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1.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2.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3.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4.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5.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6.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7.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theme/theme18.xml" ContentType="application/vnd.openxmlformats-officedocument.theme+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19.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0.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21.xml" ContentType="application/vnd.openxmlformats-officedocument.theme+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22.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5.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1.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heme/themeOverride6.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theme/themeOverride7.xml" ContentType="application/vnd.openxmlformats-officedocument.themeOverr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theme/themeOverride8.xml" ContentType="application/vnd.openxmlformats-officedocument.themeOverr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heme/themeOverride9.xml" ContentType="application/vnd.openxmlformats-officedocument.themeOverr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theme/themeOverride10.xml" ContentType="application/vnd.openxmlformats-officedocument.themeOverride+xml"/>
  <Override PartName="/ppt/notesSlides/notesSlide1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50" r:id="rId16"/>
    <p:sldMasterId id="2147484566" r:id="rId17"/>
    <p:sldMasterId id="2147484605" r:id="rId18"/>
    <p:sldMasterId id="2147484624" r:id="rId19"/>
    <p:sldMasterId id="2147484641" r:id="rId20"/>
    <p:sldMasterId id="2147484668" r:id="rId21"/>
    <p:sldMasterId id="2147484692" r:id="rId22"/>
    <p:sldMasterId id="2147484706" r:id="rId23"/>
    <p:sldMasterId id="2147484728" r:id="rId24"/>
    <p:sldMasterId id="2147484747" r:id="rId25"/>
    <p:sldMasterId id="2147484751" r:id="rId26"/>
  </p:sldMasterIdLst>
  <p:notesMasterIdLst>
    <p:notesMasterId r:id="rId182"/>
  </p:notesMasterIdLst>
  <p:handoutMasterIdLst>
    <p:handoutMasterId r:id="rId183"/>
  </p:handoutMasterIdLst>
  <p:sldIdLst>
    <p:sldId id="256" r:id="rId27"/>
    <p:sldId id="578" r:id="rId28"/>
    <p:sldId id="579" r:id="rId29"/>
    <p:sldId id="1826" r:id="rId30"/>
    <p:sldId id="1827" r:id="rId31"/>
    <p:sldId id="613" r:id="rId32"/>
    <p:sldId id="611" r:id="rId33"/>
    <p:sldId id="612" r:id="rId34"/>
    <p:sldId id="257" r:id="rId35"/>
    <p:sldId id="258" r:id="rId36"/>
    <p:sldId id="1828" r:id="rId37"/>
    <p:sldId id="414" r:id="rId38"/>
    <p:sldId id="614" r:id="rId39"/>
    <p:sldId id="615" r:id="rId40"/>
    <p:sldId id="616" r:id="rId41"/>
    <p:sldId id="626" r:id="rId42"/>
    <p:sldId id="618" r:id="rId43"/>
    <p:sldId id="619" r:id="rId44"/>
    <p:sldId id="620" r:id="rId45"/>
    <p:sldId id="621" r:id="rId46"/>
    <p:sldId id="379" r:id="rId47"/>
    <p:sldId id="432" r:id="rId48"/>
    <p:sldId id="259" r:id="rId49"/>
    <p:sldId id="326" r:id="rId50"/>
    <p:sldId id="375" r:id="rId51"/>
    <p:sldId id="327" r:id="rId52"/>
    <p:sldId id="423" r:id="rId53"/>
    <p:sldId id="410" r:id="rId54"/>
    <p:sldId id="357" r:id="rId55"/>
    <p:sldId id="400" r:id="rId56"/>
    <p:sldId id="443" r:id="rId57"/>
    <p:sldId id="625" r:id="rId58"/>
    <p:sldId id="623" r:id="rId59"/>
    <p:sldId id="624" r:id="rId60"/>
    <p:sldId id="1840" r:id="rId61"/>
    <p:sldId id="1843" r:id="rId62"/>
    <p:sldId id="433" r:id="rId63"/>
    <p:sldId id="261" r:id="rId64"/>
    <p:sldId id="627" r:id="rId65"/>
    <p:sldId id="270" r:id="rId66"/>
    <p:sldId id="335" r:id="rId67"/>
    <p:sldId id="336" r:id="rId68"/>
    <p:sldId id="434" r:id="rId69"/>
    <p:sldId id="422" r:id="rId70"/>
    <p:sldId id="398" r:id="rId71"/>
    <p:sldId id="444" r:id="rId72"/>
    <p:sldId id="445" r:id="rId73"/>
    <p:sldId id="435" r:id="rId74"/>
    <p:sldId id="376" r:id="rId75"/>
    <p:sldId id="278" r:id="rId76"/>
    <p:sldId id="339" r:id="rId77"/>
    <p:sldId id="340" r:id="rId78"/>
    <p:sldId id="341" r:id="rId79"/>
    <p:sldId id="447" r:id="rId80"/>
    <p:sldId id="448" r:id="rId81"/>
    <p:sldId id="449" r:id="rId82"/>
    <p:sldId id="1825" r:id="rId83"/>
    <p:sldId id="342" r:id="rId84"/>
    <p:sldId id="349" r:id="rId85"/>
    <p:sldId id="1841" r:id="rId86"/>
    <p:sldId id="1844" r:id="rId87"/>
    <p:sldId id="1829" r:id="rId88"/>
    <p:sldId id="632" r:id="rId89"/>
    <p:sldId id="633" r:id="rId90"/>
    <p:sldId id="1830" r:id="rId91"/>
    <p:sldId id="580" r:id="rId92"/>
    <p:sldId id="581" r:id="rId93"/>
    <p:sldId id="582" r:id="rId94"/>
    <p:sldId id="583" r:id="rId95"/>
    <p:sldId id="584" r:id="rId96"/>
    <p:sldId id="585" r:id="rId97"/>
    <p:sldId id="586" r:id="rId98"/>
    <p:sldId id="587" r:id="rId99"/>
    <p:sldId id="588" r:id="rId100"/>
    <p:sldId id="589" r:id="rId101"/>
    <p:sldId id="590" r:id="rId102"/>
    <p:sldId id="591" r:id="rId103"/>
    <p:sldId id="592" r:id="rId104"/>
    <p:sldId id="593" r:id="rId105"/>
    <p:sldId id="594" r:id="rId106"/>
    <p:sldId id="595" r:id="rId107"/>
    <p:sldId id="596" r:id="rId108"/>
    <p:sldId id="597" r:id="rId109"/>
    <p:sldId id="598" r:id="rId110"/>
    <p:sldId id="409" r:id="rId111"/>
    <p:sldId id="413" r:id="rId112"/>
    <p:sldId id="1831" r:id="rId113"/>
    <p:sldId id="634" r:id="rId114"/>
    <p:sldId id="1845" r:id="rId115"/>
    <p:sldId id="436" r:id="rId116"/>
    <p:sldId id="393" r:id="rId117"/>
    <p:sldId id="344" r:id="rId118"/>
    <p:sldId id="345" r:id="rId119"/>
    <p:sldId id="351" r:id="rId120"/>
    <p:sldId id="353" r:id="rId121"/>
    <p:sldId id="354" r:id="rId122"/>
    <p:sldId id="348" r:id="rId123"/>
    <p:sldId id="1846" r:id="rId124"/>
    <p:sldId id="437" r:id="rId125"/>
    <p:sldId id="394" r:id="rId126"/>
    <p:sldId id="350" r:id="rId127"/>
    <p:sldId id="356" r:id="rId128"/>
    <p:sldId id="1833" r:id="rId129"/>
    <p:sldId id="1834" r:id="rId130"/>
    <p:sldId id="1835" r:id="rId131"/>
    <p:sldId id="467" r:id="rId132"/>
    <p:sldId id="468" r:id="rId133"/>
    <p:sldId id="469" r:id="rId134"/>
    <p:sldId id="1836" r:id="rId135"/>
    <p:sldId id="465" r:id="rId136"/>
    <p:sldId id="1837" r:id="rId137"/>
    <p:sldId id="1838" r:id="rId138"/>
    <p:sldId id="466" r:id="rId139"/>
    <p:sldId id="1842" r:id="rId140"/>
    <p:sldId id="1847" r:id="rId141"/>
    <p:sldId id="440" r:id="rId142"/>
    <p:sldId id="1839" r:id="rId143"/>
    <p:sldId id="438" r:id="rId144"/>
    <p:sldId id="431" r:id="rId145"/>
    <p:sldId id="426" r:id="rId146"/>
    <p:sldId id="427" r:id="rId147"/>
    <p:sldId id="428" r:id="rId148"/>
    <p:sldId id="429" r:id="rId149"/>
    <p:sldId id="475" r:id="rId150"/>
    <p:sldId id="1849" r:id="rId151"/>
    <p:sldId id="1852" r:id="rId152"/>
    <p:sldId id="439" r:id="rId153"/>
    <p:sldId id="389" r:id="rId154"/>
    <p:sldId id="368" r:id="rId155"/>
    <p:sldId id="417" r:id="rId156"/>
    <p:sldId id="421" r:id="rId157"/>
    <p:sldId id="372" r:id="rId158"/>
    <p:sldId id="370" r:id="rId159"/>
    <p:sldId id="371" r:id="rId160"/>
    <p:sldId id="574" r:id="rId161"/>
    <p:sldId id="575" r:id="rId162"/>
    <p:sldId id="577" r:id="rId163"/>
    <p:sldId id="369" r:id="rId164"/>
    <p:sldId id="399" r:id="rId165"/>
    <p:sldId id="373" r:id="rId166"/>
    <p:sldId id="397" r:id="rId167"/>
    <p:sldId id="377" r:id="rId168"/>
    <p:sldId id="1850" r:id="rId169"/>
    <p:sldId id="1854" r:id="rId170"/>
    <p:sldId id="374" r:id="rId171"/>
    <p:sldId id="489" r:id="rId172"/>
    <p:sldId id="441" r:id="rId173"/>
    <p:sldId id="267" r:id="rId174"/>
    <p:sldId id="1688" r:id="rId175"/>
    <p:sldId id="313" r:id="rId176"/>
    <p:sldId id="412" r:id="rId177"/>
    <p:sldId id="442" r:id="rId178"/>
    <p:sldId id="1853" r:id="rId179"/>
    <p:sldId id="1851" r:id="rId180"/>
    <p:sldId id="451" r:id="rId18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30CAD68-9DA5-4705-A071-30D8BF1AA189}">
          <p14:sldIdLst>
            <p14:sldId id="256"/>
            <p14:sldId id="578"/>
            <p14:sldId id="579"/>
            <p14:sldId id="1826"/>
            <p14:sldId id="1827"/>
          </p14:sldIdLst>
        </p14:section>
        <p14:section name="Cloud Applications" id="{9AEE2B22-0B49-4CC9-A929-A51BA592DDAD}">
          <p14:sldIdLst>
            <p14:sldId id="613"/>
            <p14:sldId id="611"/>
            <p14:sldId id="612"/>
            <p14:sldId id="257"/>
            <p14:sldId id="258"/>
            <p14:sldId id="1828"/>
            <p14:sldId id="414"/>
            <p14:sldId id="614"/>
            <p14:sldId id="615"/>
            <p14:sldId id="616"/>
            <p14:sldId id="626"/>
            <p14:sldId id="618"/>
            <p14:sldId id="619"/>
            <p14:sldId id="620"/>
            <p14:sldId id="621"/>
          </p14:sldIdLst>
        </p14:section>
        <p14:section name="Containers" id="{B3F20285-94FF-4963-B67F-3CE6036ED5E4}">
          <p14:sldIdLst>
            <p14:sldId id="379"/>
            <p14:sldId id="432"/>
            <p14:sldId id="259"/>
            <p14:sldId id="326"/>
            <p14:sldId id="375"/>
            <p14:sldId id="327"/>
            <p14:sldId id="423"/>
            <p14:sldId id="410"/>
            <p14:sldId id="357"/>
            <p14:sldId id="400"/>
            <p14:sldId id="443"/>
            <p14:sldId id="625"/>
            <p14:sldId id="623"/>
            <p14:sldId id="624"/>
            <p14:sldId id="1840"/>
            <p14:sldId id="1843"/>
          </p14:sldIdLst>
        </p14:section>
        <p14:section name="Container Orchestration" id="{23466506-6257-41D5-B20D-97A8AC599340}">
          <p14:sldIdLst>
            <p14:sldId id="433"/>
            <p14:sldId id="261"/>
            <p14:sldId id="627"/>
            <p14:sldId id="270"/>
            <p14:sldId id="335"/>
            <p14:sldId id="336"/>
          </p14:sldIdLst>
        </p14:section>
        <p14:section name="Azure and AKS" id="{F2F956B6-FD87-4FE0-A489-DE8DB9ADFD65}">
          <p14:sldIdLst>
            <p14:sldId id="434"/>
            <p14:sldId id="422"/>
            <p14:sldId id="398"/>
            <p14:sldId id="444"/>
            <p14:sldId id="445"/>
            <p14:sldId id="435"/>
            <p14:sldId id="376"/>
            <p14:sldId id="278"/>
            <p14:sldId id="339"/>
            <p14:sldId id="340"/>
            <p14:sldId id="341"/>
            <p14:sldId id="447"/>
            <p14:sldId id="448"/>
            <p14:sldId id="449"/>
            <p14:sldId id="1825"/>
            <p14:sldId id="342"/>
            <p14:sldId id="349"/>
            <p14:sldId id="1841"/>
            <p14:sldId id="1844"/>
          </p14:sldIdLst>
        </p14:section>
        <p14:section name="Kubernetes Concepts" id="{CE0EA03B-B36A-C24F-9E6F-7E4836656720}">
          <p14:sldIdLst>
            <p14:sldId id="1829"/>
            <p14:sldId id="632"/>
            <p14:sldId id="633"/>
            <p14:sldId id="1830"/>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409"/>
            <p14:sldId id="413"/>
            <p14:sldId id="1831"/>
            <p14:sldId id="634"/>
            <p14:sldId id="1845"/>
          </p14:sldIdLst>
        </p14:section>
        <p14:section name="ACI and ACR" id="{8C593108-0418-4D96-9DDC-D1AC1F9FFFCC}">
          <p14:sldIdLst>
            <p14:sldId id="436"/>
            <p14:sldId id="393"/>
            <p14:sldId id="344"/>
            <p14:sldId id="345"/>
            <p14:sldId id="351"/>
            <p14:sldId id="353"/>
            <p14:sldId id="354"/>
            <p14:sldId id="348"/>
            <p14:sldId id="1846"/>
            <p14:sldId id="437"/>
            <p14:sldId id="394"/>
            <p14:sldId id="350"/>
            <p14:sldId id="356"/>
          </p14:sldIdLst>
        </p14:section>
        <p14:section name="Monitoring" id="{AD22C02A-D238-9843-B85F-EF404563576D}">
          <p14:sldIdLst>
            <p14:sldId id="1833"/>
            <p14:sldId id="1834"/>
            <p14:sldId id="1835"/>
            <p14:sldId id="467"/>
            <p14:sldId id="468"/>
            <p14:sldId id="469"/>
          </p14:sldIdLst>
        </p14:section>
        <p14:section name="Scaling" id="{1AC99F66-B419-493F-9425-27B848B8D239}">
          <p14:sldIdLst>
            <p14:sldId id="1836"/>
            <p14:sldId id="465"/>
            <p14:sldId id="1837"/>
            <p14:sldId id="1838"/>
            <p14:sldId id="466"/>
            <p14:sldId id="1842"/>
            <p14:sldId id="1847"/>
          </p14:sldIdLst>
        </p14:section>
        <p14:section name="Storage and State" id="{F6C4159B-01A2-4AD3-9888-E2FCFB4F5916}">
          <p14:sldIdLst>
            <p14:sldId id="440"/>
            <p14:sldId id="1839"/>
          </p14:sldIdLst>
        </p14:section>
        <p14:section name="OSBA" id="{69D09155-99C6-4598-AD29-6D1A24A1D8AE}">
          <p14:sldIdLst>
            <p14:sldId id="438"/>
            <p14:sldId id="431"/>
            <p14:sldId id="426"/>
            <p14:sldId id="427"/>
            <p14:sldId id="428"/>
            <p14:sldId id="429"/>
          </p14:sldIdLst>
        </p14:section>
        <p14:section name="Upgrading" id="{40C1BAAD-E159-44CA-BEAD-98B658EADA5B}">
          <p14:sldIdLst>
            <p14:sldId id="475"/>
            <p14:sldId id="1849"/>
            <p14:sldId id="1852"/>
          </p14:sldIdLst>
        </p14:section>
        <p14:section name="Release Automation" id="{92C90B42-1869-4E81-8AF7-3C198BE095E6}">
          <p14:sldIdLst>
            <p14:sldId id="439"/>
            <p14:sldId id="389"/>
            <p14:sldId id="368"/>
            <p14:sldId id="417"/>
            <p14:sldId id="421"/>
            <p14:sldId id="372"/>
            <p14:sldId id="370"/>
            <p14:sldId id="371"/>
            <p14:sldId id="574"/>
            <p14:sldId id="575"/>
            <p14:sldId id="577"/>
            <p14:sldId id="369"/>
            <p14:sldId id="399"/>
            <p14:sldId id="373"/>
            <p14:sldId id="397"/>
            <p14:sldId id="377"/>
            <p14:sldId id="1850"/>
            <p14:sldId id="1854"/>
            <p14:sldId id="374"/>
            <p14:sldId id="489"/>
            <p14:sldId id="441"/>
            <p14:sldId id="267"/>
            <p14:sldId id="1688"/>
            <p14:sldId id="313"/>
            <p14:sldId id="412"/>
            <p14:sldId id="442"/>
            <p14:sldId id="1853"/>
          </p14:sldIdLst>
        </p14:section>
        <p14:section name="Wrap-up" id="{8BB53F00-0EF2-4931-8A15-990C7835103E}">
          <p14:sldIdLst>
            <p14:sldId id="1851"/>
            <p14:sldId id="45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Saurya Das" initials="SD" lastIdx="2" clrIdx="3"/>
  <p:cmAuthor id="4" name="Jason Hansen" initials="JH" lastIdx="7"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7FA5DD"/>
    <a:srgbClr val="8B8B8B"/>
    <a:srgbClr val="E2E2E2"/>
    <a:srgbClr val="E2EAF5"/>
    <a:srgbClr val="909090"/>
    <a:srgbClr val="E5E5E5"/>
    <a:srgbClr val="72BAB1"/>
    <a:srgbClr val="E5F2F1"/>
    <a:srgbClr val="33C0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34F68A-8CF6-4089-B232-B08F20044EAA}" v="1171" dt="2018-06-05T21:33:20.610"/>
    <p1510:client id="{BC748A30-8B5E-4EDC-9BC2-F518CB8B020A}" v="82" dt="2018-06-06T12:40:49.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799" y="8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117" Type="http://schemas.openxmlformats.org/officeDocument/2006/relationships/slide" Target="slides/slide91.xml"/><Relationship Id="rId21" Type="http://schemas.openxmlformats.org/officeDocument/2006/relationships/slideMaster" Target="slideMasters/slideMaster18.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slide" Target="slides/slide58.xml"/><Relationship Id="rId89" Type="http://schemas.openxmlformats.org/officeDocument/2006/relationships/slide" Target="slides/slide63.xml"/><Relationship Id="rId112" Type="http://schemas.openxmlformats.org/officeDocument/2006/relationships/slide" Target="slides/slide86.xml"/><Relationship Id="rId133" Type="http://schemas.openxmlformats.org/officeDocument/2006/relationships/slide" Target="slides/slide107.xml"/><Relationship Id="rId138" Type="http://schemas.openxmlformats.org/officeDocument/2006/relationships/slide" Target="slides/slide112.xml"/><Relationship Id="rId154" Type="http://schemas.openxmlformats.org/officeDocument/2006/relationships/slide" Target="slides/slide128.xml"/><Relationship Id="rId159" Type="http://schemas.openxmlformats.org/officeDocument/2006/relationships/slide" Target="slides/slide133.xml"/><Relationship Id="rId175" Type="http://schemas.openxmlformats.org/officeDocument/2006/relationships/slide" Target="slides/slide149.xml"/><Relationship Id="rId170" Type="http://schemas.openxmlformats.org/officeDocument/2006/relationships/slide" Target="slides/slide144.xml"/><Relationship Id="rId16" Type="http://schemas.openxmlformats.org/officeDocument/2006/relationships/slideMaster" Target="slideMasters/slideMaster13.xml"/><Relationship Id="rId107" Type="http://schemas.openxmlformats.org/officeDocument/2006/relationships/slide" Target="slides/slide81.xml"/><Relationship Id="rId11" Type="http://schemas.openxmlformats.org/officeDocument/2006/relationships/slideMaster" Target="slideMasters/slideMaster8.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slide" Target="slides/slide76.xml"/><Relationship Id="rId123" Type="http://schemas.openxmlformats.org/officeDocument/2006/relationships/slide" Target="slides/slide97.xml"/><Relationship Id="rId128" Type="http://schemas.openxmlformats.org/officeDocument/2006/relationships/slide" Target="slides/slide102.xml"/><Relationship Id="rId144" Type="http://schemas.openxmlformats.org/officeDocument/2006/relationships/slide" Target="slides/slide118.xml"/><Relationship Id="rId149"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64.xml"/><Relationship Id="rId95" Type="http://schemas.openxmlformats.org/officeDocument/2006/relationships/slide" Target="slides/slide69.xml"/><Relationship Id="rId160" Type="http://schemas.openxmlformats.org/officeDocument/2006/relationships/slide" Target="slides/slide134.xml"/><Relationship Id="rId165" Type="http://schemas.openxmlformats.org/officeDocument/2006/relationships/slide" Target="slides/slide139.xml"/><Relationship Id="rId181" Type="http://schemas.openxmlformats.org/officeDocument/2006/relationships/slide" Target="slides/slide155.xml"/><Relationship Id="rId186" Type="http://schemas.openxmlformats.org/officeDocument/2006/relationships/viewProps" Target="viewProps.xml"/><Relationship Id="rId22" Type="http://schemas.openxmlformats.org/officeDocument/2006/relationships/slideMaster" Target="slideMasters/slideMaster19.xml"/><Relationship Id="rId27" Type="http://schemas.openxmlformats.org/officeDocument/2006/relationships/slide" Target="slides/slide1.xml"/><Relationship Id="rId43" Type="http://schemas.openxmlformats.org/officeDocument/2006/relationships/slide" Target="slides/slide17.xml"/><Relationship Id="rId48" Type="http://schemas.openxmlformats.org/officeDocument/2006/relationships/slide" Target="slides/slide22.xml"/><Relationship Id="rId64" Type="http://schemas.openxmlformats.org/officeDocument/2006/relationships/slide" Target="slides/slide38.xml"/><Relationship Id="rId69" Type="http://schemas.openxmlformats.org/officeDocument/2006/relationships/slide" Target="slides/slide43.xml"/><Relationship Id="rId113" Type="http://schemas.openxmlformats.org/officeDocument/2006/relationships/slide" Target="slides/slide87.xml"/><Relationship Id="rId118" Type="http://schemas.openxmlformats.org/officeDocument/2006/relationships/slide" Target="slides/slide92.xml"/><Relationship Id="rId134" Type="http://schemas.openxmlformats.org/officeDocument/2006/relationships/slide" Target="slides/slide108.xml"/><Relationship Id="rId139" Type="http://schemas.openxmlformats.org/officeDocument/2006/relationships/slide" Target="slides/slide113.xml"/><Relationship Id="rId80" Type="http://schemas.openxmlformats.org/officeDocument/2006/relationships/slide" Target="slides/slide54.xml"/><Relationship Id="rId85" Type="http://schemas.openxmlformats.org/officeDocument/2006/relationships/slide" Target="slides/slide59.xml"/><Relationship Id="rId150" Type="http://schemas.openxmlformats.org/officeDocument/2006/relationships/slide" Target="slides/slide124.xml"/><Relationship Id="rId155" Type="http://schemas.openxmlformats.org/officeDocument/2006/relationships/slide" Target="slides/slide129.xml"/><Relationship Id="rId171" Type="http://schemas.openxmlformats.org/officeDocument/2006/relationships/slide" Target="slides/slide145.xml"/><Relationship Id="rId176" Type="http://schemas.openxmlformats.org/officeDocument/2006/relationships/slide" Target="slides/slide150.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7.xml"/><Relationship Id="rId38" Type="http://schemas.openxmlformats.org/officeDocument/2006/relationships/slide" Target="slides/slide12.xml"/><Relationship Id="rId59" Type="http://schemas.openxmlformats.org/officeDocument/2006/relationships/slide" Target="slides/slide33.xml"/><Relationship Id="rId103" Type="http://schemas.openxmlformats.org/officeDocument/2006/relationships/slide" Target="slides/slide77.xml"/><Relationship Id="rId108" Type="http://schemas.openxmlformats.org/officeDocument/2006/relationships/slide" Target="slides/slide82.xml"/><Relationship Id="rId124" Type="http://schemas.openxmlformats.org/officeDocument/2006/relationships/slide" Target="slides/slide98.xml"/><Relationship Id="rId129" Type="http://schemas.openxmlformats.org/officeDocument/2006/relationships/slide" Target="slides/slide103.xml"/><Relationship Id="rId54" Type="http://schemas.openxmlformats.org/officeDocument/2006/relationships/slide" Target="slides/slide28.xml"/><Relationship Id="rId70" Type="http://schemas.openxmlformats.org/officeDocument/2006/relationships/slide" Target="slides/slide44.xml"/><Relationship Id="rId75" Type="http://schemas.openxmlformats.org/officeDocument/2006/relationships/slide" Target="slides/slide49.xml"/><Relationship Id="rId91" Type="http://schemas.openxmlformats.org/officeDocument/2006/relationships/slide" Target="slides/slide65.xml"/><Relationship Id="rId96" Type="http://schemas.openxmlformats.org/officeDocument/2006/relationships/slide" Target="slides/slide70.xml"/><Relationship Id="rId140" Type="http://schemas.openxmlformats.org/officeDocument/2006/relationships/slide" Target="slides/slide114.xml"/><Relationship Id="rId145" Type="http://schemas.openxmlformats.org/officeDocument/2006/relationships/slide" Target="slides/slide119.xml"/><Relationship Id="rId161" Type="http://schemas.openxmlformats.org/officeDocument/2006/relationships/slide" Target="slides/slide135.xml"/><Relationship Id="rId166" Type="http://schemas.openxmlformats.org/officeDocument/2006/relationships/slide" Target="slides/slide140.xml"/><Relationship Id="rId182" Type="http://schemas.openxmlformats.org/officeDocument/2006/relationships/notesMaster" Target="notesMasters/notesMaster1.xml"/><Relationship Id="rId187"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Master" Target="slideMasters/slideMaster20.xml"/><Relationship Id="rId28" Type="http://schemas.openxmlformats.org/officeDocument/2006/relationships/slide" Target="slides/slide2.xml"/><Relationship Id="rId49" Type="http://schemas.openxmlformats.org/officeDocument/2006/relationships/slide" Target="slides/slide23.xml"/><Relationship Id="rId114" Type="http://schemas.openxmlformats.org/officeDocument/2006/relationships/slide" Target="slides/slide88.xml"/><Relationship Id="rId119" Type="http://schemas.openxmlformats.org/officeDocument/2006/relationships/slide" Target="slides/slide93.xml"/><Relationship Id="rId44" Type="http://schemas.openxmlformats.org/officeDocument/2006/relationships/slide" Target="slides/slide18.xml"/><Relationship Id="rId60" Type="http://schemas.openxmlformats.org/officeDocument/2006/relationships/slide" Target="slides/slide34.xml"/><Relationship Id="rId65" Type="http://schemas.openxmlformats.org/officeDocument/2006/relationships/slide" Target="slides/slide39.xml"/><Relationship Id="rId81" Type="http://schemas.openxmlformats.org/officeDocument/2006/relationships/slide" Target="slides/slide55.xml"/><Relationship Id="rId86" Type="http://schemas.openxmlformats.org/officeDocument/2006/relationships/slide" Target="slides/slide60.xml"/><Relationship Id="rId130" Type="http://schemas.openxmlformats.org/officeDocument/2006/relationships/slide" Target="slides/slide104.xml"/><Relationship Id="rId135" Type="http://schemas.openxmlformats.org/officeDocument/2006/relationships/slide" Target="slides/slide109.xml"/><Relationship Id="rId151" Type="http://schemas.openxmlformats.org/officeDocument/2006/relationships/slide" Target="slides/slide125.xml"/><Relationship Id="rId156" Type="http://schemas.openxmlformats.org/officeDocument/2006/relationships/slide" Target="slides/slide130.xml"/><Relationship Id="rId177" Type="http://schemas.openxmlformats.org/officeDocument/2006/relationships/slide" Target="slides/slide151.xml"/><Relationship Id="rId172" Type="http://schemas.openxmlformats.org/officeDocument/2006/relationships/slide" Target="slides/slide14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3.xml"/><Relationship Id="rId109" Type="http://schemas.openxmlformats.org/officeDocument/2006/relationships/slide" Target="slides/slide8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slide" Target="slides/slide78.xml"/><Relationship Id="rId120" Type="http://schemas.openxmlformats.org/officeDocument/2006/relationships/slide" Target="slides/slide94.xml"/><Relationship Id="rId125" Type="http://schemas.openxmlformats.org/officeDocument/2006/relationships/slide" Target="slides/slide99.xml"/><Relationship Id="rId141" Type="http://schemas.openxmlformats.org/officeDocument/2006/relationships/slide" Target="slides/slide115.xml"/><Relationship Id="rId146" Type="http://schemas.openxmlformats.org/officeDocument/2006/relationships/slide" Target="slides/slide120.xml"/><Relationship Id="rId167" Type="http://schemas.openxmlformats.org/officeDocument/2006/relationships/slide" Target="slides/slide141.xml"/><Relationship Id="rId188"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45.xml"/><Relationship Id="rId92" Type="http://schemas.openxmlformats.org/officeDocument/2006/relationships/slide" Target="slides/slide66.xml"/><Relationship Id="rId162" Type="http://schemas.openxmlformats.org/officeDocument/2006/relationships/slide" Target="slides/slide136.xml"/><Relationship Id="rId183"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3.xml"/><Relationship Id="rId24" Type="http://schemas.openxmlformats.org/officeDocument/2006/relationships/slideMaster" Target="slideMasters/slideMaster21.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110" Type="http://schemas.openxmlformats.org/officeDocument/2006/relationships/slide" Target="slides/slide84.xml"/><Relationship Id="rId115" Type="http://schemas.openxmlformats.org/officeDocument/2006/relationships/slide" Target="slides/slide89.xml"/><Relationship Id="rId131" Type="http://schemas.openxmlformats.org/officeDocument/2006/relationships/slide" Target="slides/slide105.xml"/><Relationship Id="rId136" Type="http://schemas.openxmlformats.org/officeDocument/2006/relationships/slide" Target="slides/slide110.xml"/><Relationship Id="rId157" Type="http://schemas.openxmlformats.org/officeDocument/2006/relationships/slide" Target="slides/slide131.xml"/><Relationship Id="rId178" Type="http://schemas.openxmlformats.org/officeDocument/2006/relationships/slide" Target="slides/slide152.xml"/><Relationship Id="rId61" Type="http://schemas.openxmlformats.org/officeDocument/2006/relationships/slide" Target="slides/slide35.xml"/><Relationship Id="rId82" Type="http://schemas.openxmlformats.org/officeDocument/2006/relationships/slide" Target="slides/slide56.xml"/><Relationship Id="rId152" Type="http://schemas.openxmlformats.org/officeDocument/2006/relationships/slide" Target="slides/slide126.xml"/><Relationship Id="rId173" Type="http://schemas.openxmlformats.org/officeDocument/2006/relationships/slide" Target="slides/slide147.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slide" Target="slides/slide74.xml"/><Relationship Id="rId105" Type="http://schemas.openxmlformats.org/officeDocument/2006/relationships/slide" Target="slides/slide79.xml"/><Relationship Id="rId126" Type="http://schemas.openxmlformats.org/officeDocument/2006/relationships/slide" Target="slides/slide100.xml"/><Relationship Id="rId147" Type="http://schemas.openxmlformats.org/officeDocument/2006/relationships/slide" Target="slides/slide121.xml"/><Relationship Id="rId168" Type="http://schemas.openxmlformats.org/officeDocument/2006/relationships/slide" Target="slides/slide142.xml"/><Relationship Id="rId8" Type="http://schemas.openxmlformats.org/officeDocument/2006/relationships/slideMaster" Target="slideMasters/slideMaster5.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98" Type="http://schemas.openxmlformats.org/officeDocument/2006/relationships/slide" Target="slides/slide72.xml"/><Relationship Id="rId121" Type="http://schemas.openxmlformats.org/officeDocument/2006/relationships/slide" Target="slides/slide95.xml"/><Relationship Id="rId142" Type="http://schemas.openxmlformats.org/officeDocument/2006/relationships/slide" Target="slides/slide116.xml"/><Relationship Id="rId163" Type="http://schemas.openxmlformats.org/officeDocument/2006/relationships/slide" Target="slides/slide137.xml"/><Relationship Id="rId184" Type="http://schemas.openxmlformats.org/officeDocument/2006/relationships/commentAuthors" Target="commentAuthors.xml"/><Relationship Id="rId189"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Master" Target="slideMasters/slideMaster22.xml"/><Relationship Id="rId46" Type="http://schemas.openxmlformats.org/officeDocument/2006/relationships/slide" Target="slides/slide20.xml"/><Relationship Id="rId67" Type="http://schemas.openxmlformats.org/officeDocument/2006/relationships/slide" Target="slides/slide41.xml"/><Relationship Id="rId116" Type="http://schemas.openxmlformats.org/officeDocument/2006/relationships/slide" Target="slides/slide90.xml"/><Relationship Id="rId137" Type="http://schemas.openxmlformats.org/officeDocument/2006/relationships/slide" Target="slides/slide111.xml"/><Relationship Id="rId158" Type="http://schemas.openxmlformats.org/officeDocument/2006/relationships/slide" Target="slides/slide132.xml"/><Relationship Id="rId20" Type="http://schemas.openxmlformats.org/officeDocument/2006/relationships/slideMaster" Target="slideMasters/slideMaster17.xml"/><Relationship Id="rId41" Type="http://schemas.openxmlformats.org/officeDocument/2006/relationships/slide" Target="slides/slide15.xml"/><Relationship Id="rId62" Type="http://schemas.openxmlformats.org/officeDocument/2006/relationships/slide" Target="slides/slide36.xml"/><Relationship Id="rId83" Type="http://schemas.openxmlformats.org/officeDocument/2006/relationships/slide" Target="slides/slide57.xml"/><Relationship Id="rId88" Type="http://schemas.openxmlformats.org/officeDocument/2006/relationships/slide" Target="slides/slide62.xml"/><Relationship Id="rId111" Type="http://schemas.openxmlformats.org/officeDocument/2006/relationships/slide" Target="slides/slide85.xml"/><Relationship Id="rId132" Type="http://schemas.openxmlformats.org/officeDocument/2006/relationships/slide" Target="slides/slide106.xml"/><Relationship Id="rId153" Type="http://schemas.openxmlformats.org/officeDocument/2006/relationships/slide" Target="slides/slide127.xml"/><Relationship Id="rId174" Type="http://schemas.openxmlformats.org/officeDocument/2006/relationships/slide" Target="slides/slide148.xml"/><Relationship Id="rId179" Type="http://schemas.openxmlformats.org/officeDocument/2006/relationships/slide" Target="slides/slide153.xml"/><Relationship Id="rId15" Type="http://schemas.openxmlformats.org/officeDocument/2006/relationships/slideMaster" Target="slideMasters/slideMaster12.xml"/><Relationship Id="rId36" Type="http://schemas.openxmlformats.org/officeDocument/2006/relationships/slide" Target="slides/slide10.xml"/><Relationship Id="rId57" Type="http://schemas.openxmlformats.org/officeDocument/2006/relationships/slide" Target="slides/slide31.xml"/><Relationship Id="rId106" Type="http://schemas.openxmlformats.org/officeDocument/2006/relationships/slide" Target="slides/slide80.xml"/><Relationship Id="rId127" Type="http://schemas.openxmlformats.org/officeDocument/2006/relationships/slide" Target="slides/slide101.xml"/><Relationship Id="rId10" Type="http://schemas.openxmlformats.org/officeDocument/2006/relationships/slideMaster" Target="slideMasters/slideMaster7.xml"/><Relationship Id="rId31" Type="http://schemas.openxmlformats.org/officeDocument/2006/relationships/slide" Target="slides/slide5.xml"/><Relationship Id="rId52" Type="http://schemas.openxmlformats.org/officeDocument/2006/relationships/slide" Target="slides/slide26.xml"/><Relationship Id="rId73" Type="http://schemas.openxmlformats.org/officeDocument/2006/relationships/slide" Target="slides/slide47.xml"/><Relationship Id="rId78" Type="http://schemas.openxmlformats.org/officeDocument/2006/relationships/slide" Target="slides/slide52.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slide" Target="slides/slide75.xml"/><Relationship Id="rId122" Type="http://schemas.openxmlformats.org/officeDocument/2006/relationships/slide" Target="slides/slide96.xml"/><Relationship Id="rId143" Type="http://schemas.openxmlformats.org/officeDocument/2006/relationships/slide" Target="slides/slide117.xml"/><Relationship Id="rId148" Type="http://schemas.openxmlformats.org/officeDocument/2006/relationships/slide" Target="slides/slide122.xml"/><Relationship Id="rId164" Type="http://schemas.openxmlformats.org/officeDocument/2006/relationships/slide" Target="slides/slide138.xml"/><Relationship Id="rId169" Type="http://schemas.openxmlformats.org/officeDocument/2006/relationships/slide" Target="slides/slide143.xml"/><Relationship Id="rId18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7-11-22T10:49:12.767" idx="2">
    <p:pos x="7319" y="2721"/>
    <p:text>Not clear how to use PV's . We dont create data disks during creation time. if we allowed that we will be able to showcase portworx integration and have some documentation around stateful sets</p:text>
    <p:extLst>
      <p:ext uri="{C676402C-5697-4E1C-873F-D02D1690AC5C}">
        <p15:threadingInfo xmlns:p15="http://schemas.microsoft.com/office/powerpoint/2012/main" timeZoneBias="480"/>
      </p:ext>
    </p:extLst>
  </p:cm>
  <p:cm authorId="4" dt="2017-11-25T10:50:52.685" idx="1">
    <p:pos x="7319" y="2817"/>
    <p:text>Callout here is for using Persistent Volumes via Kubernetes. We should track pre-provisioned and attached disks as a separate feature.</p:text>
    <p:extLst>
      <p:ext uri="{C676402C-5697-4E1C-873F-D02D1690AC5C}">
        <p15:threadingInfo xmlns:p15="http://schemas.microsoft.com/office/powerpoint/2012/main" timeZoneBias="480">
          <p15:parentCm authorId="3" idx="2"/>
        </p15:threadingInfo>
      </p:ext>
    </p:extLst>
  </p:cm>
  <p:cm authorId="4" dt="2017-11-27T14:14:02.189" idx="7">
    <p:pos x="7319" y="2913"/>
    <p:text>Added post GA item "Node Pool Data Disk Support"</p:text>
    <p:extLst>
      <p:ext uri="{C676402C-5697-4E1C-873F-D02D1690AC5C}">
        <p15:threadingInfo xmlns:p15="http://schemas.microsoft.com/office/powerpoint/2012/main" timeZoneBias="480">
          <p15:parentCm authorId="3" idx="2"/>
        </p15:threadingInfo>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image" Target="../media/image6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a:solidFill>
                <a:srgbClr val="666666"/>
              </a:solidFill>
              <a:latin typeface="+mj-lt"/>
            </a:rPr>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a:solidFill>
                <a:srgbClr val="666666"/>
              </a:solidFill>
              <a:latin typeface="+mj-lt"/>
            </a:rPr>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a:solidFill>
                <a:srgbClr val="666666"/>
              </a:solidFill>
              <a:latin typeface="+mj-lt"/>
            </a:rPr>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27346" y="1319"/>
          <a:ext cx="2313984" cy="159433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27346" y="1595654"/>
          <a:ext cx="2313984" cy="858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a:solidFill>
                <a:srgbClr val="666666"/>
              </a:solidFill>
              <a:latin typeface="+mj-lt"/>
            </a:rPr>
            <a:t>“Unlimited” Scale</a:t>
          </a:r>
        </a:p>
      </dsp:txBody>
      <dsp:txXfrm>
        <a:off x="427346" y="1595654"/>
        <a:ext cx="2313984" cy="858488"/>
      </dsp:txXfrm>
    </dsp:sp>
    <dsp:sp modelId="{FD711969-9CF5-6C4C-8854-2121BF0A2D2E}">
      <dsp:nvSpPr>
        <dsp:cNvPr id="0" name=""/>
        <dsp:cNvSpPr/>
      </dsp:nvSpPr>
      <dsp:spPr>
        <a:xfrm>
          <a:off x="2972826" y="1319"/>
          <a:ext cx="2313984" cy="159433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72826" y="1595654"/>
          <a:ext cx="2313984" cy="858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a:solidFill>
                <a:srgbClr val="666666"/>
              </a:solidFill>
              <a:latin typeface="+mj-lt"/>
            </a:rPr>
            <a:t>Global reach</a:t>
          </a:r>
        </a:p>
      </dsp:txBody>
      <dsp:txXfrm>
        <a:off x="2972826" y="1595654"/>
        <a:ext cx="2313984" cy="858488"/>
      </dsp:txXfrm>
    </dsp:sp>
    <dsp:sp modelId="{7E4EB9C6-6A6B-0C47-AEF8-2D9B5EEDAFA7}">
      <dsp:nvSpPr>
        <dsp:cNvPr id="0" name=""/>
        <dsp:cNvSpPr/>
      </dsp:nvSpPr>
      <dsp:spPr>
        <a:xfrm>
          <a:off x="5518307" y="1319"/>
          <a:ext cx="2313984" cy="159433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518307" y="1595654"/>
          <a:ext cx="2313984" cy="858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a:solidFill>
                <a:srgbClr val="666666"/>
              </a:solidFill>
              <a:latin typeface="+mj-lt"/>
            </a:rPr>
            <a:t>Rapid innovation -&gt; time to market</a:t>
          </a:r>
        </a:p>
      </dsp:txBody>
      <dsp:txXfrm>
        <a:off x="5518307" y="1595654"/>
        <a:ext cx="2313984" cy="85848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6/7/2018 7:59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6/7/2018 7:58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9424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5681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8385272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8355199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05028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9021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867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0106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210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3717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55216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710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57FF1-E8BD-7041-8225-F47F545C3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22275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17024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7292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4613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1557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473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0207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2184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a:p>
        </p:txBody>
      </p:sp>
    </p:spTree>
    <p:extLst>
      <p:ext uri="{BB962C8B-B14F-4D97-AF65-F5344CB8AC3E}">
        <p14:creationId xmlns:p14="http://schemas.microsoft.com/office/powerpoint/2010/main" val="35961804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6737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3726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31743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20618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22691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51410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00975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80527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6949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18149566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84651805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34202241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4091903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1409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6540815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382634772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210297055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250837049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52409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460952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47832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6219289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69858297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a:p>
        </p:txBody>
      </p:sp>
    </p:spTree>
    <p:extLst>
      <p:ext uri="{BB962C8B-B14F-4D97-AF65-F5344CB8AC3E}">
        <p14:creationId xmlns:p14="http://schemas.microsoft.com/office/powerpoint/2010/main" val="1676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94943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385325531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a:p>
        </p:txBody>
      </p:sp>
    </p:spTree>
    <p:extLst>
      <p:ext uri="{BB962C8B-B14F-4D97-AF65-F5344CB8AC3E}">
        <p14:creationId xmlns:p14="http://schemas.microsoft.com/office/powerpoint/2010/main" val="75286913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9244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47849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197367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Ross </a:t>
            </a:r>
            <a:r>
              <a:rPr lang="en-US" dirty="0" err="1"/>
              <a:t>Gardler</a:t>
            </a:r>
            <a:r>
              <a:rPr lang="en-US" dirty="0"/>
              <a:t>: https://www.geektime.com/2016/11/24/ross-gardler-apache-president-and-microsoft-manager-talks-the-future-of-open-source/</a:t>
            </a:r>
          </a:p>
          <a:p>
            <a:r>
              <a:rPr lang="en-US" dirty="0"/>
              <a:t>Jessie </a:t>
            </a:r>
            <a:r>
              <a:rPr lang="en-US" dirty="0" err="1"/>
              <a:t>Frazelle</a:t>
            </a:r>
            <a:r>
              <a:rPr lang="en-US" dirty="0"/>
              <a:t>: https://redmonk.com/jgovernor/2017/09/06/on-hiring-jessie-frazelle-microsofts-developer-advocacy-hot-streak-continues/</a:t>
            </a:r>
          </a:p>
          <a:p>
            <a:r>
              <a:rPr lang="en-US" dirty="0"/>
              <a:t>Brendan Burns: https://www.onmsft.com/news/google-engineer-kubernetes-founder-brendan-burns-joining-microsoft-azure</a:t>
            </a:r>
          </a:p>
          <a:p>
            <a:r>
              <a:rPr lang="en-US" dirty="0"/>
              <a:t>Gabe Monroy: http://www.businessinsider.com/microsoft-gabe-monroy-deis-docker-kubernetes-2017-5</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959077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434665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https://customers.microsoft.com/en-us/story/</a:t>
            </a:r>
            <a:r>
              <a:rPr lang="en-US" dirty="0"/>
              <a:t>jedox-professional-services-azure</a:t>
            </a:r>
          </a:p>
          <a:p>
            <a:r>
              <a:rPr lang="en-US" dirty="0" err="1"/>
              <a:t>Jedox</a:t>
            </a:r>
            <a:r>
              <a:rPr lang="en-US" dirty="0"/>
              <a:t> deployed Azure Container Instances to spin up customer demos on demand, improve provisioning speed, build confidence in the cloud, and lower IT costs.</a:t>
            </a:r>
          </a:p>
        </p:txBody>
      </p:sp>
    </p:spTree>
    <p:extLst>
      <p:ext uri="{BB962C8B-B14F-4D97-AF65-F5344CB8AC3E}">
        <p14:creationId xmlns:p14="http://schemas.microsoft.com/office/powerpoint/2010/main" val="413969007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https://customers.microsoft.com/en-us/story/altair-manufacturing-azure</a:t>
            </a:r>
          </a:p>
          <a:p>
            <a:r>
              <a:rPr lang="en-US" dirty="0"/>
              <a:t>Inspire Unlimited also uses Kubernetes in Azure Container Service to handle back-end functions such as the web portal used by engineers to collaborate on models and a MongoDB database used to store document metadata. Kubernetes in Azure Container Service reduces operational management needs and allows Altair to increase the density of services running across compute nodes, taking better advantage of Azure capacity.</a:t>
            </a:r>
          </a:p>
        </p:txBody>
      </p:sp>
    </p:spTree>
    <p:extLst>
      <p:ext uri="{BB962C8B-B14F-4D97-AF65-F5344CB8AC3E}">
        <p14:creationId xmlns:p14="http://schemas.microsoft.com/office/powerpoint/2010/main" val="114533841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https://customers.microsoft.com/en-us/story/ambit-energy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2343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23389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24832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131751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577752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10243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311317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321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Single root repo; don’t share code with another app</a:t>
            </a:r>
          </a:p>
          <a:p>
            <a:r>
              <a:rPr lang="en-US"/>
              <a:t>Deploy dependent libs with app</a:t>
            </a:r>
          </a:p>
          <a:p>
            <a:r>
              <a:rPr lang="en-US"/>
              <a:t>No </a:t>
            </a:r>
            <a:r>
              <a:rPr lang="en-US" err="1"/>
              <a:t>config</a:t>
            </a:r>
            <a:r>
              <a:rPr lang="en-US"/>
              <a:t> in code; read from environment </a:t>
            </a:r>
            <a:r>
              <a:rPr lang="en-US" err="1"/>
              <a:t>vars</a:t>
            </a:r>
            <a:endParaRPr lang="en-US"/>
          </a:p>
          <a:p>
            <a:r>
              <a:rPr lang="en-US"/>
              <a:t>Handle unresponsive app dependencies robustly</a:t>
            </a:r>
          </a:p>
          <a:p>
            <a:r>
              <a:rPr lang="en-US"/>
              <a:t>Strictly separate build, release, &amp; run steps</a:t>
            </a:r>
          </a:p>
          <a:p>
            <a:r>
              <a:rPr lang="en-US"/>
              <a:t>Build: Builds a version of the code repo &amp; gathers dependencies</a:t>
            </a:r>
          </a:p>
          <a:p>
            <a:r>
              <a:rPr lang="en-US"/>
              <a:t>Release: Combines build with </a:t>
            </a:r>
            <a:r>
              <a:rPr lang="en-US" err="1"/>
              <a:t>config</a:t>
            </a:r>
            <a:r>
              <a:rPr lang="en-US"/>
              <a:t>  </a:t>
            </a:r>
            <a:r>
              <a:rPr lang="en-US" err="1"/>
              <a:t>ReleaseId</a:t>
            </a:r>
            <a:r>
              <a:rPr lang="en-US"/>
              <a:t> (immutable)</a:t>
            </a:r>
          </a:p>
          <a:p>
            <a:r>
              <a:rPr lang="en-US"/>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440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executes as 1+ stateless process &amp; shares nothing</a:t>
            </a:r>
          </a:p>
          <a:p>
            <a:r>
              <a:rPr lang="en-US"/>
              <a:t>App listens on ports; avoid using (web) host</a:t>
            </a:r>
          </a:p>
          <a:p>
            <a:r>
              <a:rPr lang="en-US"/>
              <a:t>Use processes for isolation; multiple for concurrency</a:t>
            </a:r>
          </a:p>
          <a:p>
            <a:r>
              <a:rPr lang="en-US"/>
              <a:t>Processes can crash/be killed quickly &amp; start fast</a:t>
            </a:r>
          </a:p>
          <a:p>
            <a:r>
              <a:rPr lang="en-US"/>
              <a:t>Keep dev, staging, &amp; prod environments similar</a:t>
            </a:r>
          </a:p>
          <a:p>
            <a:r>
              <a:rPr lang="en-US"/>
              <a:t>Log to </a:t>
            </a:r>
            <a:r>
              <a:rPr lang="en-US" err="1"/>
              <a:t>stdout</a:t>
            </a:r>
            <a:r>
              <a:rPr lang="en-US"/>
              <a:t> (dev=console; prod=file &amp; archived)</a:t>
            </a:r>
          </a:p>
          <a:p>
            <a:r>
              <a:rPr lang="en-US"/>
              <a:t>Deploy &amp; run admin tasks (scripts) as processes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026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56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0A6473-BB9F-4670-822F-E65C1DB697A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019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0A6473-BB9F-4670-822F-E65C1DB697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713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114995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805470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09196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050168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2694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36799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79319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058346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277841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9019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909070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69870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754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622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064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847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086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288378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054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00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4327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237573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175121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532584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4121278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072214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063006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387322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043052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7030885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63979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9231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665851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799890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1060513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199124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65748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398172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98857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609694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051654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536652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027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9352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43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0812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0180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39091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675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a:t>Borg: The first unified container-management system developed at Google</a:t>
            </a:r>
          </a:p>
          <a:p>
            <a:pPr marL="171450" indent="-171450">
              <a:buFont typeface="Arial" charset="0"/>
              <a:buChar char="•"/>
            </a:pPr>
            <a:r>
              <a:rPr lang="en-US"/>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679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12654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05745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669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6024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8460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119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a:t>Borg: The first unified container-management system developed at Google</a:t>
            </a:r>
          </a:p>
          <a:p>
            <a:pPr marL="171450" indent="-171450">
              <a:buFont typeface="Arial" charset="0"/>
              <a:buChar char="•"/>
            </a:pPr>
            <a:r>
              <a:rPr lang="en-US"/>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51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9A6537-B635-4B6F-A56C-DFA7B87AEE9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8614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a:t>Borg: The first unified container-management system developed at Google</a:t>
            </a:r>
          </a:p>
          <a:p>
            <a:pPr marL="171450" indent="-171450">
              <a:buFont typeface="Arial" charset="0"/>
              <a:buChar char="•"/>
            </a:pPr>
            <a:r>
              <a:rPr lang="en-US"/>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1258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5382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a:t>Borg: The first unified container-management system developed at Google</a:t>
            </a:r>
          </a:p>
          <a:p>
            <a:pPr marL="171450" indent="-171450">
              <a:buFont typeface="Arial" charset="0"/>
              <a:buChar char="•"/>
            </a:pPr>
            <a:r>
              <a:rPr lang="en-US"/>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775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9499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04680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8592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5668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1755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20219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84066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1287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3319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2596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3659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135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9198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12257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7704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6065391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13384084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27282788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3373940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2019023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4427997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32397204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a:solidFill>
                <a:srgbClr val="FFFFFF"/>
              </a:solidFill>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441D04-6EB5-4EE1-8963-198F057C5D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87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2631810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6/7/2018 7:58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7544801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1.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1.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3.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3.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4"/>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4"/>
            <a:ext cx="9143936"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5460737"/>
            <a:ext cx="9143937"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4"/>
            <a:ext cx="2033333" cy="7158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7263199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4706034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4721247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2557614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0979129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852304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911502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1845403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950685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5535688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45475142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64967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93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8426443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52141008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5"/>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5"/>
            <a:ext cx="9143936" cy="1201739"/>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5460738"/>
            <a:ext cx="9143937" cy="978164"/>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5"/>
            <a:ext cx="2033333" cy="715862"/>
          </a:xfrm>
          <a:prstGeom prst="rect">
            <a:avLst/>
          </a:prstGeom>
        </p:spPr>
      </p:pic>
    </p:spTree>
    <p:extLst>
      <p:ext uri="{BB962C8B-B14F-4D97-AF65-F5344CB8AC3E}">
        <p14:creationId xmlns:p14="http://schemas.microsoft.com/office/powerpoint/2010/main" val="406051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1463799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949579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82404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124698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4952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237106769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0237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90980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35851046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18180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a:t>Thank you</a:t>
            </a:r>
          </a:p>
        </p:txBody>
      </p:sp>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5533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03569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55412668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2555887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1028332804"/>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7313248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8851601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7282518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133254423"/>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23069266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62421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86081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166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97562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47830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234433370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99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78107880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mtClean="0">
                <a:solidFill>
                  <a:prstClr val="black">
                    <a:tint val="75000"/>
                  </a:prstClr>
                </a:solidFill>
              </a:rPr>
              <a:pPr defTabSz="1109119"/>
              <a:t>6/7/2018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239958985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416222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96027454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107486"/>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426249"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2563"/>
            <a:fld id="{B9CFEEF2-ADE0-4B48-B5E9-FE1FDBC12385}" type="datetimeFigureOut">
              <a:rPr lang="en-US" smtClean="0">
                <a:solidFill>
                  <a:srgbClr val="FFFFFF"/>
                </a:solidFill>
              </a:rPr>
              <a:pPr defTabSz="932563"/>
              <a:t>6/7/2018</a:t>
            </a:fld>
            <a:endParaRPr lang="en-US">
              <a:solidFill>
                <a:srgbClr val="FFFFFF"/>
              </a:solidFill>
            </a:endParaRPr>
          </a:p>
        </p:txBody>
      </p:sp>
      <p:sp>
        <p:nvSpPr>
          <p:cNvPr id="7" name="Title 1"/>
          <p:cNvSpPr>
            <a:spLocks noGrp="1"/>
          </p:cNvSpPr>
          <p:nvPr>
            <p:ph type="title" hasCustomPrompt="1"/>
          </p:nvPr>
        </p:nvSpPr>
        <p:spPr bwMode="auto">
          <a:xfrm>
            <a:off x="373616" y="2249369"/>
            <a:ext cx="8705446" cy="2486942"/>
          </a:xfrm>
          <a:noFill/>
        </p:spPr>
        <p:txBody>
          <a:bodyPr lIns="195067" tIns="121917" rIns="195067" bIns="121917" anchor="t" anchorCtr="0"/>
          <a:lstStyle>
            <a:lvl1pPr>
              <a:defRPr sz="7339"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93812086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3983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a:t>Click to edit Master title style</a:t>
            </a:r>
          </a:p>
        </p:txBody>
      </p:sp>
    </p:spTree>
    <p:extLst>
      <p:ext uri="{BB962C8B-B14F-4D97-AF65-F5344CB8AC3E}">
        <p14:creationId xmlns:p14="http://schemas.microsoft.com/office/powerpoint/2010/main" val="1631452001"/>
      </p:ext>
    </p:extLst>
  </p:cSld>
  <p:clrMapOvr>
    <a:masterClrMapping/>
  </p:clrMapOvr>
  <p:transition spd="med">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80033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6046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18097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2"/>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13" indent="-228513">
              <a:spcBef>
                <a:spcPts val="600"/>
              </a:spcBef>
              <a:defRPr sz="2000"/>
            </a:lvl2pPr>
            <a:lvl3pPr marL="457024" indent="-228513">
              <a:spcBef>
                <a:spcPts val="600"/>
              </a:spcBef>
              <a:tabLst/>
              <a:defRPr sz="2000"/>
            </a:lvl3pPr>
            <a:lvl4pPr marL="685537" indent="-228513">
              <a:spcBef>
                <a:spcPts val="600"/>
              </a:spcBef>
              <a:defRPr sz="2000"/>
            </a:lvl4pPr>
            <a:lvl5pPr marL="914049" indent="-228513">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2"/>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13" indent="-228513">
              <a:spcBef>
                <a:spcPts val="600"/>
              </a:spcBef>
              <a:defRPr sz="2000"/>
            </a:lvl2pPr>
            <a:lvl3pPr marL="457024" indent="-228513">
              <a:spcBef>
                <a:spcPts val="600"/>
              </a:spcBef>
              <a:tabLst/>
              <a:defRPr sz="2000"/>
            </a:lvl3pPr>
            <a:lvl4pPr marL="685537" indent="-228513">
              <a:spcBef>
                <a:spcPts val="600"/>
              </a:spcBef>
              <a:defRPr sz="2000"/>
            </a:lvl4pPr>
            <a:lvl5pPr marL="914049" indent="-228513">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77703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178432555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671608"/>
      </p:ext>
    </p:extLst>
  </p:cSld>
  <p:clrMapOvr>
    <a:masterClrMapping/>
  </p:clrMapOvr>
  <p:transition spd="med">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94464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24889717"/>
      </p:ext>
    </p:extLst>
  </p:cSld>
  <p:clrMapOvr>
    <a:masterClrMapping/>
  </p:clrMapOvr>
  <p:transition spd="med">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54129756"/>
      </p:ext>
    </p:extLst>
  </p:cSld>
  <p:clrMapOvr>
    <a:masterClrMapping/>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6344940"/>
      </p:ext>
    </p:extLst>
  </p:cSld>
  <p:clrMapOvr>
    <a:masterClrMapping/>
  </p:clrMapOvr>
  <p:transition spd="med">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258926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2394982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65199216"/>
      </p:ext>
    </p:extLst>
  </p:cSld>
  <p:clrMapOvr>
    <a:masterClrMapping/>
  </p:clrMapOvr>
  <p:transition spd="med">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93166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71506778"/>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240747"/>
      </p:ext>
    </p:extLst>
  </p:cSld>
  <p:clrMapOvr>
    <a:masterClrMapping/>
  </p:clrMapOvr>
  <p:transition spd="med">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41509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400268"/>
      </p:ext>
    </p:extLst>
  </p:cSld>
  <p:clrMapOvr>
    <a:masterClrMapping/>
  </p:clrMapOvr>
  <p:transition spd="med">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95267724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8445547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04581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499"/>
            </a:lvl2pPr>
            <a:lvl3pPr marL="171352" indent="0">
              <a:buNone/>
              <a:defRPr/>
            </a:lvl3pPr>
            <a:lvl4pPr marL="342702" indent="0">
              <a:buNone/>
              <a:defRPr/>
            </a:lvl4pPr>
            <a:lvl5pPr marL="5140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69684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97292905"/>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10234424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44727524"/>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8463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8125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6148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0287892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9721032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305013945"/>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427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090596"/>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5950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8492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9" y="447675"/>
            <a:ext cx="11889564" cy="917575"/>
          </a:xfrm>
          <a:prstGeom prst="rect">
            <a:avLst/>
          </a:prstGeom>
        </p:spPr>
        <p:txBody>
          <a:bodyPr vert="horz" wrap="square" lIns="146304" tIns="91440" rIns="146304" bIns="91440" rtlCol="0" anchor="t">
            <a:noAutofit/>
          </a:bodyPr>
          <a:lstStyle/>
          <a:p>
            <a:r>
              <a:rPr lang="en-US"/>
              <a:t>Click to edit Master title style</a:t>
            </a:r>
          </a:p>
        </p:txBody>
      </p:sp>
    </p:spTree>
    <p:extLst>
      <p:ext uri="{BB962C8B-B14F-4D97-AF65-F5344CB8AC3E}">
        <p14:creationId xmlns:p14="http://schemas.microsoft.com/office/powerpoint/2010/main" val="240467997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1"/>
            <a:ext cx="11888787" cy="2096091"/>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769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8" y="296911"/>
            <a:ext cx="11725174" cy="914365"/>
          </a:xfrm>
        </p:spPr>
        <p:txBody>
          <a:bodyPr/>
          <a:lstStyle>
            <a:lvl1pPr>
              <a:defRPr sz="434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75"/>
            <a:ext cx="10972800" cy="1470403"/>
          </a:xfrm>
        </p:spPr>
        <p:txBody>
          <a:bodyPr/>
          <a:lstStyle>
            <a:lvl1pPr>
              <a:defRPr sz="1950">
                <a:gradFill>
                  <a:gsLst>
                    <a:gs pos="1250">
                      <a:schemeClr val="tx1"/>
                    </a:gs>
                    <a:gs pos="100000">
                      <a:schemeClr val="tx1"/>
                    </a:gs>
                  </a:gsLst>
                  <a:lin ang="5400000" scaled="0"/>
                </a:gradFill>
                <a:latin typeface="+mn-lt"/>
              </a:defRPr>
            </a:lvl1pPr>
            <a:lvl2pPr>
              <a:defRPr sz="1800"/>
            </a:lvl2pPr>
            <a:lvl3pPr>
              <a:defRPr sz="150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50442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227982129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920810"/>
      </p:ext>
    </p:extLst>
  </p:cSld>
  <p:clrMapOvr>
    <a:masterClrMapping/>
  </p:clrMapOvr>
  <p:transition spd="med">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691146"/>
      </p:ext>
    </p:extLst>
  </p:cSld>
  <p:clrMapOvr>
    <a:masterClrMapping/>
  </p:clrMapOvr>
  <p:transition spd="med">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303949"/>
      </p:ext>
    </p:extLst>
  </p:cSld>
  <p:clrMapOvr>
    <a:masterClrMapping/>
  </p:clrMapOvr>
  <p:transition spd="med">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212834155"/>
      </p:ext>
    </p:extLst>
  </p:cSld>
  <p:clrMapOvr>
    <a:masterClrMapping/>
  </p:clrMapOvr>
  <p:transition spd="med">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0769293"/>
      </p:ext>
    </p:extLst>
  </p:cSld>
  <p:clrMapOvr>
    <a:masterClrMapping/>
  </p:clrMapOvr>
  <p:transition spd="med">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100098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56925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5465429"/>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9429228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03250787"/>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694421"/>
      </p:ext>
    </p:extLst>
  </p:cSld>
  <p:clrMapOvr>
    <a:masterClrMapping/>
  </p:clrMapOvr>
  <p:transition spd="med">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57391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870115"/>
      </p:ext>
    </p:extLst>
  </p:cSld>
  <p:clrMapOvr>
    <a:masterClrMapping/>
  </p:clrMapOvr>
  <p:transition spd="med">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09164325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7305966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60"/>
            <a:ext cx="12436475" cy="1688792"/>
          </a:xfrm>
        </p:spPr>
        <p:txBody>
          <a:bodyPr lIns="393192" rIns="182880" bIns="91440">
            <a:normAutofit/>
          </a:bodyPr>
          <a:lstStyle>
            <a:lvl1pPr marL="0" indent="0">
              <a:buNone/>
              <a:defRPr sz="2040">
                <a:solidFill>
                  <a:schemeClr val="tx1"/>
                </a:solidFill>
                <a:latin typeface="+mj-lt"/>
              </a:defRPr>
            </a:lvl1pPr>
            <a:lvl2pPr marL="466209" indent="0">
              <a:buNone/>
              <a:defRPr/>
            </a:lvl2pPr>
          </a:lstStyle>
          <a:p>
            <a:pPr lvl="0"/>
            <a:r>
              <a:rPr lang="en-US"/>
              <a:t>Body text</a:t>
            </a:r>
          </a:p>
        </p:txBody>
      </p:sp>
      <p:sp>
        <p:nvSpPr>
          <p:cNvPr id="4" name="Table Placeholder 3"/>
          <p:cNvSpPr>
            <a:spLocks noGrp="1"/>
          </p:cNvSpPr>
          <p:nvPr>
            <p:ph type="tbl" sz="quarter" idx="12"/>
          </p:nvPr>
        </p:nvSpPr>
        <p:spPr>
          <a:xfrm>
            <a:off x="426677" y="2956484"/>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314761829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90" y="1434528"/>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4603644"/>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9509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5"/>
            <a:ext cx="5166676" cy="917575"/>
          </a:xfrm>
        </p:spPr>
        <p:txBody>
          <a:bodyPr/>
          <a:lstStyle/>
          <a:p>
            <a:r>
              <a:rPr lang="en-US"/>
              <a:t>Click to edit Master title style</a:t>
            </a:r>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479869831"/>
      </p:ext>
    </p:extLst>
  </p:cSld>
  <p:clrMapOvr>
    <a:masterClrMapping/>
  </p:clrMapOvr>
  <p:transition spd="med">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0885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a:t>Author’s Name</a:t>
            </a:r>
          </a:p>
          <a:p>
            <a:pPr lvl="0"/>
            <a:r>
              <a:rPr lang="en-US"/>
              <a:t>Title</a:t>
            </a:r>
          </a:p>
        </p:txBody>
      </p:sp>
      <p:sp>
        <p:nvSpPr>
          <p:cNvPr id="5" name="TextBox 7"/>
          <p:cNvSpPr txBox="1"/>
          <p:nvPr userDrawn="1"/>
        </p:nvSpPr>
        <p:spPr bwMode="white">
          <a:xfrm>
            <a:off x="4443286" y="6696086"/>
            <a:ext cx="3549904"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27799807"/>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240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49"/>
            <a:ext cx="11887200" cy="2366899"/>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0345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2"/>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13" indent="-228513">
              <a:spcBef>
                <a:spcPts val="600"/>
              </a:spcBef>
              <a:defRPr sz="2000"/>
            </a:lvl2pPr>
            <a:lvl3pPr marL="457024" indent="-228513">
              <a:spcBef>
                <a:spcPts val="600"/>
              </a:spcBef>
              <a:tabLst/>
              <a:defRPr sz="2000"/>
            </a:lvl3pPr>
            <a:lvl4pPr marL="685537" indent="-228513">
              <a:spcBef>
                <a:spcPts val="600"/>
              </a:spcBef>
              <a:defRPr sz="2000"/>
            </a:lvl4pPr>
            <a:lvl5pPr marL="914049" indent="-228513">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2"/>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13" indent="-228513">
              <a:spcBef>
                <a:spcPts val="600"/>
              </a:spcBef>
              <a:defRPr sz="2000"/>
            </a:lvl2pPr>
            <a:lvl3pPr marL="457024" indent="-228513">
              <a:spcBef>
                <a:spcPts val="600"/>
              </a:spcBef>
              <a:tabLst/>
              <a:defRPr sz="2000"/>
            </a:lvl3pPr>
            <a:lvl4pPr marL="685537" indent="-228513">
              <a:spcBef>
                <a:spcPts val="600"/>
              </a:spcBef>
              <a:defRPr sz="2000"/>
            </a:lvl4pPr>
            <a:lvl5pPr marL="914049" indent="-228513">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15177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3026924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9" y="4395792"/>
            <a:ext cx="12433300" cy="2601913"/>
          </a:xfrm>
          <a:prstGeom prst="rect">
            <a:avLst/>
          </a:prstGeom>
          <a:solidFill>
            <a:srgbClr val="4DA0E2"/>
          </a:solidFill>
          <a:ln>
            <a:noFill/>
          </a:ln>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4" y="5843588"/>
            <a:ext cx="12433301" cy="1154113"/>
          </a:xfrm>
          <a:prstGeom prst="rect">
            <a:avLst/>
          </a:prstGeom>
          <a:solidFill>
            <a:srgbClr val="00188F"/>
          </a:solidFill>
          <a:ln>
            <a:noFill/>
          </a:ln>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9" y="3409954"/>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1"/>
            <a:ext cx="6399213" cy="1830388"/>
          </a:xfrm>
          <a:noFill/>
        </p:spPr>
        <p:txBody>
          <a:bodyPr lIns="146304" tIns="109728" rIns="146304" bIns="109728">
            <a:noAutofit/>
          </a:bodyPr>
          <a:lstStyle>
            <a:lvl1pPr marL="0" indent="0">
              <a:spcBef>
                <a:spcPts val="0"/>
              </a:spcBef>
              <a:buNone/>
              <a:defRPr sz="359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4"/>
            <a:ext cx="1552931" cy="332660"/>
          </a:xfrm>
          <a:prstGeom prst="rect">
            <a:avLst/>
          </a:prstGeom>
        </p:spPr>
      </p:pic>
      <p:sp>
        <p:nvSpPr>
          <p:cNvPr id="8" name="Rectangle 6"/>
          <p:cNvSpPr>
            <a:spLocks noChangeArrowheads="1"/>
          </p:cNvSpPr>
          <p:nvPr userDrawn="1"/>
        </p:nvSpPr>
        <p:spPr bwMode="auto">
          <a:xfrm>
            <a:off x="3179" y="4395792"/>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896721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91440" bIns="91440" anchor="t" anchorCtr="0"/>
          <a:lstStyle>
            <a:lvl1pPr algn="l" defTabSz="932026" rtl="0" eaLnBrk="1" latinLnBrk="0" hangingPunct="1">
              <a:lnSpc>
                <a:spcPct val="90000"/>
              </a:lnSpc>
              <a:spcBef>
                <a:spcPct val="0"/>
              </a:spcBef>
              <a:buNone/>
              <a:defRPr lang="en-US" sz="8796"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0581060"/>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3"/>
            <a:ext cx="11889564" cy="2059025"/>
          </a:xfrm>
        </p:spPr>
        <p:txBody>
          <a:bodyPr/>
          <a:lstStyle>
            <a:lvl1pPr marL="0" indent="0">
              <a:buNone/>
              <a:defRPr/>
            </a:lvl1pPr>
            <a:lvl2pPr marL="28551" indent="0">
              <a:buNone/>
              <a:defRPr sz="2000"/>
            </a:lvl2pPr>
            <a:lvl3pPr marL="223666" indent="0">
              <a:buNone/>
              <a:defRPr sz="2000"/>
            </a:lvl3pPr>
            <a:lvl4pPr marL="475884" indent="0">
              <a:buNone/>
              <a:defRPr sz="1800"/>
            </a:lvl4pPr>
            <a:lvl5pPr marL="739206"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350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71909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3" y="1212853"/>
            <a:ext cx="5486399" cy="2040832"/>
          </a:xfrm>
        </p:spPr>
        <p:txBody>
          <a:bodyPr wrap="square">
            <a:spAutoFit/>
          </a:bodyPr>
          <a:lstStyle>
            <a:lvl1pPr marL="0" indent="0">
              <a:spcBef>
                <a:spcPts val="1224"/>
              </a:spcBef>
              <a:buClr>
                <a:schemeClr val="tx1"/>
              </a:buClr>
              <a:buFont typeface="Wingdings" pitchFamily="2" charset="2"/>
              <a:buNone/>
              <a:defRPr sz="3596"/>
            </a:lvl1pPr>
            <a:lvl2pPr marL="0" indent="0">
              <a:buNone/>
              <a:defRPr sz="2000"/>
            </a:lvl2pPr>
            <a:lvl3pPr marL="231598" indent="0">
              <a:buNone/>
              <a:tabLst/>
              <a:defRPr sz="2000"/>
            </a:lvl3pPr>
            <a:lvl4pPr marL="460022" indent="0">
              <a:buNone/>
              <a:defRPr/>
            </a:lvl4pPr>
            <a:lvl5pPr marL="685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3"/>
            <a:ext cx="5486399" cy="2040832"/>
          </a:xfrm>
        </p:spPr>
        <p:txBody>
          <a:bodyPr wrap="square">
            <a:spAutoFit/>
          </a:bodyPr>
          <a:lstStyle>
            <a:lvl1pPr marL="0" indent="0">
              <a:spcBef>
                <a:spcPts val="1224"/>
              </a:spcBef>
              <a:buClr>
                <a:schemeClr val="tx1"/>
              </a:buClr>
              <a:buFont typeface="Wingdings" pitchFamily="2" charset="2"/>
              <a:buNone/>
              <a:defRPr sz="3596"/>
            </a:lvl1pPr>
            <a:lvl2pPr marL="0" indent="0">
              <a:buNone/>
              <a:defRPr sz="2000"/>
            </a:lvl2pPr>
            <a:lvl3pPr marL="231598" indent="0">
              <a:buNone/>
              <a:tabLst/>
              <a:defRPr sz="2000"/>
            </a:lvl3pPr>
            <a:lvl4pPr marL="460022" indent="0">
              <a:buNone/>
              <a:defRPr/>
            </a:lvl4pPr>
            <a:lvl5pPr marL="685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093241"/>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3" y="1212853"/>
            <a:ext cx="5486399" cy="2108517"/>
          </a:xfrm>
        </p:spPr>
        <p:txBody>
          <a:bodyPr wrap="square">
            <a:spAutoFit/>
          </a:bodyPr>
          <a:lstStyle>
            <a:lvl1pPr marL="287117" indent="-287117">
              <a:spcBef>
                <a:spcPts val="1224"/>
              </a:spcBef>
              <a:buClr>
                <a:schemeClr val="tx1"/>
              </a:buClr>
              <a:buFont typeface="Wingdings" panose="05000000000000000000" pitchFamily="2" charset="2"/>
              <a:buChar char="§"/>
              <a:defRPr sz="3596"/>
            </a:lvl1pPr>
            <a:lvl2pPr marL="530758" indent="-233016">
              <a:defRPr sz="2400"/>
            </a:lvl2pPr>
            <a:lvl3pPr marL="699047" indent="-168290">
              <a:tabLst/>
              <a:defRPr sz="2000"/>
            </a:lvl3pPr>
            <a:lvl4pPr marL="880281" indent="-181235">
              <a:defRPr/>
            </a:lvl4pPr>
            <a:lvl5pPr marL="1048569" indent="-16829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3"/>
            <a:ext cx="5486399" cy="2108517"/>
          </a:xfrm>
        </p:spPr>
        <p:txBody>
          <a:bodyPr wrap="square">
            <a:spAutoFit/>
          </a:bodyPr>
          <a:lstStyle>
            <a:lvl1pPr marL="287117" indent="-287117">
              <a:spcBef>
                <a:spcPts val="1224"/>
              </a:spcBef>
              <a:buClr>
                <a:schemeClr val="tx1"/>
              </a:buClr>
              <a:buFont typeface="Wingdings" panose="05000000000000000000" pitchFamily="2" charset="2"/>
              <a:buChar char="§"/>
              <a:defRPr sz="3596"/>
            </a:lvl1pPr>
            <a:lvl2pPr marL="530758" indent="-233016">
              <a:defRPr sz="2400"/>
            </a:lvl2pPr>
            <a:lvl3pPr marL="699047" indent="-168290">
              <a:tabLst/>
              <a:defRPr sz="2000"/>
            </a:lvl3pPr>
            <a:lvl4pPr marL="880281" indent="-181235">
              <a:defRPr/>
            </a:lvl4pPr>
            <a:lvl5pPr marL="1048569" indent="-16829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92505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524952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7"/>
            <a:ext cx="11889564" cy="917575"/>
          </a:xfrm>
        </p:spPr>
        <p:txBody>
          <a:bodyPr/>
          <a:lstStyle>
            <a:lvl1pPr>
              <a:defRPr sz="7192" baseline="0"/>
            </a:lvl1pPr>
          </a:lstStyle>
          <a:p>
            <a:r>
              <a:rPr lang="en-US"/>
              <a:t>Click to edit Master title style</a:t>
            </a:r>
          </a:p>
        </p:txBody>
      </p:sp>
    </p:spTree>
    <p:extLst>
      <p:ext uri="{BB962C8B-B14F-4D97-AF65-F5344CB8AC3E}">
        <p14:creationId xmlns:p14="http://schemas.microsoft.com/office/powerpoint/2010/main" val="391220461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4"/>
            <a:ext cx="8219813" cy="1828800"/>
          </a:xfrm>
        </p:spPr>
        <p:txBody>
          <a:bodyPr/>
          <a:lstStyle>
            <a:lvl1pPr>
              <a:defRPr sz="5996" baseline="0"/>
            </a:lvl1pPr>
          </a:lstStyle>
          <a:p>
            <a:r>
              <a:rPr lang="en-US"/>
              <a:t>Click to edit Master title style</a:t>
            </a:r>
          </a:p>
        </p:txBody>
      </p:sp>
    </p:spTree>
    <p:extLst>
      <p:ext uri="{BB962C8B-B14F-4D97-AF65-F5344CB8AC3E}">
        <p14:creationId xmlns:p14="http://schemas.microsoft.com/office/powerpoint/2010/main" val="176076409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10"/>
            <a:ext cx="10058399" cy="917575"/>
          </a:xfrm>
        </p:spPr>
        <p:txBody>
          <a:bodyPr/>
          <a:lstStyle>
            <a:lvl1pPr marL="233185" indent="-233185">
              <a:defRPr sz="5996"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184485071"/>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7"/>
            <a:ext cx="10058399" cy="917575"/>
          </a:xfrm>
        </p:spPr>
        <p:txBody>
          <a:bodyPr/>
          <a:lstStyle>
            <a:lvl1pPr marL="282356" indent="-282356">
              <a:tabLst>
                <a:tab pos="282356" algn="l"/>
              </a:tabLst>
              <a:defRPr sz="5996"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728255340"/>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80" y="2430466"/>
            <a:ext cx="11887200" cy="932563"/>
          </a:xfrm>
        </p:spPr>
        <p:txBody>
          <a:bodyPr/>
          <a:lstStyle>
            <a:lvl1pPr marL="0" indent="0">
              <a:buNone/>
              <a:defRPr sz="5396">
                <a:gradFill>
                  <a:gsLst>
                    <a:gs pos="3333">
                      <a:schemeClr val="tx1"/>
                    </a:gs>
                    <a:gs pos="39000">
                      <a:schemeClr val="tx1"/>
                    </a:gs>
                  </a:gsLst>
                  <a:lin ang="5400000" scaled="0"/>
                </a:gradFill>
              </a:defRPr>
            </a:lvl1pPr>
            <a:lvl2pPr marL="0" indent="0">
              <a:buFontTx/>
              <a:buNone/>
              <a:defRPr sz="2000"/>
            </a:lvl2pPr>
            <a:lvl3pPr marL="228425" indent="0">
              <a:buNone/>
              <a:defRPr/>
            </a:lvl3pPr>
            <a:lvl4pPr marL="456849" indent="0">
              <a:buNone/>
              <a:defRPr/>
            </a:lvl4pPr>
            <a:lvl5pPr marL="685274" indent="0">
              <a:buNone/>
              <a:defRPr/>
            </a:lvl5pPr>
          </a:lstStyle>
          <a:p>
            <a:pPr lvl="0"/>
            <a:r>
              <a:rPr lang="en-US"/>
              <a:t>Edit Master text styles</a:t>
            </a:r>
          </a:p>
        </p:txBody>
      </p:sp>
      <p:sp>
        <p:nvSpPr>
          <p:cNvPr id="4" name="Title 1"/>
          <p:cNvSpPr>
            <a:spLocks noGrp="1"/>
          </p:cNvSpPr>
          <p:nvPr>
            <p:ph type="title"/>
          </p:nvPr>
        </p:nvSpPr>
        <p:spPr>
          <a:xfrm>
            <a:off x="282576" y="1211267"/>
            <a:ext cx="11889564" cy="917575"/>
          </a:xfrm>
        </p:spPr>
        <p:txBody>
          <a:bodyPr/>
          <a:lstStyle>
            <a:lvl1pPr>
              <a:defRPr sz="7192"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8195122"/>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1241426"/>
            <a:ext cx="5486399" cy="1798637"/>
          </a:xfrm>
        </p:spPr>
        <p:txBody>
          <a:bodyPr/>
          <a:lstStyle>
            <a:lvl1pPr>
              <a:defRPr sz="6596"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440977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30"/>
            <a:ext cx="5486399" cy="917575"/>
          </a:xfrm>
        </p:spPr>
        <p:txBody>
          <a:bodyPr/>
          <a:lstStyle>
            <a:lvl1pPr>
              <a:defRPr sz="6596"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6"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10876536"/>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507968"/>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746"/>
          </a:xfrm>
          <a:prstGeom prst="rect">
            <a:avLst/>
          </a:prstGeom>
        </p:spPr>
        <p:txBody>
          <a:bodyPr/>
          <a:lstStyle>
            <a:lvl1pPr marL="290289" indent="-290289">
              <a:buClr>
                <a:schemeClr val="tx1"/>
              </a:buClr>
              <a:buSzPct val="90000"/>
              <a:buFont typeface="Wingdings" panose="05000000000000000000" pitchFamily="2" charset="2"/>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62" indent="-280773">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51" indent="-290289">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75" indent="-228425">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98" indent="-228425">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7204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9"/>
            <a:ext cx="11887199" cy="403187"/>
          </a:xfrm>
          <a:prstGeom prst="rect">
            <a:avLst/>
          </a:prstGeom>
          <a:noFill/>
          <a:ln w="12700">
            <a:noFill/>
            <a:miter lim="800000"/>
            <a:headEnd type="none" w="sm" len="sm"/>
            <a:tailEnd type="none" w="sm" len="sm"/>
          </a:ln>
          <a:effectLst/>
        </p:spPr>
        <p:txBody>
          <a:bodyPr vert="horz" wrap="square" lIns="182802" tIns="146241" rIns="182802" bIns="146241" numCol="1" anchor="t" anchorCtr="0" compatLnSpc="1">
            <a:prstTxWarp prst="textNoShape">
              <a:avLst/>
            </a:prstTxWarp>
            <a:spAutoFit/>
          </a:bodyPr>
          <a:lstStyle/>
          <a:p>
            <a:pPr defTabSz="931753"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5"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135710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48159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8" y="1632060"/>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5"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15004941"/>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8"/>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9376444"/>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848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80"/>
            <a:ext cx="3857734" cy="6405652"/>
          </a:xfrm>
        </p:spPr>
        <p:txBody>
          <a:bodyPr anchor="ctr"/>
          <a:lstStyle>
            <a:lvl1pPr>
              <a:defRPr sz="5503" spc="-153"/>
            </a:lvl1pPr>
          </a:lstStyle>
          <a:p>
            <a:r>
              <a:rPr lang="en-US"/>
              <a:t>Click to edit Master title style</a:t>
            </a:r>
          </a:p>
        </p:txBody>
      </p:sp>
    </p:spTree>
    <p:extLst>
      <p:ext uri="{BB962C8B-B14F-4D97-AF65-F5344CB8AC3E}">
        <p14:creationId xmlns:p14="http://schemas.microsoft.com/office/powerpoint/2010/main" val="174382215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6" y="233151"/>
            <a:ext cx="11814652" cy="880792"/>
          </a:xfrm>
        </p:spPr>
        <p:txBody>
          <a:bodyPr anchor="t" anchorCtr="0">
            <a:noAutofit/>
          </a:bodyPr>
          <a:lstStyle>
            <a:lvl1pPr>
              <a:defRPr sz="5434"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206554954"/>
      </p:ext>
    </p:extLst>
  </p:cSld>
  <p:clrMapOvr>
    <a:masterClrMapping/>
  </p:clrMapOvr>
  <p:transition spd="slow">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3117207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15233892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107192"/>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426249"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2563"/>
            <a:fld id="{B9CFEEF2-ADE0-4B48-B5E9-FE1FDBC12385}" type="datetimeFigureOut">
              <a:rPr lang="en-US" smtClean="0">
                <a:solidFill>
                  <a:srgbClr val="FFFFFF"/>
                </a:solidFill>
              </a:rPr>
              <a:pPr defTabSz="932563"/>
              <a:t>6/7/2018</a:t>
            </a:fld>
            <a:endParaRPr lang="en-US">
              <a:solidFill>
                <a:srgbClr val="FFFFFF"/>
              </a:solidFill>
            </a:endParaRPr>
          </a:p>
        </p:txBody>
      </p:sp>
      <p:sp>
        <p:nvSpPr>
          <p:cNvPr id="7" name="Title 1"/>
          <p:cNvSpPr>
            <a:spLocks noGrp="1"/>
          </p:cNvSpPr>
          <p:nvPr>
            <p:ph type="title" hasCustomPrompt="1"/>
          </p:nvPr>
        </p:nvSpPr>
        <p:spPr bwMode="auto">
          <a:xfrm>
            <a:off x="373616" y="2249369"/>
            <a:ext cx="8705446" cy="2486942"/>
          </a:xfrm>
          <a:noFill/>
        </p:spPr>
        <p:txBody>
          <a:bodyPr lIns="195067" tIns="121917" rIns="195067" bIns="121917" anchor="t" anchorCtr="0"/>
          <a:lstStyle>
            <a:lvl1pPr>
              <a:defRPr sz="7339"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203087134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051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a:t>Click to edit Master title style</a:t>
            </a:r>
          </a:p>
        </p:txBody>
      </p:sp>
    </p:spTree>
    <p:extLst>
      <p:ext uri="{BB962C8B-B14F-4D97-AF65-F5344CB8AC3E}">
        <p14:creationId xmlns:p14="http://schemas.microsoft.com/office/powerpoint/2010/main" val="4206931006"/>
      </p:ext>
    </p:extLst>
  </p:cSld>
  <p:clrMapOvr>
    <a:masterClrMapping/>
  </p:clrMapOvr>
  <p:transition spd="med">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6065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mtClean="0">
                <a:solidFill>
                  <a:prstClr val="black">
                    <a:tint val="75000"/>
                  </a:prstClr>
                </a:solidFill>
              </a:rPr>
              <a:pPr defTabSz="1109119"/>
              <a:t>6/7/2018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50686612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70697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6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89915"/>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927507"/>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69129181"/>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94741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098951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76399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87099"/>
      </p:ext>
    </p:extLst>
  </p:cSld>
  <p:clrMapOvr>
    <a:masterClrMapping/>
  </p:clrMapOvr>
  <p:transition>
    <p:fade/>
  </p:transition>
  <p:hf sldNum="0" hdr="0" ftr="0" dt="0"/>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498524"/>
      </p:ext>
    </p:extLst>
  </p:cSld>
  <p:clrMapOvr>
    <a:masterClrMapping/>
  </p:clrMapOvr>
  <p:transition>
    <p:fade/>
  </p:transition>
  <p:hf sldNum="0" hdr="0" ftr="0" dt="0"/>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649752413"/>
      </p:ext>
    </p:extLst>
  </p:cSld>
  <p:clrMapOvr>
    <a:masterClrMapping/>
  </p:clrMapOvr>
  <p:transition>
    <p:fade/>
  </p:transition>
  <p:hf sldNum="0" hdr="0" ftr="0" dt="0"/>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560408526"/>
      </p:ext>
    </p:extLst>
  </p:cSld>
  <p:clrMapOvr>
    <a:masterClrMapping/>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4770592"/>
      </p:ext>
    </p:extLst>
  </p:cSld>
  <p:clrMapOvr>
    <a:masterClrMapping/>
  </p:clrMapOvr>
  <p:transition>
    <p:fade/>
  </p:transition>
  <p:hf sldNum="0" hdr="0" ftr="0" dt="0"/>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88074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81416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7145036"/>
      </p:ext>
    </p:extLst>
  </p:cSld>
  <p:clrMapOvr>
    <a:masterClrMapping/>
  </p:clrMapOvr>
  <p:transition>
    <p:fade/>
  </p:transition>
  <p:hf sldNum="0" hdr="0" ftr="0" dt="0"/>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6039906"/>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738468"/>
            <a:ext cx="4892040" cy="1517593"/>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7" y="1"/>
            <a:ext cx="6995159"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1301149085"/>
      </p:ext>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151493"/>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831442"/>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533538"/>
      </p:ext>
    </p:extLst>
  </p:cSld>
  <p:clrMapOvr>
    <a:masterClrMapping/>
  </p:clrMapOvr>
  <p:transition>
    <p:fade/>
  </p:transition>
  <p:hf sldNum="0" hdr="0" ftr="0" dt="0"/>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22680333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791866"/>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49926486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137339621"/>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996042101"/>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2"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589523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37478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353535"/>
              </a:solidFill>
            </a:endParaRPr>
          </a:p>
        </p:txBody>
      </p:sp>
    </p:spTree>
    <p:extLst>
      <p:ext uri="{BB962C8B-B14F-4D97-AF65-F5344CB8AC3E}">
        <p14:creationId xmlns:p14="http://schemas.microsoft.com/office/powerpoint/2010/main" val="2726694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186241"/>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49079"/>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7530940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43891132"/>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490959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72832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64963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037329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9588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0372602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96598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977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905700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98150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5392006"/>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5" name="Text Placeholder 136"/>
          <p:cNvSpPr>
            <a:spLocks noGrp="1"/>
          </p:cNvSpPr>
          <p:nvPr>
            <p:ph type="body" sz="quarter" idx="28"/>
          </p:nvPr>
        </p:nvSpPr>
        <p:spPr>
          <a:xfrm>
            <a:off x="10317754" y="6462281"/>
            <a:ext cx="864517"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42" name="Text Placeholder 136"/>
          <p:cNvSpPr>
            <a:spLocks noGrp="1"/>
          </p:cNvSpPr>
          <p:nvPr>
            <p:ph type="body" sz="quarter" idx="35"/>
          </p:nvPr>
        </p:nvSpPr>
        <p:spPr>
          <a:xfrm>
            <a:off x="11242291" y="6452861"/>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43" name="Straight Connector 42"/>
          <p:cNvCxnSpPr/>
          <p:nvPr userDrawn="1"/>
        </p:nvCxnSpPr>
        <p:spPr>
          <a:xfrm>
            <a:off x="1006459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
        <p:nvSpPr>
          <p:cNvPr id="23" name="Text Placeholder 136"/>
          <p:cNvSpPr>
            <a:spLocks noGrp="1"/>
          </p:cNvSpPr>
          <p:nvPr>
            <p:ph type="body" sz="quarter" idx="29"/>
          </p:nvPr>
        </p:nvSpPr>
        <p:spPr>
          <a:xfrm>
            <a:off x="8719305"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0" name="Text Placeholder 136"/>
          <p:cNvSpPr>
            <a:spLocks noGrp="1"/>
          </p:cNvSpPr>
          <p:nvPr>
            <p:ph type="body" sz="quarter" idx="31"/>
          </p:nvPr>
        </p:nvSpPr>
        <p:spPr>
          <a:xfrm>
            <a:off x="7390456" y="630430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2" name="Text Placeholder 136"/>
          <p:cNvSpPr>
            <a:spLocks noGrp="1"/>
          </p:cNvSpPr>
          <p:nvPr>
            <p:ph type="body" sz="quarter" idx="32"/>
          </p:nvPr>
        </p:nvSpPr>
        <p:spPr>
          <a:xfrm>
            <a:off x="6066439" y="6300818"/>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3" name="Text Placeholder 136"/>
          <p:cNvSpPr>
            <a:spLocks noGrp="1"/>
          </p:cNvSpPr>
          <p:nvPr>
            <p:ph type="body" sz="quarter" idx="33"/>
          </p:nvPr>
        </p:nvSpPr>
        <p:spPr>
          <a:xfrm>
            <a:off x="4514560"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4" name="Text Placeholder 136"/>
          <p:cNvSpPr>
            <a:spLocks noGrp="1"/>
          </p:cNvSpPr>
          <p:nvPr>
            <p:ph type="body" sz="quarter" idx="34"/>
          </p:nvPr>
        </p:nvSpPr>
        <p:spPr>
          <a:xfrm>
            <a:off x="2558333" y="6304304"/>
            <a:ext cx="152874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5" name="TextBox 34"/>
          <p:cNvSpPr txBox="1"/>
          <p:nvPr userDrawn="1"/>
        </p:nvSpPr>
        <p:spPr>
          <a:xfrm>
            <a:off x="2558333"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Products and Services</a:t>
            </a:r>
          </a:p>
        </p:txBody>
      </p:sp>
      <p:sp>
        <p:nvSpPr>
          <p:cNvPr id="36" name="TextBox 35"/>
          <p:cNvSpPr txBox="1"/>
          <p:nvPr userDrawn="1"/>
        </p:nvSpPr>
        <p:spPr>
          <a:xfrm>
            <a:off x="4509647" y="604085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Organization Size</a:t>
            </a:r>
          </a:p>
        </p:txBody>
      </p:sp>
      <p:sp>
        <p:nvSpPr>
          <p:cNvPr id="37" name="TextBox 36"/>
          <p:cNvSpPr txBox="1"/>
          <p:nvPr userDrawn="1"/>
        </p:nvSpPr>
        <p:spPr>
          <a:xfrm>
            <a:off x="6066439" y="603196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Industry</a:t>
            </a:r>
          </a:p>
        </p:txBody>
      </p:sp>
      <p:sp>
        <p:nvSpPr>
          <p:cNvPr id="38" name="TextBox 37"/>
          <p:cNvSpPr txBox="1"/>
          <p:nvPr userDrawn="1"/>
        </p:nvSpPr>
        <p:spPr>
          <a:xfrm>
            <a:off x="7374017" y="6032750"/>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Country</a:t>
            </a:r>
          </a:p>
        </p:txBody>
      </p:sp>
      <p:sp>
        <p:nvSpPr>
          <p:cNvPr id="40" name="TextBox 39"/>
          <p:cNvSpPr txBox="1"/>
          <p:nvPr userDrawn="1"/>
        </p:nvSpPr>
        <p:spPr>
          <a:xfrm>
            <a:off x="8719305" y="604229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Business Need</a:t>
            </a:r>
          </a:p>
        </p:txBody>
      </p:sp>
    </p:spTree>
    <p:extLst>
      <p:ext uri="{BB962C8B-B14F-4D97-AF65-F5344CB8AC3E}">
        <p14:creationId xmlns:p14="http://schemas.microsoft.com/office/powerpoint/2010/main" val="160129598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436475" cy="3049864"/>
          </a:xfrm>
          <a:prstGeom prst="rect">
            <a:avLst/>
          </a:prstGeom>
        </p:spPr>
      </p:pic>
      <p:sp>
        <p:nvSpPr>
          <p:cNvPr id="20" name="Picture Placeholder 144"/>
          <p:cNvSpPr>
            <a:spLocks noGrp="1"/>
          </p:cNvSpPr>
          <p:nvPr>
            <p:ph type="pic" sz="quarter" idx="20" hasCustomPrompt="1"/>
          </p:nvPr>
        </p:nvSpPr>
        <p:spPr>
          <a:xfrm>
            <a:off x="0" y="1"/>
            <a:ext cx="12436475" cy="304986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1" name="Title 1"/>
          <p:cNvSpPr>
            <a:spLocks noGrp="1"/>
          </p:cNvSpPr>
          <p:nvPr>
            <p:ph type="ctrTitle"/>
          </p:nvPr>
        </p:nvSpPr>
        <p:spPr>
          <a:xfrm>
            <a:off x="512760" y="3472661"/>
            <a:ext cx="3783477" cy="2106407"/>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428139" y="3472661"/>
            <a:ext cx="7379680" cy="2106407"/>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31" name="Straight Connector 30"/>
          <p:cNvCxnSpPr/>
          <p:nvPr userDrawn="1"/>
        </p:nvCxnSpPr>
        <p:spPr>
          <a:xfrm>
            <a:off x="10734466" y="6031968"/>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
        <p:nvSpPr>
          <p:cNvPr id="36" name="Text Placeholder 136"/>
          <p:cNvSpPr>
            <a:spLocks noGrp="1"/>
          </p:cNvSpPr>
          <p:nvPr>
            <p:ph type="body" sz="quarter" idx="29"/>
          </p:nvPr>
        </p:nvSpPr>
        <p:spPr>
          <a:xfrm>
            <a:off x="9340555" y="6304303"/>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7" name="Text Placeholder 136"/>
          <p:cNvSpPr>
            <a:spLocks noGrp="1"/>
          </p:cNvSpPr>
          <p:nvPr>
            <p:ph type="body" sz="quarter" idx="31"/>
          </p:nvPr>
        </p:nvSpPr>
        <p:spPr>
          <a:xfrm>
            <a:off x="7126485" y="630430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8" name="Text Placeholder 136"/>
          <p:cNvSpPr>
            <a:spLocks noGrp="1"/>
          </p:cNvSpPr>
          <p:nvPr>
            <p:ph type="body" sz="quarter" idx="32"/>
          </p:nvPr>
        </p:nvSpPr>
        <p:spPr>
          <a:xfrm>
            <a:off x="5963583" y="6300818"/>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42" name="Text Placeholder 136"/>
          <p:cNvSpPr>
            <a:spLocks noGrp="1"/>
          </p:cNvSpPr>
          <p:nvPr>
            <p:ph type="body" sz="quarter" idx="33"/>
          </p:nvPr>
        </p:nvSpPr>
        <p:spPr>
          <a:xfrm>
            <a:off x="4411704"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43" name="Text Placeholder 136"/>
          <p:cNvSpPr>
            <a:spLocks noGrp="1"/>
          </p:cNvSpPr>
          <p:nvPr>
            <p:ph type="body" sz="quarter" idx="34"/>
          </p:nvPr>
        </p:nvSpPr>
        <p:spPr>
          <a:xfrm>
            <a:off x="2558333" y="6304304"/>
            <a:ext cx="152874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45" name="TextBox 44"/>
          <p:cNvSpPr txBox="1"/>
          <p:nvPr userDrawn="1"/>
        </p:nvSpPr>
        <p:spPr>
          <a:xfrm>
            <a:off x="2558333"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Products and Services</a:t>
            </a:r>
          </a:p>
        </p:txBody>
      </p:sp>
      <p:sp>
        <p:nvSpPr>
          <p:cNvPr id="46" name="TextBox 45"/>
          <p:cNvSpPr txBox="1"/>
          <p:nvPr userDrawn="1"/>
        </p:nvSpPr>
        <p:spPr>
          <a:xfrm>
            <a:off x="4406791" y="604085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Organization Size</a:t>
            </a:r>
          </a:p>
        </p:txBody>
      </p:sp>
      <p:sp>
        <p:nvSpPr>
          <p:cNvPr id="47" name="TextBox 46"/>
          <p:cNvSpPr txBox="1"/>
          <p:nvPr userDrawn="1"/>
        </p:nvSpPr>
        <p:spPr>
          <a:xfrm>
            <a:off x="5963583" y="603196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Industry</a:t>
            </a:r>
          </a:p>
        </p:txBody>
      </p:sp>
      <p:sp>
        <p:nvSpPr>
          <p:cNvPr id="48" name="TextBox 47"/>
          <p:cNvSpPr txBox="1"/>
          <p:nvPr userDrawn="1"/>
        </p:nvSpPr>
        <p:spPr>
          <a:xfrm>
            <a:off x="7110047" y="6032750"/>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Country</a:t>
            </a:r>
          </a:p>
        </p:txBody>
      </p:sp>
      <p:sp>
        <p:nvSpPr>
          <p:cNvPr id="49" name="TextBox 48"/>
          <p:cNvSpPr txBox="1"/>
          <p:nvPr userDrawn="1"/>
        </p:nvSpPr>
        <p:spPr>
          <a:xfrm>
            <a:off x="9340555" y="604229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Business Need</a:t>
            </a:r>
          </a:p>
        </p:txBody>
      </p:sp>
      <p:sp>
        <p:nvSpPr>
          <p:cNvPr id="50" name="Text Placeholder 136"/>
          <p:cNvSpPr>
            <a:spLocks noGrp="1"/>
          </p:cNvSpPr>
          <p:nvPr>
            <p:ph type="body" sz="quarter" idx="37"/>
          </p:nvPr>
        </p:nvSpPr>
        <p:spPr>
          <a:xfrm>
            <a:off x="8271896" y="6307155"/>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1" name="TextBox 50"/>
          <p:cNvSpPr txBox="1"/>
          <p:nvPr userDrawn="1"/>
        </p:nvSpPr>
        <p:spPr>
          <a:xfrm>
            <a:off x="8255457" y="6035602"/>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Partner</a:t>
            </a:r>
          </a:p>
        </p:txBody>
      </p:sp>
    </p:spTree>
    <p:extLst>
      <p:ext uri="{BB962C8B-B14F-4D97-AF65-F5344CB8AC3E}">
        <p14:creationId xmlns:p14="http://schemas.microsoft.com/office/powerpoint/2010/main" val="199851216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27" name="Straight Connector 26"/>
          <p:cNvCxnSpPr/>
          <p:nvPr userDrawn="1"/>
        </p:nvCxnSpPr>
        <p:spPr>
          <a:xfrm>
            <a:off x="1073462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
        <p:nvSpPr>
          <p:cNvPr id="55" name="Text Placeholder 136"/>
          <p:cNvSpPr>
            <a:spLocks noGrp="1"/>
          </p:cNvSpPr>
          <p:nvPr>
            <p:ph type="body" sz="quarter" idx="31"/>
          </p:nvPr>
        </p:nvSpPr>
        <p:spPr>
          <a:xfrm>
            <a:off x="7126485" y="630430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6" name="Text Placeholder 136"/>
          <p:cNvSpPr>
            <a:spLocks noGrp="1"/>
          </p:cNvSpPr>
          <p:nvPr>
            <p:ph type="body" sz="quarter" idx="32"/>
          </p:nvPr>
        </p:nvSpPr>
        <p:spPr>
          <a:xfrm>
            <a:off x="5963583" y="6300818"/>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7" name="Text Placeholder 136"/>
          <p:cNvSpPr>
            <a:spLocks noGrp="1"/>
          </p:cNvSpPr>
          <p:nvPr>
            <p:ph type="body" sz="quarter" idx="33"/>
          </p:nvPr>
        </p:nvSpPr>
        <p:spPr>
          <a:xfrm>
            <a:off x="4411704"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8" name="Text Placeholder 136"/>
          <p:cNvSpPr>
            <a:spLocks noGrp="1"/>
          </p:cNvSpPr>
          <p:nvPr>
            <p:ph type="body" sz="quarter" idx="34"/>
          </p:nvPr>
        </p:nvSpPr>
        <p:spPr>
          <a:xfrm>
            <a:off x="2558333" y="6304304"/>
            <a:ext cx="152874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60" name="TextBox 59"/>
          <p:cNvSpPr txBox="1"/>
          <p:nvPr userDrawn="1"/>
        </p:nvSpPr>
        <p:spPr>
          <a:xfrm>
            <a:off x="3262121"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61" name="TextBox 60"/>
          <p:cNvSpPr txBox="1"/>
          <p:nvPr userDrawn="1"/>
        </p:nvSpPr>
        <p:spPr>
          <a:xfrm>
            <a:off x="5180318" y="604085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Organization Size</a:t>
            </a:r>
          </a:p>
        </p:txBody>
      </p:sp>
      <p:sp>
        <p:nvSpPr>
          <p:cNvPr id="62" name="TextBox 61"/>
          <p:cNvSpPr txBox="1"/>
          <p:nvPr userDrawn="1"/>
        </p:nvSpPr>
        <p:spPr>
          <a:xfrm>
            <a:off x="7103231" y="603196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63" name="TextBox 62"/>
          <p:cNvSpPr txBox="1"/>
          <p:nvPr userDrawn="1"/>
        </p:nvSpPr>
        <p:spPr>
          <a:xfrm>
            <a:off x="8755297" y="6032750"/>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
        <p:nvSpPr>
          <p:cNvPr id="65" name="Text Placeholder 136"/>
          <p:cNvSpPr>
            <a:spLocks noGrp="1"/>
          </p:cNvSpPr>
          <p:nvPr>
            <p:ph type="body" sz="quarter" idx="37"/>
          </p:nvPr>
        </p:nvSpPr>
        <p:spPr>
          <a:xfrm>
            <a:off x="8271896" y="6307155"/>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Tree>
    <p:extLst>
      <p:ext uri="{BB962C8B-B14F-4D97-AF65-F5344CB8AC3E}">
        <p14:creationId xmlns:p14="http://schemas.microsoft.com/office/powerpoint/2010/main" val="1848752817"/>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5" name="Text Placeholder 136"/>
          <p:cNvSpPr>
            <a:spLocks noGrp="1"/>
          </p:cNvSpPr>
          <p:nvPr>
            <p:ph type="body" sz="quarter" idx="28"/>
          </p:nvPr>
        </p:nvSpPr>
        <p:spPr>
          <a:xfrm>
            <a:off x="10317754" y="6462281"/>
            <a:ext cx="864517"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42" name="Text Placeholder 136"/>
          <p:cNvSpPr>
            <a:spLocks noGrp="1"/>
          </p:cNvSpPr>
          <p:nvPr>
            <p:ph type="body" sz="quarter" idx="35"/>
          </p:nvPr>
        </p:nvSpPr>
        <p:spPr>
          <a:xfrm>
            <a:off x="11242291" y="6452861"/>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43" name="Straight Connector 42"/>
          <p:cNvCxnSpPr/>
          <p:nvPr userDrawn="1"/>
        </p:nvCxnSpPr>
        <p:spPr>
          <a:xfrm>
            <a:off x="1006459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
        <p:nvSpPr>
          <p:cNvPr id="23" name="Text Placeholder 136"/>
          <p:cNvSpPr>
            <a:spLocks noGrp="1"/>
          </p:cNvSpPr>
          <p:nvPr>
            <p:ph type="body" sz="quarter" idx="29"/>
          </p:nvPr>
        </p:nvSpPr>
        <p:spPr>
          <a:xfrm>
            <a:off x="8719305"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0" name="Text Placeholder 136"/>
          <p:cNvSpPr>
            <a:spLocks noGrp="1"/>
          </p:cNvSpPr>
          <p:nvPr>
            <p:ph type="body" sz="quarter" idx="31"/>
          </p:nvPr>
        </p:nvSpPr>
        <p:spPr>
          <a:xfrm>
            <a:off x="7390456" y="630430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2" name="Text Placeholder 136"/>
          <p:cNvSpPr>
            <a:spLocks noGrp="1"/>
          </p:cNvSpPr>
          <p:nvPr>
            <p:ph type="body" sz="quarter" idx="32"/>
          </p:nvPr>
        </p:nvSpPr>
        <p:spPr>
          <a:xfrm>
            <a:off x="6066439" y="6300818"/>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3" name="Text Placeholder 136"/>
          <p:cNvSpPr>
            <a:spLocks noGrp="1"/>
          </p:cNvSpPr>
          <p:nvPr>
            <p:ph type="body" sz="quarter" idx="33"/>
          </p:nvPr>
        </p:nvSpPr>
        <p:spPr>
          <a:xfrm>
            <a:off x="4514560"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4" name="Text Placeholder 136"/>
          <p:cNvSpPr>
            <a:spLocks noGrp="1"/>
          </p:cNvSpPr>
          <p:nvPr>
            <p:ph type="body" sz="quarter" idx="34"/>
          </p:nvPr>
        </p:nvSpPr>
        <p:spPr>
          <a:xfrm>
            <a:off x="2558333" y="6304304"/>
            <a:ext cx="152874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5" name="TextBox 34"/>
          <p:cNvSpPr txBox="1"/>
          <p:nvPr userDrawn="1"/>
        </p:nvSpPr>
        <p:spPr>
          <a:xfrm>
            <a:off x="2558333"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Products and Services</a:t>
            </a:r>
          </a:p>
        </p:txBody>
      </p:sp>
      <p:sp>
        <p:nvSpPr>
          <p:cNvPr id="36" name="TextBox 35"/>
          <p:cNvSpPr txBox="1"/>
          <p:nvPr userDrawn="1"/>
        </p:nvSpPr>
        <p:spPr>
          <a:xfrm>
            <a:off x="4509647" y="604085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Organization Size</a:t>
            </a:r>
          </a:p>
        </p:txBody>
      </p:sp>
      <p:sp>
        <p:nvSpPr>
          <p:cNvPr id="37" name="TextBox 36"/>
          <p:cNvSpPr txBox="1"/>
          <p:nvPr userDrawn="1"/>
        </p:nvSpPr>
        <p:spPr>
          <a:xfrm>
            <a:off x="6066439" y="603196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Industry</a:t>
            </a:r>
          </a:p>
        </p:txBody>
      </p:sp>
      <p:sp>
        <p:nvSpPr>
          <p:cNvPr id="38" name="TextBox 37"/>
          <p:cNvSpPr txBox="1"/>
          <p:nvPr userDrawn="1"/>
        </p:nvSpPr>
        <p:spPr>
          <a:xfrm>
            <a:off x="7374017" y="6032750"/>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Country</a:t>
            </a:r>
          </a:p>
        </p:txBody>
      </p:sp>
      <p:sp>
        <p:nvSpPr>
          <p:cNvPr id="40" name="TextBox 39"/>
          <p:cNvSpPr txBox="1"/>
          <p:nvPr userDrawn="1"/>
        </p:nvSpPr>
        <p:spPr>
          <a:xfrm>
            <a:off x="8719305" y="604229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Business Need</a:t>
            </a:r>
          </a:p>
        </p:txBody>
      </p:sp>
    </p:spTree>
    <p:extLst>
      <p:ext uri="{BB962C8B-B14F-4D97-AF65-F5344CB8AC3E}">
        <p14:creationId xmlns:p14="http://schemas.microsoft.com/office/powerpoint/2010/main" val="1557533711"/>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436475" cy="3049864"/>
          </a:xfrm>
          <a:prstGeom prst="rect">
            <a:avLst/>
          </a:prstGeom>
        </p:spPr>
      </p:pic>
      <p:sp>
        <p:nvSpPr>
          <p:cNvPr id="20" name="Picture Placeholder 144"/>
          <p:cNvSpPr>
            <a:spLocks noGrp="1"/>
          </p:cNvSpPr>
          <p:nvPr>
            <p:ph type="pic" sz="quarter" idx="20" hasCustomPrompt="1"/>
          </p:nvPr>
        </p:nvSpPr>
        <p:spPr>
          <a:xfrm>
            <a:off x="0" y="1"/>
            <a:ext cx="12436475" cy="304986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1" name="Title 1"/>
          <p:cNvSpPr>
            <a:spLocks noGrp="1"/>
          </p:cNvSpPr>
          <p:nvPr>
            <p:ph type="ctrTitle"/>
          </p:nvPr>
        </p:nvSpPr>
        <p:spPr>
          <a:xfrm>
            <a:off x="512760" y="3472661"/>
            <a:ext cx="3783477" cy="2106407"/>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428139" y="3472661"/>
            <a:ext cx="7379680" cy="2106407"/>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31" name="Straight Connector 30"/>
          <p:cNvCxnSpPr/>
          <p:nvPr userDrawn="1"/>
        </p:nvCxnSpPr>
        <p:spPr>
          <a:xfrm>
            <a:off x="10734466" y="6031968"/>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
        <p:nvSpPr>
          <p:cNvPr id="36" name="Text Placeholder 136"/>
          <p:cNvSpPr>
            <a:spLocks noGrp="1"/>
          </p:cNvSpPr>
          <p:nvPr>
            <p:ph type="body" sz="quarter" idx="29"/>
          </p:nvPr>
        </p:nvSpPr>
        <p:spPr>
          <a:xfrm>
            <a:off x="9340555" y="6304303"/>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7" name="Text Placeholder 136"/>
          <p:cNvSpPr>
            <a:spLocks noGrp="1"/>
          </p:cNvSpPr>
          <p:nvPr>
            <p:ph type="body" sz="quarter" idx="31"/>
          </p:nvPr>
        </p:nvSpPr>
        <p:spPr>
          <a:xfrm>
            <a:off x="7126485" y="630430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38" name="Text Placeholder 136"/>
          <p:cNvSpPr>
            <a:spLocks noGrp="1"/>
          </p:cNvSpPr>
          <p:nvPr>
            <p:ph type="body" sz="quarter" idx="32"/>
          </p:nvPr>
        </p:nvSpPr>
        <p:spPr>
          <a:xfrm>
            <a:off x="5963583" y="6300818"/>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42" name="Text Placeholder 136"/>
          <p:cNvSpPr>
            <a:spLocks noGrp="1"/>
          </p:cNvSpPr>
          <p:nvPr>
            <p:ph type="body" sz="quarter" idx="33"/>
          </p:nvPr>
        </p:nvSpPr>
        <p:spPr>
          <a:xfrm>
            <a:off x="4411704"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43" name="Text Placeholder 136"/>
          <p:cNvSpPr>
            <a:spLocks noGrp="1"/>
          </p:cNvSpPr>
          <p:nvPr>
            <p:ph type="body" sz="quarter" idx="34"/>
          </p:nvPr>
        </p:nvSpPr>
        <p:spPr>
          <a:xfrm>
            <a:off x="2558333" y="6304304"/>
            <a:ext cx="152874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45" name="TextBox 44"/>
          <p:cNvSpPr txBox="1"/>
          <p:nvPr userDrawn="1"/>
        </p:nvSpPr>
        <p:spPr>
          <a:xfrm>
            <a:off x="2558333"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Products and Services</a:t>
            </a:r>
          </a:p>
        </p:txBody>
      </p:sp>
      <p:sp>
        <p:nvSpPr>
          <p:cNvPr id="46" name="TextBox 45"/>
          <p:cNvSpPr txBox="1"/>
          <p:nvPr userDrawn="1"/>
        </p:nvSpPr>
        <p:spPr>
          <a:xfrm>
            <a:off x="4406791" y="604085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Organization Size</a:t>
            </a:r>
          </a:p>
        </p:txBody>
      </p:sp>
      <p:sp>
        <p:nvSpPr>
          <p:cNvPr id="47" name="TextBox 46"/>
          <p:cNvSpPr txBox="1"/>
          <p:nvPr userDrawn="1"/>
        </p:nvSpPr>
        <p:spPr>
          <a:xfrm>
            <a:off x="5963583" y="603196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Industry</a:t>
            </a:r>
          </a:p>
        </p:txBody>
      </p:sp>
      <p:sp>
        <p:nvSpPr>
          <p:cNvPr id="48" name="TextBox 47"/>
          <p:cNvSpPr txBox="1"/>
          <p:nvPr userDrawn="1"/>
        </p:nvSpPr>
        <p:spPr>
          <a:xfrm>
            <a:off x="7110047" y="6032750"/>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Country</a:t>
            </a:r>
          </a:p>
        </p:txBody>
      </p:sp>
      <p:sp>
        <p:nvSpPr>
          <p:cNvPr id="49" name="TextBox 48"/>
          <p:cNvSpPr txBox="1"/>
          <p:nvPr userDrawn="1"/>
        </p:nvSpPr>
        <p:spPr>
          <a:xfrm>
            <a:off x="9340555" y="604229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Business Need</a:t>
            </a:r>
          </a:p>
        </p:txBody>
      </p:sp>
      <p:sp>
        <p:nvSpPr>
          <p:cNvPr id="50" name="Text Placeholder 136"/>
          <p:cNvSpPr>
            <a:spLocks noGrp="1"/>
          </p:cNvSpPr>
          <p:nvPr>
            <p:ph type="body" sz="quarter" idx="37"/>
          </p:nvPr>
        </p:nvSpPr>
        <p:spPr>
          <a:xfrm>
            <a:off x="8271896" y="6307155"/>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1" name="TextBox 50"/>
          <p:cNvSpPr txBox="1"/>
          <p:nvPr userDrawn="1"/>
        </p:nvSpPr>
        <p:spPr>
          <a:xfrm>
            <a:off x="8255457" y="6035602"/>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Partner</a:t>
            </a:r>
          </a:p>
        </p:txBody>
      </p:sp>
    </p:spTree>
    <p:extLst>
      <p:ext uri="{BB962C8B-B14F-4D97-AF65-F5344CB8AC3E}">
        <p14:creationId xmlns:p14="http://schemas.microsoft.com/office/powerpoint/2010/main" val="78134627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27" name="Straight Connector 26"/>
          <p:cNvCxnSpPr/>
          <p:nvPr userDrawn="1"/>
        </p:nvCxnSpPr>
        <p:spPr>
          <a:xfrm>
            <a:off x="1073462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
        <p:nvSpPr>
          <p:cNvPr id="55" name="Text Placeholder 136"/>
          <p:cNvSpPr>
            <a:spLocks noGrp="1"/>
          </p:cNvSpPr>
          <p:nvPr>
            <p:ph type="body" sz="quarter" idx="31"/>
          </p:nvPr>
        </p:nvSpPr>
        <p:spPr>
          <a:xfrm>
            <a:off x="7126485" y="630430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6" name="Text Placeholder 136"/>
          <p:cNvSpPr>
            <a:spLocks noGrp="1"/>
          </p:cNvSpPr>
          <p:nvPr>
            <p:ph type="body" sz="quarter" idx="32"/>
          </p:nvPr>
        </p:nvSpPr>
        <p:spPr>
          <a:xfrm>
            <a:off x="5963583" y="6300818"/>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7" name="Text Placeholder 136"/>
          <p:cNvSpPr>
            <a:spLocks noGrp="1"/>
          </p:cNvSpPr>
          <p:nvPr>
            <p:ph type="body" sz="quarter" idx="33"/>
          </p:nvPr>
        </p:nvSpPr>
        <p:spPr>
          <a:xfrm>
            <a:off x="4411704"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8" name="Text Placeholder 136"/>
          <p:cNvSpPr>
            <a:spLocks noGrp="1"/>
          </p:cNvSpPr>
          <p:nvPr>
            <p:ph type="body" sz="quarter" idx="34"/>
          </p:nvPr>
        </p:nvSpPr>
        <p:spPr>
          <a:xfrm>
            <a:off x="2558333" y="6304304"/>
            <a:ext cx="152874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60" name="TextBox 59"/>
          <p:cNvSpPr txBox="1"/>
          <p:nvPr userDrawn="1"/>
        </p:nvSpPr>
        <p:spPr>
          <a:xfrm>
            <a:off x="3262121"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61" name="TextBox 60"/>
          <p:cNvSpPr txBox="1"/>
          <p:nvPr userDrawn="1"/>
        </p:nvSpPr>
        <p:spPr>
          <a:xfrm>
            <a:off x="5110579" y="604085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Organization Size</a:t>
            </a:r>
          </a:p>
        </p:txBody>
      </p:sp>
      <p:sp>
        <p:nvSpPr>
          <p:cNvPr id="62" name="TextBox 61"/>
          <p:cNvSpPr txBox="1"/>
          <p:nvPr userDrawn="1"/>
        </p:nvSpPr>
        <p:spPr>
          <a:xfrm>
            <a:off x="6667371" y="6031968"/>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Industry</a:t>
            </a:r>
          </a:p>
        </p:txBody>
      </p:sp>
      <p:sp>
        <p:nvSpPr>
          <p:cNvPr id="63" name="TextBox 62"/>
          <p:cNvSpPr txBox="1"/>
          <p:nvPr userDrawn="1"/>
        </p:nvSpPr>
        <p:spPr>
          <a:xfrm>
            <a:off x="7813835" y="6032750"/>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a:solidFill>
                  <a:schemeClr val="bg1">
                    <a:lumMod val="50000"/>
                  </a:schemeClr>
                </a:solidFill>
              </a:rPr>
              <a:t>Country</a:t>
            </a:r>
          </a:p>
        </p:txBody>
      </p:sp>
      <p:sp>
        <p:nvSpPr>
          <p:cNvPr id="65" name="Text Placeholder 136"/>
          <p:cNvSpPr>
            <a:spLocks noGrp="1"/>
          </p:cNvSpPr>
          <p:nvPr>
            <p:ph type="body" sz="quarter" idx="37"/>
          </p:nvPr>
        </p:nvSpPr>
        <p:spPr>
          <a:xfrm>
            <a:off x="8271896" y="6307155"/>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Tree>
    <p:extLst>
      <p:ext uri="{BB962C8B-B14F-4D97-AF65-F5344CB8AC3E}">
        <p14:creationId xmlns:p14="http://schemas.microsoft.com/office/powerpoint/2010/main" val="18094449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theme" Target="../theme/theme10.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1.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theme" Target="../theme/theme12.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2" Type="http://schemas.openxmlformats.org/officeDocument/2006/relationships/slideLayout" Target="../slideLayouts/slideLayout235.xml"/><Relationship Id="rId16" Type="http://schemas.openxmlformats.org/officeDocument/2006/relationships/theme" Target="../theme/theme13.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9" Type="http://schemas.openxmlformats.org/officeDocument/2006/relationships/theme" Target="../theme/theme1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slideLayout" Target="../slideLayouts/slideLayout282.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slideLayout" Target="../slideLayouts/slideLayout281.xml"/><Relationship Id="rId38" Type="http://schemas.openxmlformats.org/officeDocument/2006/relationships/slideLayout" Target="../slideLayouts/slideLayout286.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37" Type="http://schemas.openxmlformats.org/officeDocument/2006/relationships/slideLayout" Target="../slideLayouts/slideLayout285.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36" Type="http://schemas.openxmlformats.org/officeDocument/2006/relationships/slideLayout" Target="../slideLayouts/slideLayout284.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35" Type="http://schemas.openxmlformats.org/officeDocument/2006/relationships/slideLayout" Target="../slideLayouts/slideLayout2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image" Target="../media/image10.emf"/><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10" Type="http://schemas.openxmlformats.org/officeDocument/2006/relationships/slideLayout" Target="../slideLayouts/slideLayout296.xml"/><Relationship Id="rId19" Type="http://schemas.openxmlformats.org/officeDocument/2006/relationships/theme" Target="../theme/theme15.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2.xml"/><Relationship Id="rId13" Type="http://schemas.openxmlformats.org/officeDocument/2006/relationships/slideLayout" Target="../slideLayouts/slideLayout317.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slideLayout" Target="../slideLayouts/slideLayout316.xml"/><Relationship Id="rId17" Type="http://schemas.openxmlformats.org/officeDocument/2006/relationships/theme" Target="../theme/theme16.xml"/><Relationship Id="rId2" Type="http://schemas.openxmlformats.org/officeDocument/2006/relationships/slideLayout" Target="../slideLayouts/slideLayout306.xml"/><Relationship Id="rId16" Type="http://schemas.openxmlformats.org/officeDocument/2006/relationships/slideLayout" Target="../slideLayouts/slideLayout320.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5" Type="http://schemas.openxmlformats.org/officeDocument/2006/relationships/slideLayout" Target="../slideLayouts/slideLayout31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 Id="rId14" Type="http://schemas.openxmlformats.org/officeDocument/2006/relationships/slideLayout" Target="../slideLayouts/slideLayout31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image" Target="../media/image10.emf"/><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3" Type="http://schemas.openxmlformats.org/officeDocument/2006/relationships/slideLayout" Target="../slideLayouts/slideLayout349.xml"/><Relationship Id="rId21" Type="http://schemas.openxmlformats.org/officeDocument/2006/relationships/slideLayout" Target="../slideLayouts/slideLayout367.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image" Target="../media/image14.png"/><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24" Type="http://schemas.openxmlformats.org/officeDocument/2006/relationships/theme" Target="../theme/theme18.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7.xml"/><Relationship Id="rId13" Type="http://schemas.openxmlformats.org/officeDocument/2006/relationships/slideLayout" Target="../slideLayouts/slideLayout382.xml"/><Relationship Id="rId3" Type="http://schemas.openxmlformats.org/officeDocument/2006/relationships/slideLayout" Target="../slideLayouts/slideLayout372.xml"/><Relationship Id="rId7" Type="http://schemas.openxmlformats.org/officeDocument/2006/relationships/slideLayout" Target="../slideLayouts/slideLayout376.xml"/><Relationship Id="rId12" Type="http://schemas.openxmlformats.org/officeDocument/2006/relationships/slideLayout" Target="../slideLayouts/slideLayout381.xml"/><Relationship Id="rId2" Type="http://schemas.openxmlformats.org/officeDocument/2006/relationships/slideLayout" Target="../slideLayouts/slideLayout371.xml"/><Relationship Id="rId1" Type="http://schemas.openxmlformats.org/officeDocument/2006/relationships/slideLayout" Target="../slideLayouts/slideLayout370.xml"/><Relationship Id="rId6" Type="http://schemas.openxmlformats.org/officeDocument/2006/relationships/slideLayout" Target="../slideLayouts/slideLayout375.xml"/><Relationship Id="rId11" Type="http://schemas.openxmlformats.org/officeDocument/2006/relationships/slideLayout" Target="../slideLayouts/slideLayout380.xml"/><Relationship Id="rId5" Type="http://schemas.openxmlformats.org/officeDocument/2006/relationships/slideLayout" Target="../slideLayouts/slideLayout374.xml"/><Relationship Id="rId10" Type="http://schemas.openxmlformats.org/officeDocument/2006/relationships/slideLayout" Target="../slideLayouts/slideLayout379.xml"/><Relationship Id="rId4" Type="http://schemas.openxmlformats.org/officeDocument/2006/relationships/slideLayout" Target="../slideLayouts/slideLayout373.xml"/><Relationship Id="rId9" Type="http://schemas.openxmlformats.org/officeDocument/2006/relationships/slideLayout" Target="../slideLayouts/slideLayout378.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18" Type="http://schemas.openxmlformats.org/officeDocument/2006/relationships/slideLayout" Target="../slideLayouts/slideLayout400.xml"/><Relationship Id="rId3" Type="http://schemas.openxmlformats.org/officeDocument/2006/relationships/slideLayout" Target="../slideLayouts/slideLayout385.xml"/><Relationship Id="rId21" Type="http://schemas.openxmlformats.org/officeDocument/2006/relationships/slideLayout" Target="../slideLayouts/slideLayout403.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17" Type="http://schemas.openxmlformats.org/officeDocument/2006/relationships/slideLayout" Target="../slideLayouts/slideLayout399.xml"/><Relationship Id="rId2" Type="http://schemas.openxmlformats.org/officeDocument/2006/relationships/slideLayout" Target="../slideLayouts/slideLayout384.xml"/><Relationship Id="rId16" Type="http://schemas.openxmlformats.org/officeDocument/2006/relationships/slideLayout" Target="../slideLayouts/slideLayout398.xml"/><Relationship Id="rId20" Type="http://schemas.openxmlformats.org/officeDocument/2006/relationships/slideLayout" Target="../slideLayouts/slideLayout402.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5" Type="http://schemas.openxmlformats.org/officeDocument/2006/relationships/slideLayout" Target="../slideLayouts/slideLayout387.xml"/><Relationship Id="rId15" Type="http://schemas.openxmlformats.org/officeDocument/2006/relationships/slideLayout" Target="../slideLayouts/slideLayout397.xml"/><Relationship Id="rId23" Type="http://schemas.openxmlformats.org/officeDocument/2006/relationships/image" Target="../media/image10.emf"/><Relationship Id="rId10" Type="http://schemas.openxmlformats.org/officeDocument/2006/relationships/slideLayout" Target="../slideLayouts/slideLayout392.xml"/><Relationship Id="rId19" Type="http://schemas.openxmlformats.org/officeDocument/2006/relationships/slideLayout" Target="../slideLayouts/slideLayout401.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 Id="rId2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3" Type="http://schemas.openxmlformats.org/officeDocument/2006/relationships/slideLayout" Target="../slideLayouts/slideLayout406.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image" Target="../media/image10.emf"/><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10" Type="http://schemas.openxmlformats.org/officeDocument/2006/relationships/slideLayout" Target="../slideLayouts/slideLayout413.xml"/><Relationship Id="rId19" Type="http://schemas.openxmlformats.org/officeDocument/2006/relationships/theme" Target="../theme/theme21.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424.xml"/><Relationship Id="rId2" Type="http://schemas.openxmlformats.org/officeDocument/2006/relationships/slideLayout" Target="../slideLayouts/slideLayout423.xml"/><Relationship Id="rId1" Type="http://schemas.openxmlformats.org/officeDocument/2006/relationships/slideLayout" Target="../slideLayouts/slideLayout422.xml"/><Relationship Id="rId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427.xml"/><Relationship Id="rId2" Type="http://schemas.openxmlformats.org/officeDocument/2006/relationships/slideLayout" Target="../slideLayouts/slideLayout426.xml"/><Relationship Id="rId1" Type="http://schemas.openxmlformats.org/officeDocument/2006/relationships/slideLayout" Target="../slideLayouts/slideLayout425.xml"/><Relationship Id="rId4" Type="http://schemas.openxmlformats.org/officeDocument/2006/relationships/theme" Target="../theme/theme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theme" Target="../theme/theme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theme" Target="../theme/theme5.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7.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theme" Target="../theme/theme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549" r:id="rId27"/>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6/7/2018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15067595"/>
      </p:ext>
    </p:extLst>
  </p:cSld>
  <p:clrMap bg1="dk1" tx1="lt1" bg2="dk2" tx2="lt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135449993"/>
      </p:ext>
    </p:extLst>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 id="2147484578" r:id="rId12"/>
    <p:sldLayoutId id="2147484579" r:id="rId13"/>
    <p:sldLayoutId id="2147484580" r:id="rId14"/>
    <p:sldLayoutId id="2147484581" r:id="rId15"/>
    <p:sldLayoutId id="2147484582" r:id="rId16"/>
    <p:sldLayoutId id="2147484583" r:id="rId17"/>
    <p:sldLayoutId id="2147484584" r:id="rId18"/>
    <p:sldLayoutId id="2147484585" r:id="rId19"/>
    <p:sldLayoutId id="2147484586" r:id="rId20"/>
    <p:sldLayoutId id="2147484587" r:id="rId21"/>
    <p:sldLayoutId id="2147484588" r:id="rId22"/>
    <p:sldLayoutId id="2147484589" r:id="rId23"/>
    <p:sldLayoutId id="2147484590" r:id="rId24"/>
    <p:sldLayoutId id="2147484591" r:id="rId25"/>
    <p:sldLayoutId id="2147484592" r:id="rId26"/>
    <p:sldLayoutId id="2147484593" r:id="rId27"/>
    <p:sldLayoutId id="2147484594" r:id="rId28"/>
    <p:sldLayoutId id="2147484595" r:id="rId29"/>
    <p:sldLayoutId id="2147484596" r:id="rId30"/>
    <p:sldLayoutId id="2147484597" r:id="rId31"/>
    <p:sldLayoutId id="2147484598" r:id="rId32"/>
    <p:sldLayoutId id="2147484599" r:id="rId33"/>
    <p:sldLayoutId id="2147484600" r:id="rId34"/>
    <p:sldLayoutId id="2147484601" r:id="rId35"/>
    <p:sldLayoutId id="2147484602" r:id="rId36"/>
    <p:sldLayoutId id="2147484603" r:id="rId37"/>
    <p:sldLayoutId id="2147484604" r:id="rId38"/>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8737407"/>
      </p:ext>
    </p:extLst>
  </p:cSld>
  <p:clrMap bg1="lt1" tx1="dk1" bg2="lt2" tx2="dk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0" r:id="rId15"/>
    <p:sldLayoutId id="2147484621" r:id="rId16"/>
    <p:sldLayoutId id="2147484622" r:id="rId17"/>
    <p:sldLayoutId id="2147484623"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993162"/>
      </p:ext>
    </p:extLst>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 id="2147484637" r:id="rId13"/>
    <p:sldLayoutId id="2147484638" r:id="rId14"/>
    <p:sldLayoutId id="2147484639" r:id="rId15"/>
    <p:sldLayoutId id="2147484640" r:id="rId16"/>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43884567"/>
      </p:ext>
    </p:extLst>
  </p:cSld>
  <p:clrMap bg1="lt1" tx1="dk1" bg2="lt2" tx2="dk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 id="2147484655" r:id="rId14"/>
    <p:sldLayoutId id="2147484656" r:id="rId15"/>
    <p:sldLayoutId id="2147484657" r:id="rId16"/>
    <p:sldLayoutId id="2147484658" r:id="rId17"/>
    <p:sldLayoutId id="2147484659" r:id="rId18"/>
    <p:sldLayoutId id="2147484660" r:id="rId19"/>
    <p:sldLayoutId id="2147484661" r:id="rId20"/>
    <p:sldLayoutId id="2147484662" r:id="rId21"/>
    <p:sldLayoutId id="2147484663" r:id="rId22"/>
    <p:sldLayoutId id="2147484664" r:id="rId23"/>
    <p:sldLayoutId id="2147484665" r:id="rId24"/>
    <p:sldLayoutId id="2147484666" r:id="rId25"/>
    <p:sldLayoutId id="2147484667"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a:stretch>
            <a:fillRect/>
          </a:stretch>
        </p:blipFill>
        <p:spPr>
          <a:xfrm rot="5400000">
            <a:off x="9489153" y="3050517"/>
            <a:ext cx="6995160" cy="894134"/>
          </a:xfrm>
          <a:prstGeom prst="rect">
            <a:avLst/>
          </a:prstGeom>
        </p:spPr>
      </p:pic>
    </p:spTree>
    <p:extLst>
      <p:ext uri="{BB962C8B-B14F-4D97-AF65-F5344CB8AC3E}">
        <p14:creationId xmlns:p14="http://schemas.microsoft.com/office/powerpoint/2010/main" val="3926268847"/>
      </p:ext>
    </p:extLst>
  </p:cSld>
  <p:clrMap bg1="dk1" tx1="lt1" bg2="dk2" tx2="lt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Lst>
  <p:transition>
    <p:fade/>
  </p:transition>
  <p:txStyles>
    <p:titleStyle>
      <a:lvl1pPr algn="l" defTabSz="932026" rtl="0" eaLnBrk="1" latinLnBrk="0" hangingPunct="1">
        <a:lnSpc>
          <a:spcPct val="90000"/>
        </a:lnSpc>
        <a:spcBef>
          <a:spcPct val="0"/>
        </a:spcBef>
        <a:buNone/>
        <a:defRPr lang="en-US" sz="53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36" marR="0" indent="-342636" algn="l" defTabSz="93202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6" kern="1200" spc="0" baseline="0">
          <a:gradFill>
            <a:gsLst>
              <a:gs pos="1250">
                <a:schemeClr val="tx1"/>
              </a:gs>
              <a:gs pos="100000">
                <a:schemeClr val="tx1"/>
              </a:gs>
            </a:gsLst>
            <a:lin ang="5400000" scaled="0"/>
          </a:gradFill>
          <a:latin typeface="+mj-lt"/>
          <a:ea typeface="+mn-ea"/>
          <a:cs typeface="+mn-cs"/>
        </a:defRPr>
      </a:lvl1pPr>
      <a:lvl2pPr marL="583751" marR="0" indent="-241113" algn="l" defTabSz="93202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484" marR="0" indent="-228425" algn="l" defTabSz="93202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7909" marR="0" indent="-228425" algn="l" defTabSz="93202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334" marR="0" indent="-228425" algn="l" defTabSz="93202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071"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085"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097"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111"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26" rtl="0" eaLnBrk="1" latinLnBrk="0" hangingPunct="1">
        <a:defRPr sz="1800" kern="1200">
          <a:solidFill>
            <a:schemeClr val="tx1"/>
          </a:solidFill>
          <a:latin typeface="+mn-lt"/>
          <a:ea typeface="+mn-ea"/>
          <a:cs typeface="+mn-cs"/>
        </a:defRPr>
      </a:lvl1pPr>
      <a:lvl2pPr marL="466012" algn="l" defTabSz="932026" rtl="0" eaLnBrk="1" latinLnBrk="0" hangingPunct="1">
        <a:defRPr sz="1800" kern="1200">
          <a:solidFill>
            <a:schemeClr val="tx1"/>
          </a:solidFill>
          <a:latin typeface="+mn-lt"/>
          <a:ea typeface="+mn-ea"/>
          <a:cs typeface="+mn-cs"/>
        </a:defRPr>
      </a:lvl2pPr>
      <a:lvl3pPr marL="932026" algn="l" defTabSz="932026" rtl="0" eaLnBrk="1" latinLnBrk="0" hangingPunct="1">
        <a:defRPr sz="1800" kern="1200">
          <a:solidFill>
            <a:schemeClr val="tx1"/>
          </a:solidFill>
          <a:latin typeface="+mn-lt"/>
          <a:ea typeface="+mn-ea"/>
          <a:cs typeface="+mn-cs"/>
        </a:defRPr>
      </a:lvl3pPr>
      <a:lvl4pPr marL="1398038" algn="l" defTabSz="932026" rtl="0" eaLnBrk="1" latinLnBrk="0" hangingPunct="1">
        <a:defRPr sz="1800" kern="1200">
          <a:solidFill>
            <a:schemeClr val="tx1"/>
          </a:solidFill>
          <a:latin typeface="+mn-lt"/>
          <a:ea typeface="+mn-ea"/>
          <a:cs typeface="+mn-cs"/>
        </a:defRPr>
      </a:lvl4pPr>
      <a:lvl5pPr marL="1864052" algn="l" defTabSz="932026" rtl="0" eaLnBrk="1" latinLnBrk="0" hangingPunct="1">
        <a:defRPr sz="1800" kern="1200">
          <a:solidFill>
            <a:schemeClr val="tx1"/>
          </a:solidFill>
          <a:latin typeface="+mn-lt"/>
          <a:ea typeface="+mn-ea"/>
          <a:cs typeface="+mn-cs"/>
        </a:defRPr>
      </a:lvl5pPr>
      <a:lvl6pPr marL="2330065" algn="l" defTabSz="932026" rtl="0" eaLnBrk="1" latinLnBrk="0" hangingPunct="1">
        <a:defRPr sz="1800" kern="1200">
          <a:solidFill>
            <a:schemeClr val="tx1"/>
          </a:solidFill>
          <a:latin typeface="+mn-lt"/>
          <a:ea typeface="+mn-ea"/>
          <a:cs typeface="+mn-cs"/>
        </a:defRPr>
      </a:lvl6pPr>
      <a:lvl7pPr marL="2796078" algn="l" defTabSz="932026" rtl="0" eaLnBrk="1" latinLnBrk="0" hangingPunct="1">
        <a:defRPr sz="1800" kern="1200">
          <a:solidFill>
            <a:schemeClr val="tx1"/>
          </a:solidFill>
          <a:latin typeface="+mn-lt"/>
          <a:ea typeface="+mn-ea"/>
          <a:cs typeface="+mn-cs"/>
        </a:defRPr>
      </a:lvl7pPr>
      <a:lvl8pPr marL="3262089" algn="l" defTabSz="932026" rtl="0" eaLnBrk="1" latinLnBrk="0" hangingPunct="1">
        <a:defRPr sz="1800" kern="1200">
          <a:solidFill>
            <a:schemeClr val="tx1"/>
          </a:solidFill>
          <a:latin typeface="+mn-lt"/>
          <a:ea typeface="+mn-ea"/>
          <a:cs typeface="+mn-cs"/>
        </a:defRPr>
      </a:lvl8pPr>
      <a:lvl9pPr marL="3728105" algn="l" defTabSz="93202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08838790"/>
      </p:ext>
    </p:extLst>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3760258074"/>
      </p:ext>
    </p:extLst>
  </p:cSld>
  <p:clrMap bg1="lt1" tx1="dk1" bg2="lt2" tx2="dk2" accent1="accent1" accent2="accent2" accent3="accent3" accent4="accent4" accent5="accent5" accent6="accent6" hlink="hlink" folHlink="folHlink"/>
  <p:sldLayoutIdLst>
    <p:sldLayoutId id="2147484707" r:id="rId1"/>
    <p:sldLayoutId id="2147484708" r:id="rId2"/>
    <p:sldLayoutId id="2147484709" r:id="rId3"/>
    <p:sldLayoutId id="2147484710" r:id="rId4"/>
    <p:sldLayoutId id="2147484711" r:id="rId5"/>
    <p:sldLayoutId id="2147484712" r:id="rId6"/>
    <p:sldLayoutId id="2147484713" r:id="rId7"/>
    <p:sldLayoutId id="2147484714" r:id="rId8"/>
    <p:sldLayoutId id="2147484715" r:id="rId9"/>
    <p:sldLayoutId id="2147484716" r:id="rId10"/>
    <p:sldLayoutId id="2147484717" r:id="rId11"/>
    <p:sldLayoutId id="2147484718" r:id="rId12"/>
    <p:sldLayoutId id="2147484719" r:id="rId13"/>
    <p:sldLayoutId id="2147484720" r:id="rId14"/>
    <p:sldLayoutId id="2147484721" r:id="rId15"/>
    <p:sldLayoutId id="2147484722" r:id="rId16"/>
    <p:sldLayoutId id="2147484723" r:id="rId17"/>
    <p:sldLayoutId id="2147484724" r:id="rId18"/>
    <p:sldLayoutId id="2147484725" r:id="rId19"/>
    <p:sldLayoutId id="2147484726" r:id="rId20"/>
    <p:sldLayoutId id="2147484727"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639613371"/>
      </p:ext>
    </p:extLst>
  </p:cSld>
  <p:clrMap bg1="dk1" tx1="lt1" bg2="dk2" tx2="lt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 id="2147484740" r:id="rId12"/>
    <p:sldLayoutId id="2147484741" r:id="rId13"/>
    <p:sldLayoutId id="2147484742" r:id="rId14"/>
    <p:sldLayoutId id="2147484743" r:id="rId15"/>
    <p:sldLayoutId id="2147484744" r:id="rId16"/>
    <p:sldLayoutId id="2147484745" r:id="rId17"/>
    <p:sldLayoutId id="2147484746"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762204"/>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Lst>
  <p:txStyles>
    <p:titleStyle>
      <a:lvl1pPr algn="l" defTabSz="932597" rtl="0" eaLnBrk="1" latinLnBrk="0" hangingPunct="1">
        <a:lnSpc>
          <a:spcPct val="90000"/>
        </a:lnSpc>
        <a:spcBef>
          <a:spcPct val="0"/>
        </a:spcBef>
        <a:buNone/>
        <a:defRPr sz="4488" kern="1200">
          <a:solidFill>
            <a:schemeClr val="tx2"/>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4119"/>
      </p:ext>
    </p:extLst>
  </p:cSld>
  <p:clrMap bg1="lt1" tx1="dk1" bg2="lt2" tx2="dk2" accent1="accent1" accent2="accent2" accent3="accent3" accent4="accent4" accent5="accent5" accent6="accent6" hlink="hlink" folHlink="folHlink"/>
  <p:sldLayoutIdLst>
    <p:sldLayoutId id="2147484752" r:id="rId1"/>
    <p:sldLayoutId id="2147484753" r:id="rId2"/>
    <p:sldLayoutId id="2147484754" r:id="rId3"/>
  </p:sldLayoutIdLst>
  <p:txStyles>
    <p:titleStyle>
      <a:lvl1pPr algn="l" defTabSz="932597" rtl="0" eaLnBrk="1" latinLnBrk="0" hangingPunct="1">
        <a:lnSpc>
          <a:spcPct val="90000"/>
        </a:lnSpc>
        <a:spcBef>
          <a:spcPct val="0"/>
        </a:spcBef>
        <a:buNone/>
        <a:defRPr sz="4488" kern="1200">
          <a:solidFill>
            <a:schemeClr val="tx2"/>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70.xml"/><Relationship Id="rId1" Type="http://schemas.openxmlformats.org/officeDocument/2006/relationships/themeOverride" Target="../theme/themeOverride2.xml"/></Relationships>
</file>

<file path=ppt/slides/_rels/slide100.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114.svg"/><Relationship Id="rId26" Type="http://schemas.openxmlformats.org/officeDocument/2006/relationships/image" Target="../media/image122.png"/><Relationship Id="rId3" Type="http://schemas.openxmlformats.org/officeDocument/2006/relationships/image" Target="../media/image127.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notesSlide" Target="../notesSlides/notesSlide99.xml"/><Relationship Id="rId16" Type="http://schemas.openxmlformats.org/officeDocument/2006/relationships/image" Target="../media/image112.svg"/><Relationship Id="rId20" Type="http://schemas.openxmlformats.org/officeDocument/2006/relationships/image" Target="../media/image116.svg"/><Relationship Id="rId29" Type="http://schemas.openxmlformats.org/officeDocument/2006/relationships/slide" Target="slide99.xml"/><Relationship Id="rId1" Type="http://schemas.openxmlformats.org/officeDocument/2006/relationships/slideLayout" Target="../slideLayouts/slideLayout15.xml"/><Relationship Id="rId6" Type="http://schemas.openxmlformats.org/officeDocument/2006/relationships/image" Target="../media/image102.svg"/><Relationship Id="rId11" Type="http://schemas.openxmlformats.org/officeDocument/2006/relationships/image" Target="../media/image107.png"/><Relationship Id="rId24" Type="http://schemas.openxmlformats.org/officeDocument/2006/relationships/image" Target="../media/image120.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slide" Target="slide90.xml"/><Relationship Id="rId10" Type="http://schemas.openxmlformats.org/officeDocument/2006/relationships/image" Target="../media/image106.svg"/><Relationship Id="rId19" Type="http://schemas.openxmlformats.org/officeDocument/2006/relationships/image" Target="../media/image115.png"/><Relationship Id="rId31" Type="http://schemas.openxmlformats.org/officeDocument/2006/relationships/slide" Target="slide127.xml"/><Relationship Id="rId4" Type="http://schemas.openxmlformats.org/officeDocument/2006/relationships/image" Target="../media/image128.svg"/><Relationship Id="rId9" Type="http://schemas.openxmlformats.org/officeDocument/2006/relationships/image" Target="../media/image105.png"/><Relationship Id="rId14" Type="http://schemas.openxmlformats.org/officeDocument/2006/relationships/image" Target="../media/image110.svg"/><Relationship Id="rId22" Type="http://schemas.openxmlformats.org/officeDocument/2006/relationships/image" Target="../media/image118.svg"/><Relationship Id="rId27" Type="http://schemas.openxmlformats.org/officeDocument/2006/relationships/slide" Target="slide48.xml"/><Relationship Id="rId30" Type="http://schemas.openxmlformats.org/officeDocument/2006/relationships/slide" Target="slide118.xml"/></Relationships>
</file>

<file path=ppt/slides/_rels/slide101.xml.rels><?xml version="1.0" encoding="UTF-8" standalone="yes"?>
<Relationships xmlns="http://schemas.openxmlformats.org/package/2006/relationships"><Relationship Id="rId8" Type="http://schemas.openxmlformats.org/officeDocument/2006/relationships/slide" Target="slide118.xml"/><Relationship Id="rId13" Type="http://schemas.openxmlformats.org/officeDocument/2006/relationships/image" Target="../media/image173.svg"/><Relationship Id="rId3" Type="http://schemas.openxmlformats.org/officeDocument/2006/relationships/image" Target="../media/image127.png"/><Relationship Id="rId7" Type="http://schemas.openxmlformats.org/officeDocument/2006/relationships/slide" Target="slide99.xml"/><Relationship Id="rId12"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15.xml"/><Relationship Id="rId6" Type="http://schemas.openxmlformats.org/officeDocument/2006/relationships/slide" Target="slide90.xml"/><Relationship Id="rId11" Type="http://schemas.openxmlformats.org/officeDocument/2006/relationships/image" Target="../media/image171.svg"/><Relationship Id="rId5" Type="http://schemas.openxmlformats.org/officeDocument/2006/relationships/slide" Target="slide48.xml"/><Relationship Id="rId15" Type="http://schemas.openxmlformats.org/officeDocument/2006/relationships/image" Target="../media/image161.svg"/><Relationship Id="rId10" Type="http://schemas.openxmlformats.org/officeDocument/2006/relationships/image" Target="../media/image170.png"/><Relationship Id="rId4" Type="http://schemas.openxmlformats.org/officeDocument/2006/relationships/image" Target="../media/image128.svg"/><Relationship Id="rId9" Type="http://schemas.openxmlformats.org/officeDocument/2006/relationships/slide" Target="slide127.xml"/><Relationship Id="rId14" Type="http://schemas.openxmlformats.org/officeDocument/2006/relationships/image" Target="../media/image160.png"/></Relationships>
</file>

<file path=ppt/slides/_rels/slide102.xml.rels><?xml version="1.0" encoding="UTF-8" standalone="yes"?>
<Relationships xmlns="http://schemas.openxmlformats.org/package/2006/relationships"><Relationship Id="rId8" Type="http://schemas.openxmlformats.org/officeDocument/2006/relationships/hyperlink" Target="https://azure.microsoft.com/en-us/roadmap/?query=container+registry/" TargetMode="External"/><Relationship Id="rId13" Type="http://schemas.openxmlformats.org/officeDocument/2006/relationships/slide" Target="slide99.xml"/><Relationship Id="rId3" Type="http://schemas.openxmlformats.org/officeDocument/2006/relationships/hyperlink" Target="https://channel9.msdn.com/Events/Connect/2016/205" TargetMode="External"/><Relationship Id="rId7" Type="http://schemas.openxmlformats.org/officeDocument/2006/relationships/hyperlink" Target="https://azure.microsoft.com/en-us/pricing/details/container-registry/" TargetMode="External"/><Relationship Id="rId12" Type="http://schemas.openxmlformats.org/officeDocument/2006/relationships/slide" Target="slide90.xml"/><Relationship Id="rId2" Type="http://schemas.openxmlformats.org/officeDocument/2006/relationships/notesSlide" Target="../notesSlides/notesSlide101.xml"/><Relationship Id="rId1" Type="http://schemas.openxmlformats.org/officeDocument/2006/relationships/slideLayout" Target="../slideLayouts/slideLayout15.xml"/><Relationship Id="rId6" Type="http://schemas.openxmlformats.org/officeDocument/2006/relationships/hyperlink" Target="https://docs.microsoft.com/en-us/azure/container-registry/" TargetMode="External"/><Relationship Id="rId11" Type="http://schemas.openxmlformats.org/officeDocument/2006/relationships/slide" Target="slide48.xml"/><Relationship Id="rId5" Type="http://schemas.openxmlformats.org/officeDocument/2006/relationships/hyperlink" Target="https://azure.microsoft.com/en-us/services/container-registry/" TargetMode="External"/><Relationship Id="rId15" Type="http://schemas.openxmlformats.org/officeDocument/2006/relationships/slide" Target="slide127.xml"/><Relationship Id="rId10" Type="http://schemas.openxmlformats.org/officeDocument/2006/relationships/image" Target="../media/image128.svg"/><Relationship Id="rId4" Type="http://schemas.openxmlformats.org/officeDocument/2006/relationships/image" Target="../media/image174.png"/><Relationship Id="rId9" Type="http://schemas.openxmlformats.org/officeDocument/2006/relationships/image" Target="../media/image127.png"/><Relationship Id="rId14" Type="http://schemas.openxmlformats.org/officeDocument/2006/relationships/slide" Target="slide1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3.xml"/><Relationship Id="rId1" Type="http://schemas.openxmlformats.org/officeDocument/2006/relationships/slideLayout" Target="../slideLayouts/slideLayout4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4.xml"/><Relationship Id="rId1" Type="http://schemas.openxmlformats.org/officeDocument/2006/relationships/slideLayout" Target="../slideLayouts/slideLayout40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0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0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0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14.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1.xml"/><Relationship Id="rId7" Type="http://schemas.openxmlformats.org/officeDocument/2006/relationships/diagramColors" Target="../diagrams/colors1.xml"/><Relationship Id="rId2" Type="http://schemas.openxmlformats.org/officeDocument/2006/relationships/slideLayout" Target="../slideLayouts/slideLayout270.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407.xml"/><Relationship Id="rId1" Type="http://schemas.openxmlformats.org/officeDocument/2006/relationships/themeOverride" Target="../theme/themeOverride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0.xml"/><Relationship Id="rId1" Type="http://schemas.openxmlformats.org/officeDocument/2006/relationships/slideLayout" Target="../slideLayouts/slideLayout408.xml"/></Relationships>
</file>

<file path=ppt/slides/_rels/slide11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1.xml"/><Relationship Id="rId1" Type="http://schemas.openxmlformats.org/officeDocument/2006/relationships/slideLayout" Target="../slideLayouts/slideLayout408.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407.xml"/><Relationship Id="rId1" Type="http://schemas.openxmlformats.org/officeDocument/2006/relationships/themeOverride" Target="../theme/themeOverride8.xml"/><Relationship Id="rId4" Type="http://schemas.openxmlformats.org/officeDocument/2006/relationships/image" Target="../media/image176.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77.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OSSCanada/aks_partnerworkshop" TargetMode="External"/><Relationship Id="rId2" Type="http://schemas.openxmlformats.org/officeDocument/2006/relationships/notesSlide" Target="../notesSlides/notesSlide114.xml"/><Relationship Id="rId1" Type="http://schemas.openxmlformats.org/officeDocument/2006/relationships/slideLayout" Target="../slideLayouts/slideLayout27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6.xml"/><Relationship Id="rId1" Type="http://schemas.openxmlformats.org/officeDocument/2006/relationships/slideLayout" Target="../slideLayouts/slideLayout408.xml"/><Relationship Id="rId4" Type="http://schemas.openxmlformats.org/officeDocument/2006/relationships/image" Target="../media/image177.tiff"/></Relationships>
</file>

<file path=ppt/slides/_rels/slide118.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slide" Target="slide99.xml"/><Relationship Id="rId18" Type="http://schemas.openxmlformats.org/officeDocument/2006/relationships/slide" Target="slide37.xml"/><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127.xml"/><Relationship Id="rId17" Type="http://schemas.openxmlformats.org/officeDocument/2006/relationships/slide" Target="slide43.xml"/><Relationship Id="rId2" Type="http://schemas.openxmlformats.org/officeDocument/2006/relationships/notesSlide" Target="../notesSlides/notesSlide117.xml"/><Relationship Id="rId16" Type="http://schemas.openxmlformats.org/officeDocument/2006/relationships/slide" Target="slide48.xml"/><Relationship Id="rId1" Type="http://schemas.openxmlformats.org/officeDocument/2006/relationships/slideLayout" Target="../slideLayouts/slideLayout15.xml"/><Relationship Id="rId6" Type="http://schemas.openxmlformats.org/officeDocument/2006/relationships/image" Target="../media/image179.svg"/><Relationship Id="rId11" Type="http://schemas.openxmlformats.org/officeDocument/2006/relationships/slide" Target="slide116.xml"/><Relationship Id="rId5" Type="http://schemas.openxmlformats.org/officeDocument/2006/relationships/image" Target="../media/image178.png"/><Relationship Id="rId15" Type="http://schemas.openxmlformats.org/officeDocument/2006/relationships/slide" Target="slide90.xml"/><Relationship Id="rId10" Type="http://schemas.openxmlformats.org/officeDocument/2006/relationships/slide" Target="slide75.xml"/><Relationship Id="rId19" Type="http://schemas.openxmlformats.org/officeDocument/2006/relationships/slide" Target="slide22.xml"/><Relationship Id="rId4" Type="http://schemas.openxmlformats.org/officeDocument/2006/relationships/image" Target="../media/image74.tiff"/><Relationship Id="rId9" Type="http://schemas.openxmlformats.org/officeDocument/2006/relationships/slide" Target="slide78.xml"/><Relationship Id="rId14" Type="http://schemas.openxmlformats.org/officeDocument/2006/relationships/slide" Target="slide118.xml"/></Relationships>
</file>

<file path=ppt/slides/_rels/slide119.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18" Type="http://schemas.openxmlformats.org/officeDocument/2006/relationships/image" Target="../media/image116.svg"/><Relationship Id="rId26" Type="http://schemas.openxmlformats.org/officeDocument/2006/relationships/image" Target="../media/image122.png"/><Relationship Id="rId3" Type="http://schemas.openxmlformats.org/officeDocument/2006/relationships/image" Target="../media/image127.png"/><Relationship Id="rId21" Type="http://schemas.openxmlformats.org/officeDocument/2006/relationships/image" Target="../media/image119.png"/><Relationship Id="rId7" Type="http://schemas.openxmlformats.org/officeDocument/2006/relationships/image" Target="../media/image105.png"/><Relationship Id="rId12" Type="http://schemas.openxmlformats.org/officeDocument/2006/relationships/image" Target="../media/image110.svg"/><Relationship Id="rId17" Type="http://schemas.openxmlformats.org/officeDocument/2006/relationships/image" Target="../media/image115.png"/><Relationship Id="rId25" Type="http://schemas.openxmlformats.org/officeDocument/2006/relationships/image" Target="../media/image181.svg"/><Relationship Id="rId2" Type="http://schemas.openxmlformats.org/officeDocument/2006/relationships/notesSlide" Target="../notesSlides/notesSlide118.xml"/><Relationship Id="rId16" Type="http://schemas.openxmlformats.org/officeDocument/2006/relationships/image" Target="../media/image114.svg"/><Relationship Id="rId20" Type="http://schemas.openxmlformats.org/officeDocument/2006/relationships/image" Target="../media/image118.svg"/><Relationship Id="rId29" Type="http://schemas.openxmlformats.org/officeDocument/2006/relationships/slide" Target="slide99.xml"/><Relationship Id="rId1" Type="http://schemas.openxmlformats.org/officeDocument/2006/relationships/slideLayout" Target="../slideLayouts/slideLayout15.xml"/><Relationship Id="rId6" Type="http://schemas.openxmlformats.org/officeDocument/2006/relationships/image" Target="../media/image104.svg"/><Relationship Id="rId11" Type="http://schemas.openxmlformats.org/officeDocument/2006/relationships/image" Target="../media/image109.png"/><Relationship Id="rId24" Type="http://schemas.openxmlformats.org/officeDocument/2006/relationships/image" Target="../media/image180.png"/><Relationship Id="rId5" Type="http://schemas.openxmlformats.org/officeDocument/2006/relationships/image" Target="../media/image103.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slide" Target="slide90.xml"/><Relationship Id="rId10" Type="http://schemas.openxmlformats.org/officeDocument/2006/relationships/image" Target="../media/image108.svg"/><Relationship Id="rId19" Type="http://schemas.openxmlformats.org/officeDocument/2006/relationships/image" Target="../media/image117.png"/><Relationship Id="rId31" Type="http://schemas.openxmlformats.org/officeDocument/2006/relationships/slide" Target="slide127.xml"/><Relationship Id="rId4" Type="http://schemas.openxmlformats.org/officeDocument/2006/relationships/image" Target="../media/image128.svg"/><Relationship Id="rId9" Type="http://schemas.openxmlformats.org/officeDocument/2006/relationships/image" Target="../media/image107.png"/><Relationship Id="rId14" Type="http://schemas.openxmlformats.org/officeDocument/2006/relationships/image" Target="../media/image112.svg"/><Relationship Id="rId22" Type="http://schemas.openxmlformats.org/officeDocument/2006/relationships/image" Target="../media/image120.png"/><Relationship Id="rId27" Type="http://schemas.openxmlformats.org/officeDocument/2006/relationships/slide" Target="slide48.xml"/><Relationship Id="rId30" Type="http://schemas.openxmlformats.org/officeDocument/2006/relationships/slide" Target="slide11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75.xml"/><Relationship Id="rId1" Type="http://schemas.openxmlformats.org/officeDocument/2006/relationships/themeOverride" Target="../theme/themeOverride4.xml"/></Relationships>
</file>

<file path=ppt/slides/_rels/slide120.xml.rels><?xml version="1.0" encoding="UTF-8" standalone="yes"?>
<Relationships xmlns="http://schemas.openxmlformats.org/package/2006/relationships"><Relationship Id="rId8" Type="http://schemas.openxmlformats.org/officeDocument/2006/relationships/image" Target="../media/image185.svg"/><Relationship Id="rId13" Type="http://schemas.openxmlformats.org/officeDocument/2006/relationships/slide" Target="slide99.xml"/><Relationship Id="rId3" Type="http://schemas.openxmlformats.org/officeDocument/2006/relationships/image" Target="../media/image127.png"/><Relationship Id="rId7" Type="http://schemas.openxmlformats.org/officeDocument/2006/relationships/image" Target="../media/image184.png"/><Relationship Id="rId12" Type="http://schemas.openxmlformats.org/officeDocument/2006/relationships/slide" Target="slide90.xml"/><Relationship Id="rId2" Type="http://schemas.openxmlformats.org/officeDocument/2006/relationships/notesSlide" Target="../notesSlides/notesSlide119.xml"/><Relationship Id="rId1" Type="http://schemas.openxmlformats.org/officeDocument/2006/relationships/slideLayout" Target="../slideLayouts/slideLayout15.xml"/><Relationship Id="rId6" Type="http://schemas.openxmlformats.org/officeDocument/2006/relationships/image" Target="../media/image183.svg"/><Relationship Id="rId11" Type="http://schemas.openxmlformats.org/officeDocument/2006/relationships/slide" Target="slide48.xml"/><Relationship Id="rId5" Type="http://schemas.openxmlformats.org/officeDocument/2006/relationships/image" Target="../media/image182.png"/><Relationship Id="rId15" Type="http://schemas.openxmlformats.org/officeDocument/2006/relationships/slide" Target="slide127.xml"/><Relationship Id="rId10" Type="http://schemas.openxmlformats.org/officeDocument/2006/relationships/image" Target="../media/image187.svg"/><Relationship Id="rId4" Type="http://schemas.openxmlformats.org/officeDocument/2006/relationships/image" Target="../media/image128.svg"/><Relationship Id="rId9" Type="http://schemas.openxmlformats.org/officeDocument/2006/relationships/image" Target="../media/image186.png"/><Relationship Id="rId14" Type="http://schemas.openxmlformats.org/officeDocument/2006/relationships/slide" Target="slide118.xml"/></Relationships>
</file>

<file path=ppt/slides/_rels/slide121.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94.png"/><Relationship Id="rId18" Type="http://schemas.openxmlformats.org/officeDocument/2006/relationships/slide" Target="slide90.xml"/><Relationship Id="rId3" Type="http://schemas.openxmlformats.org/officeDocument/2006/relationships/image" Target="../media/image188.jpg"/><Relationship Id="rId21" Type="http://schemas.openxmlformats.org/officeDocument/2006/relationships/slide" Target="slide127.xml"/><Relationship Id="rId7" Type="http://schemas.openxmlformats.org/officeDocument/2006/relationships/image" Target="../media/image127.png"/><Relationship Id="rId12" Type="http://schemas.openxmlformats.org/officeDocument/2006/relationships/image" Target="../media/image193.svg"/><Relationship Id="rId17" Type="http://schemas.openxmlformats.org/officeDocument/2006/relationships/slide" Target="slide48.xml"/><Relationship Id="rId2" Type="http://schemas.openxmlformats.org/officeDocument/2006/relationships/notesSlide" Target="../notesSlides/notesSlide120.xml"/><Relationship Id="rId16" Type="http://schemas.openxmlformats.org/officeDocument/2006/relationships/image" Target="../media/image197.svg"/><Relationship Id="rId20" Type="http://schemas.openxmlformats.org/officeDocument/2006/relationships/slide" Target="slide118.xml"/><Relationship Id="rId1" Type="http://schemas.openxmlformats.org/officeDocument/2006/relationships/slideLayout" Target="../slideLayouts/slideLayout15.xml"/><Relationship Id="rId6" Type="http://schemas.openxmlformats.org/officeDocument/2006/relationships/image" Target="../media/image74.tiff"/><Relationship Id="rId11" Type="http://schemas.openxmlformats.org/officeDocument/2006/relationships/image" Target="../media/image192.png"/><Relationship Id="rId5" Type="http://schemas.openxmlformats.org/officeDocument/2006/relationships/image" Target="../media/image189.png"/><Relationship Id="rId15" Type="http://schemas.openxmlformats.org/officeDocument/2006/relationships/image" Target="../media/image196.png"/><Relationship Id="rId10" Type="http://schemas.openxmlformats.org/officeDocument/2006/relationships/image" Target="../media/image191.svg"/><Relationship Id="rId19" Type="http://schemas.openxmlformats.org/officeDocument/2006/relationships/slide" Target="slide99.xml"/><Relationship Id="rId4" Type="http://schemas.openxmlformats.org/officeDocument/2006/relationships/image" Target="../media/image119.png"/><Relationship Id="rId9" Type="http://schemas.openxmlformats.org/officeDocument/2006/relationships/image" Target="../media/image190.png"/><Relationship Id="rId14" Type="http://schemas.openxmlformats.org/officeDocument/2006/relationships/image" Target="../media/image195.svg"/></Relationships>
</file>

<file path=ppt/slides/_rels/slide122.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121.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12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slide" Target="slide118.xml"/><Relationship Id="rId3" Type="http://schemas.openxmlformats.org/officeDocument/2006/relationships/hyperlink" Target="https://azure.microsoft.com/en-us/resources/videos/azure-friday-open-service-broker-for-azure/" TargetMode="External"/><Relationship Id="rId7" Type="http://schemas.openxmlformats.org/officeDocument/2006/relationships/hyperlink" Target="https://docs.microsoft.com/en-us/azure/aks/integrate-azure" TargetMode="External"/><Relationship Id="rId12" Type="http://schemas.openxmlformats.org/officeDocument/2006/relationships/slide" Target="slide99.xml"/><Relationship Id="rId2" Type="http://schemas.openxmlformats.org/officeDocument/2006/relationships/notesSlide" Target="../notesSlides/notesSlide122.xml"/><Relationship Id="rId1" Type="http://schemas.openxmlformats.org/officeDocument/2006/relationships/slideLayout" Target="../slideLayouts/slideLayout15.xml"/><Relationship Id="rId6" Type="http://schemas.openxmlformats.org/officeDocument/2006/relationships/hyperlink" Target="https://github.com/Azure/open-service-broker-azure" TargetMode="External"/><Relationship Id="rId11" Type="http://schemas.openxmlformats.org/officeDocument/2006/relationships/slide" Target="slide90.xml"/><Relationship Id="rId5" Type="http://schemas.openxmlformats.org/officeDocument/2006/relationships/hyperlink" Target="https://azure.microsoft.com/en-us/blog/connect-your-applications-to-azure-with-open-service-broker-for-azure/" TargetMode="External"/><Relationship Id="rId10" Type="http://schemas.openxmlformats.org/officeDocument/2006/relationships/slide" Target="slide48.xml"/><Relationship Id="rId4" Type="http://schemas.openxmlformats.org/officeDocument/2006/relationships/image" Target="../media/image198.png"/><Relationship Id="rId9" Type="http://schemas.openxmlformats.org/officeDocument/2006/relationships/image" Target="../media/image128.svg"/><Relationship Id="rId14" Type="http://schemas.openxmlformats.org/officeDocument/2006/relationships/slide" Target="slide12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407.xml"/><Relationship Id="rId1" Type="http://schemas.openxmlformats.org/officeDocument/2006/relationships/themeOverride" Target="../theme/themeOverride9.xml"/><Relationship Id="rId5" Type="http://schemas.openxmlformats.org/officeDocument/2006/relationships/image" Target="../media/image200.png"/><Relationship Id="rId4" Type="http://schemas.openxmlformats.org/officeDocument/2006/relationships/image" Target="../media/image199.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77.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OSSCanada/aks_partnerworkshop" TargetMode="External"/><Relationship Id="rId2" Type="http://schemas.openxmlformats.org/officeDocument/2006/relationships/notesSlide" Target="../notesSlides/notesSlide125.xml"/><Relationship Id="rId1" Type="http://schemas.openxmlformats.org/officeDocument/2006/relationships/slideLayout" Target="../slideLayouts/slideLayout274.xml"/></Relationships>
</file>

<file path=ppt/slides/_rels/slide127.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slide" Target="slide99.xml"/><Relationship Id="rId18" Type="http://schemas.openxmlformats.org/officeDocument/2006/relationships/slide" Target="slide37.xml"/><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127.xml"/><Relationship Id="rId17" Type="http://schemas.openxmlformats.org/officeDocument/2006/relationships/slide" Target="slide43.xml"/><Relationship Id="rId2" Type="http://schemas.openxmlformats.org/officeDocument/2006/relationships/notesSlide" Target="../notesSlides/notesSlide126.xml"/><Relationship Id="rId16" Type="http://schemas.openxmlformats.org/officeDocument/2006/relationships/slide" Target="slide48.xml"/><Relationship Id="rId1" Type="http://schemas.openxmlformats.org/officeDocument/2006/relationships/slideLayout" Target="../slideLayouts/slideLayout15.xml"/><Relationship Id="rId6" Type="http://schemas.openxmlformats.org/officeDocument/2006/relationships/image" Target="../media/image76.svg"/><Relationship Id="rId11" Type="http://schemas.openxmlformats.org/officeDocument/2006/relationships/slide" Target="slide116.xml"/><Relationship Id="rId5" Type="http://schemas.openxmlformats.org/officeDocument/2006/relationships/image" Target="../media/image75.png"/><Relationship Id="rId15" Type="http://schemas.openxmlformats.org/officeDocument/2006/relationships/slide" Target="slide90.xml"/><Relationship Id="rId10" Type="http://schemas.openxmlformats.org/officeDocument/2006/relationships/slide" Target="slide75.xml"/><Relationship Id="rId19" Type="http://schemas.openxmlformats.org/officeDocument/2006/relationships/slide" Target="slide22.xml"/><Relationship Id="rId4" Type="http://schemas.openxmlformats.org/officeDocument/2006/relationships/image" Target="../media/image74.tiff"/><Relationship Id="rId9" Type="http://schemas.openxmlformats.org/officeDocument/2006/relationships/slide" Target="slide78.xml"/><Relationship Id="rId14" Type="http://schemas.openxmlformats.org/officeDocument/2006/relationships/slide" Target="slide118.xml"/></Relationships>
</file>

<file path=ppt/slides/_rels/slide12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slide" Target="slide118.xml"/><Relationship Id="rId3" Type="http://schemas.openxmlformats.org/officeDocument/2006/relationships/image" Target="../media/image201.png"/><Relationship Id="rId7" Type="http://schemas.openxmlformats.org/officeDocument/2006/relationships/image" Target="../media/image205.svg"/><Relationship Id="rId12" Type="http://schemas.openxmlformats.org/officeDocument/2006/relationships/slide" Target="slide99.xml"/><Relationship Id="rId2" Type="http://schemas.openxmlformats.org/officeDocument/2006/relationships/notesSlide" Target="../notesSlides/notesSlide127.xml"/><Relationship Id="rId1" Type="http://schemas.openxmlformats.org/officeDocument/2006/relationships/slideLayout" Target="../slideLayouts/slideLayout15.xml"/><Relationship Id="rId6" Type="http://schemas.openxmlformats.org/officeDocument/2006/relationships/image" Target="../media/image204.png"/><Relationship Id="rId11" Type="http://schemas.openxmlformats.org/officeDocument/2006/relationships/slide" Target="slide90.xml"/><Relationship Id="rId5" Type="http://schemas.openxmlformats.org/officeDocument/2006/relationships/image" Target="../media/image203.png"/><Relationship Id="rId10" Type="http://schemas.openxmlformats.org/officeDocument/2006/relationships/slide" Target="slide48.xml"/><Relationship Id="rId4" Type="http://schemas.openxmlformats.org/officeDocument/2006/relationships/image" Target="../media/image202.png"/><Relationship Id="rId9" Type="http://schemas.openxmlformats.org/officeDocument/2006/relationships/image" Target="../media/image128.svg"/><Relationship Id="rId14" Type="http://schemas.openxmlformats.org/officeDocument/2006/relationships/slide" Target="slide127.xml"/></Relationships>
</file>

<file path=ppt/slides/_rels/slide129.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128.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77.xml"/></Relationships>
</file>

<file path=ppt/slides/_rels/slide130.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129.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131.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130.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132.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image" Target="../media/image127.png"/><Relationship Id="rId7" Type="http://schemas.openxmlformats.org/officeDocument/2006/relationships/slide" Target="slide48.xml"/><Relationship Id="rId2" Type="http://schemas.openxmlformats.org/officeDocument/2006/relationships/notesSlide" Target="../notesSlides/notesSlide131.xml"/><Relationship Id="rId1" Type="http://schemas.openxmlformats.org/officeDocument/2006/relationships/slideLayout" Target="../slideLayouts/slideLayout15.xml"/><Relationship Id="rId6" Type="http://schemas.openxmlformats.org/officeDocument/2006/relationships/image" Target="../media/image207.svg"/><Relationship Id="rId11" Type="http://schemas.openxmlformats.org/officeDocument/2006/relationships/slide" Target="slide127.xml"/><Relationship Id="rId5" Type="http://schemas.openxmlformats.org/officeDocument/2006/relationships/image" Target="../media/image206.png"/><Relationship Id="rId10" Type="http://schemas.openxmlformats.org/officeDocument/2006/relationships/slide" Target="slide118.xml"/><Relationship Id="rId4" Type="http://schemas.openxmlformats.org/officeDocument/2006/relationships/image" Target="../media/image128.svg"/><Relationship Id="rId9" Type="http://schemas.openxmlformats.org/officeDocument/2006/relationships/slide" Target="slide99.xml"/></Relationships>
</file>

<file path=ppt/slides/_rels/slide13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132.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134.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image" Target="../media/image127.png"/><Relationship Id="rId7" Type="http://schemas.openxmlformats.org/officeDocument/2006/relationships/slide" Target="slide48.xml"/><Relationship Id="rId2" Type="http://schemas.openxmlformats.org/officeDocument/2006/relationships/notesSlide" Target="../notesSlides/notesSlide133.xml"/><Relationship Id="rId1" Type="http://schemas.openxmlformats.org/officeDocument/2006/relationships/slideLayout" Target="../slideLayouts/slideLayout15.xml"/><Relationship Id="rId6" Type="http://schemas.openxmlformats.org/officeDocument/2006/relationships/image" Target="../media/image209.svg"/><Relationship Id="rId11" Type="http://schemas.openxmlformats.org/officeDocument/2006/relationships/slide" Target="slide127.xml"/><Relationship Id="rId5" Type="http://schemas.openxmlformats.org/officeDocument/2006/relationships/image" Target="../media/image208.png"/><Relationship Id="rId10" Type="http://schemas.openxmlformats.org/officeDocument/2006/relationships/slide" Target="slide118.xml"/><Relationship Id="rId4" Type="http://schemas.openxmlformats.org/officeDocument/2006/relationships/image" Target="../media/image128.svg"/><Relationship Id="rId9" Type="http://schemas.openxmlformats.org/officeDocument/2006/relationships/slide" Target="slide9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80.xml"/></Relationships>
</file>

<file path=ppt/slides/_rels/slide13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5.xml"/><Relationship Id="rId1" Type="http://schemas.openxmlformats.org/officeDocument/2006/relationships/slideLayout" Target="../slideLayouts/slideLayout40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01.xml"/></Relationships>
</file>

<file path=ppt/slides/_rels/slide138.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137.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139.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211.png"/><Relationship Id="rId7" Type="http://schemas.openxmlformats.org/officeDocument/2006/relationships/slide" Target="slide90.xml"/><Relationship Id="rId2" Type="http://schemas.openxmlformats.org/officeDocument/2006/relationships/notesSlide" Target="../notesSlides/notesSlide138.xml"/><Relationship Id="rId1" Type="http://schemas.openxmlformats.org/officeDocument/2006/relationships/slideLayout" Target="../slideLayouts/slideLayout15.xml"/><Relationship Id="rId6" Type="http://schemas.openxmlformats.org/officeDocument/2006/relationships/slide" Target="slide48.xml"/><Relationship Id="rId5" Type="http://schemas.openxmlformats.org/officeDocument/2006/relationships/image" Target="../media/image128.svg"/><Relationship Id="rId10" Type="http://schemas.openxmlformats.org/officeDocument/2006/relationships/slide" Target="slide127.xml"/><Relationship Id="rId4" Type="http://schemas.openxmlformats.org/officeDocument/2006/relationships/image" Target="../media/image127.png"/><Relationship Id="rId9" Type="http://schemas.openxmlformats.org/officeDocument/2006/relationships/slide" Target="slide118.xml"/></Relationships>
</file>

<file path=ppt/slides/_rels/slide1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4.xml"/><Relationship Id="rId1" Type="http://schemas.openxmlformats.org/officeDocument/2006/relationships/slideLayout" Target="../slideLayouts/slideLayout286.xml"/></Relationships>
</file>

<file path=ppt/slides/_rels/slide140.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139.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141.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image" Target="../media/image212.png"/><Relationship Id="rId7" Type="http://schemas.openxmlformats.org/officeDocument/2006/relationships/slide" Target="slide48.xml"/><Relationship Id="rId2" Type="http://schemas.openxmlformats.org/officeDocument/2006/relationships/notesSlide" Target="../notesSlides/notesSlide140.xml"/><Relationship Id="rId1" Type="http://schemas.openxmlformats.org/officeDocument/2006/relationships/slideLayout" Target="../slideLayouts/slideLayout15.xml"/><Relationship Id="rId6" Type="http://schemas.openxmlformats.org/officeDocument/2006/relationships/image" Target="../media/image128.svg"/><Relationship Id="rId11" Type="http://schemas.openxmlformats.org/officeDocument/2006/relationships/slide" Target="slide127.xml"/><Relationship Id="rId5" Type="http://schemas.openxmlformats.org/officeDocument/2006/relationships/image" Target="../media/image127.png"/><Relationship Id="rId10" Type="http://schemas.openxmlformats.org/officeDocument/2006/relationships/slide" Target="slide118.xml"/><Relationship Id="rId4" Type="http://schemas.openxmlformats.org/officeDocument/2006/relationships/image" Target="../media/image213.png"/><Relationship Id="rId9" Type="http://schemas.openxmlformats.org/officeDocument/2006/relationships/slide" Target="slide99.xml"/></Relationships>
</file>

<file path=ppt/slides/_rels/slide142.xml.rels><?xml version="1.0" encoding="UTF-8" standalone="yes"?>
<Relationships xmlns="http://schemas.openxmlformats.org/package/2006/relationships"><Relationship Id="rId8" Type="http://schemas.openxmlformats.org/officeDocument/2006/relationships/hyperlink" Target="https://open.microsoft.com/2017/12/06/kashti-kubernetes-open-source-microsoft/" TargetMode="External"/><Relationship Id="rId13" Type="http://schemas.openxmlformats.org/officeDocument/2006/relationships/slide" Target="slide99.xml"/><Relationship Id="rId3" Type="http://schemas.openxmlformats.org/officeDocument/2006/relationships/hyperlink" Target="https://www.youtube.com/watch?time_continue=168&amp;v=cCOHGuAIqNU" TargetMode="External"/><Relationship Id="rId7" Type="http://schemas.openxmlformats.org/officeDocument/2006/relationships/hyperlink" Target="https://brigade.sh/" TargetMode="External"/><Relationship Id="rId12" Type="http://schemas.openxmlformats.org/officeDocument/2006/relationships/slide" Target="slide90.xml"/><Relationship Id="rId2" Type="http://schemas.openxmlformats.org/officeDocument/2006/relationships/notesSlide" Target="../notesSlides/notesSlide141.xml"/><Relationship Id="rId1" Type="http://schemas.openxmlformats.org/officeDocument/2006/relationships/slideLayout" Target="../slideLayouts/slideLayout15.xml"/><Relationship Id="rId6" Type="http://schemas.openxmlformats.org/officeDocument/2006/relationships/hyperlink" Target="https://helm.sh/" TargetMode="External"/><Relationship Id="rId11" Type="http://schemas.openxmlformats.org/officeDocument/2006/relationships/slide" Target="slide48.xml"/><Relationship Id="rId5" Type="http://schemas.openxmlformats.org/officeDocument/2006/relationships/hyperlink" Target="https://draft.sh/" TargetMode="External"/><Relationship Id="rId15" Type="http://schemas.openxmlformats.org/officeDocument/2006/relationships/slide" Target="slide127.xml"/><Relationship Id="rId10" Type="http://schemas.openxmlformats.org/officeDocument/2006/relationships/image" Target="../media/image128.svg"/><Relationship Id="rId4" Type="http://schemas.openxmlformats.org/officeDocument/2006/relationships/image" Target="../media/image214.png"/><Relationship Id="rId9" Type="http://schemas.openxmlformats.org/officeDocument/2006/relationships/image" Target="../media/image127.png"/><Relationship Id="rId14" Type="http://schemas.openxmlformats.org/officeDocument/2006/relationships/slide" Target="slide1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77.xml"/></Relationships>
</file>

<file path=ppt/slides/_rels/slide144.xml.rels><?xml version="1.0" encoding="UTF-8" standalone="yes"?>
<Relationships xmlns="http://schemas.openxmlformats.org/package/2006/relationships"><Relationship Id="rId8" Type="http://schemas.openxmlformats.org/officeDocument/2006/relationships/image" Target="../media/image216.svg"/><Relationship Id="rId13" Type="http://schemas.openxmlformats.org/officeDocument/2006/relationships/slide" Target="slide118.xml"/><Relationship Id="rId3" Type="http://schemas.openxmlformats.org/officeDocument/2006/relationships/image" Target="../media/image73.jpeg"/><Relationship Id="rId7" Type="http://schemas.openxmlformats.org/officeDocument/2006/relationships/image" Target="../media/image215.png"/><Relationship Id="rId12" Type="http://schemas.openxmlformats.org/officeDocument/2006/relationships/slide" Target="slide127.xml"/><Relationship Id="rId17" Type="http://schemas.openxmlformats.org/officeDocument/2006/relationships/slide" Target="slide22.xml"/><Relationship Id="rId2" Type="http://schemas.openxmlformats.org/officeDocument/2006/relationships/notesSlide" Target="../notesSlides/notesSlide143.xml"/><Relationship Id="rId16" Type="http://schemas.openxmlformats.org/officeDocument/2006/relationships/slide" Target="slide37.xml"/><Relationship Id="rId1" Type="http://schemas.openxmlformats.org/officeDocument/2006/relationships/slideLayout" Target="../slideLayouts/slideLayout15.xml"/><Relationship Id="rId6" Type="http://schemas.openxmlformats.org/officeDocument/2006/relationships/image" Target="../media/image76.svg"/><Relationship Id="rId11" Type="http://schemas.openxmlformats.org/officeDocument/2006/relationships/slide" Target="slide144.xml"/><Relationship Id="rId5" Type="http://schemas.openxmlformats.org/officeDocument/2006/relationships/image" Target="../media/image75.png"/><Relationship Id="rId15" Type="http://schemas.openxmlformats.org/officeDocument/2006/relationships/slide" Target="slide43.xml"/><Relationship Id="rId10" Type="http://schemas.openxmlformats.org/officeDocument/2006/relationships/slide" Target="slide147.xml"/><Relationship Id="rId4" Type="http://schemas.openxmlformats.org/officeDocument/2006/relationships/image" Target="../media/image74.tiff"/><Relationship Id="rId9" Type="http://schemas.openxmlformats.org/officeDocument/2006/relationships/slide" Target="slide152.xml"/><Relationship Id="rId14" Type="http://schemas.openxmlformats.org/officeDocument/2006/relationships/slide" Target="slide90.xml"/></Relationships>
</file>

<file path=ppt/slides/_rels/slide14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44.xml"/><Relationship Id="rId1" Type="http://schemas.openxmlformats.org/officeDocument/2006/relationships/slideLayout" Target="../slideLayouts/slideLayout15.xml"/><Relationship Id="rId4" Type="http://schemas.openxmlformats.org/officeDocument/2006/relationships/image" Target="../media/image218.svg"/></Relationships>
</file>

<file path=ppt/slides/_rels/slide146.xml.rels><?xml version="1.0" encoding="UTF-8" standalone="yes"?>
<Relationships xmlns="http://schemas.openxmlformats.org/package/2006/relationships"><Relationship Id="rId8" Type="http://schemas.openxmlformats.org/officeDocument/2006/relationships/image" Target="../media/image224.jpg"/><Relationship Id="rId13" Type="http://schemas.openxmlformats.org/officeDocument/2006/relationships/image" Target="../media/image228.png"/><Relationship Id="rId3" Type="http://schemas.openxmlformats.org/officeDocument/2006/relationships/image" Target="../media/image219.jpeg"/><Relationship Id="rId7" Type="http://schemas.openxmlformats.org/officeDocument/2006/relationships/image" Target="../media/image223.png"/><Relationship Id="rId12" Type="http://schemas.openxmlformats.org/officeDocument/2006/relationships/image" Target="../media/image227.jpeg"/><Relationship Id="rId2" Type="http://schemas.openxmlformats.org/officeDocument/2006/relationships/notesSlide" Target="../notesSlides/notesSlide145.xml"/><Relationship Id="rId1" Type="http://schemas.openxmlformats.org/officeDocument/2006/relationships/slideLayout" Target="../slideLayouts/slideLayout390.xml"/><Relationship Id="rId6" Type="http://schemas.openxmlformats.org/officeDocument/2006/relationships/image" Target="../media/image222.jpeg"/><Relationship Id="rId11" Type="http://schemas.microsoft.com/office/2007/relationships/hdphoto" Target="../media/hdphoto5.wdp"/><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147.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slide" Target="slide118.xml"/><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127.xml"/><Relationship Id="rId17" Type="http://schemas.openxmlformats.org/officeDocument/2006/relationships/slide" Target="slide22.xml"/><Relationship Id="rId2" Type="http://schemas.openxmlformats.org/officeDocument/2006/relationships/notesSlide" Target="../notesSlides/notesSlide146.xml"/><Relationship Id="rId16" Type="http://schemas.openxmlformats.org/officeDocument/2006/relationships/slide" Target="slide37.xml"/><Relationship Id="rId1" Type="http://schemas.openxmlformats.org/officeDocument/2006/relationships/slideLayout" Target="../slideLayouts/slideLayout15.xml"/><Relationship Id="rId6" Type="http://schemas.openxmlformats.org/officeDocument/2006/relationships/image" Target="../media/image76.svg"/><Relationship Id="rId11" Type="http://schemas.openxmlformats.org/officeDocument/2006/relationships/slide" Target="slide144.xml"/><Relationship Id="rId5" Type="http://schemas.openxmlformats.org/officeDocument/2006/relationships/image" Target="../media/image75.png"/><Relationship Id="rId15" Type="http://schemas.openxmlformats.org/officeDocument/2006/relationships/slide" Target="slide43.xml"/><Relationship Id="rId10" Type="http://schemas.openxmlformats.org/officeDocument/2006/relationships/slide" Target="slide147.xml"/><Relationship Id="rId4" Type="http://schemas.openxmlformats.org/officeDocument/2006/relationships/image" Target="../media/image74.tiff"/><Relationship Id="rId9" Type="http://schemas.openxmlformats.org/officeDocument/2006/relationships/slide" Target="slide152.xml"/><Relationship Id="rId14" Type="http://schemas.openxmlformats.org/officeDocument/2006/relationships/slide" Target="slide90.xml"/></Relationships>
</file>

<file path=ppt/slides/_rels/slide148.xml.rels><?xml version="1.0" encoding="UTF-8" standalone="yes"?>
<Relationships xmlns="http://schemas.openxmlformats.org/package/2006/relationships"><Relationship Id="rId3" Type="http://schemas.openxmlformats.org/officeDocument/2006/relationships/image" Target="../media/image229.png"/><Relationship Id="rId7" Type="http://schemas.openxmlformats.org/officeDocument/2006/relationships/image" Target="../media/image232.jpeg"/><Relationship Id="rId2" Type="http://schemas.openxmlformats.org/officeDocument/2006/relationships/notesSlide" Target="../notesSlides/notesSlide147.xml"/><Relationship Id="rId1" Type="http://schemas.openxmlformats.org/officeDocument/2006/relationships/slideLayout" Target="../slideLayouts/slideLayout424.xml"/><Relationship Id="rId6" Type="http://schemas.openxmlformats.org/officeDocument/2006/relationships/image" Target="../media/image231.jpg"/><Relationship Id="rId5" Type="http://schemas.openxmlformats.org/officeDocument/2006/relationships/image" Target="../media/image230.emf"/><Relationship Id="rId4" Type="http://schemas.openxmlformats.org/officeDocument/2006/relationships/hyperlink" Target="https://customers.microsoft.com/en-us/story/jedox-professional-services-azure"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233.jpeg"/><Relationship Id="rId7" Type="http://schemas.openxmlformats.org/officeDocument/2006/relationships/image" Target="../media/image234.png"/><Relationship Id="rId2" Type="http://schemas.openxmlformats.org/officeDocument/2006/relationships/notesSlide" Target="../notesSlides/notesSlide148.xml"/><Relationship Id="rId1" Type="http://schemas.openxmlformats.org/officeDocument/2006/relationships/slideLayout" Target="../slideLayouts/slideLayout427.xml"/><Relationship Id="rId6" Type="http://schemas.openxmlformats.org/officeDocument/2006/relationships/image" Target="../media/image230.emf"/><Relationship Id="rId5" Type="http://schemas.openxmlformats.org/officeDocument/2006/relationships/hyperlink" Target="https://customers.microsoft.com/en-us/story/altair-manufacturing-azure" TargetMode="External"/><Relationship Id="rId4" Type="http://schemas.openxmlformats.org/officeDocument/2006/relationships/image" Target="../media/image229.png"/></Relationships>
</file>

<file path=ppt/slides/_rels/slide1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5.xml"/><Relationship Id="rId1" Type="http://schemas.openxmlformats.org/officeDocument/2006/relationships/slideLayout" Target="../slideLayouts/slideLayout286.xml"/></Relationships>
</file>

<file path=ppt/slides/_rels/slide150.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2.emf"/><Relationship Id="rId2" Type="http://schemas.openxmlformats.org/officeDocument/2006/relationships/notesSlide" Target="../notesSlides/notesSlide149.xml"/><Relationship Id="rId1" Type="http://schemas.openxmlformats.org/officeDocument/2006/relationships/slideLayout" Target="../slideLayouts/slideLayout15.xml"/><Relationship Id="rId6" Type="http://schemas.openxmlformats.org/officeDocument/2006/relationships/image" Target="../media/image236.jpeg"/><Relationship Id="rId5" Type="http://schemas.openxmlformats.org/officeDocument/2006/relationships/image" Target="../media/image230.emf"/><Relationship Id="rId4" Type="http://schemas.openxmlformats.org/officeDocument/2006/relationships/hyperlink" Target="https://aka.ms/mprx69" TargetMode="External"/></Relationships>
</file>

<file path=ppt/slides/_rels/slide151.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238.jpg"/><Relationship Id="rId2" Type="http://schemas.openxmlformats.org/officeDocument/2006/relationships/notesSlide" Target="../notesSlides/notesSlide150.xml"/><Relationship Id="rId1" Type="http://schemas.openxmlformats.org/officeDocument/2006/relationships/slideLayout" Target="../slideLayouts/slideLayout15.xml"/><Relationship Id="rId6" Type="http://schemas.openxmlformats.org/officeDocument/2006/relationships/image" Target="../media/image2.emf"/><Relationship Id="rId5" Type="http://schemas.openxmlformats.org/officeDocument/2006/relationships/image" Target="../media/image237.jpeg"/><Relationship Id="rId4" Type="http://schemas.openxmlformats.org/officeDocument/2006/relationships/image" Target="../media/image230.emf"/></Relationships>
</file>

<file path=ppt/slides/_rels/slide152.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slide" Target="slide118.xml"/><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127.xml"/><Relationship Id="rId17" Type="http://schemas.openxmlformats.org/officeDocument/2006/relationships/slide" Target="slide22.xml"/><Relationship Id="rId2" Type="http://schemas.openxmlformats.org/officeDocument/2006/relationships/notesSlide" Target="../notesSlides/notesSlide151.xml"/><Relationship Id="rId16" Type="http://schemas.openxmlformats.org/officeDocument/2006/relationships/slide" Target="slide37.xml"/><Relationship Id="rId1" Type="http://schemas.openxmlformats.org/officeDocument/2006/relationships/slideLayout" Target="../slideLayouts/slideLayout15.xml"/><Relationship Id="rId6" Type="http://schemas.openxmlformats.org/officeDocument/2006/relationships/image" Target="../media/image76.svg"/><Relationship Id="rId11" Type="http://schemas.openxmlformats.org/officeDocument/2006/relationships/slide" Target="slide144.xml"/><Relationship Id="rId5" Type="http://schemas.openxmlformats.org/officeDocument/2006/relationships/image" Target="../media/image75.png"/><Relationship Id="rId15" Type="http://schemas.openxmlformats.org/officeDocument/2006/relationships/slide" Target="slide43.xml"/><Relationship Id="rId10" Type="http://schemas.openxmlformats.org/officeDocument/2006/relationships/slide" Target="slide147.xml"/><Relationship Id="rId4" Type="http://schemas.openxmlformats.org/officeDocument/2006/relationships/image" Target="../media/image74.tiff"/><Relationship Id="rId9" Type="http://schemas.openxmlformats.org/officeDocument/2006/relationships/slide" Target="slide152.xml"/><Relationship Id="rId14" Type="http://schemas.openxmlformats.org/officeDocument/2006/relationships/slide" Target="slide90.xml"/></Relationships>
</file>

<file path=ppt/slides/_rels/slide153.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hyperlink" Target="https://azure.microsoft.com/en-us/resources/designing-distributed-systems/en-us/" TargetMode="External"/><Relationship Id="rId7" Type="http://schemas.openxmlformats.org/officeDocument/2006/relationships/hyperlink" Target="https://azure.microsoft.com/en-us/resources/build-and-deploy-a-multi-container-application-in-azure-container-service/" TargetMode="External"/><Relationship Id="rId12" Type="http://schemas.openxmlformats.org/officeDocument/2006/relationships/image" Target="../media/image243.png"/><Relationship Id="rId2" Type="http://schemas.openxmlformats.org/officeDocument/2006/relationships/notesSlide" Target="../notesSlides/notesSlide152.xml"/><Relationship Id="rId1" Type="http://schemas.openxmlformats.org/officeDocument/2006/relationships/slideLayout" Target="../slideLayouts/slideLayout15.xml"/><Relationship Id="rId6" Type="http://schemas.openxmlformats.org/officeDocument/2006/relationships/image" Target="../media/image240.png"/><Relationship Id="rId11" Type="http://schemas.openxmlformats.org/officeDocument/2006/relationships/hyperlink" Target="https://azure.microsoft.com/en-us/resources/how-to-containerize-your-go-code/en-us/" TargetMode="External"/><Relationship Id="rId5" Type="http://schemas.openxmlformats.org/officeDocument/2006/relationships/hyperlink" Target="https://blogs.msdn.microsoft.com/azurecat/2018/01/22/new-ebook-kubernetes-objects-on-microsoft-azure/" TargetMode="External"/><Relationship Id="rId10" Type="http://schemas.openxmlformats.org/officeDocument/2006/relationships/image" Target="../media/image242.png"/><Relationship Id="rId4" Type="http://schemas.openxmlformats.org/officeDocument/2006/relationships/image" Target="../media/image239.png"/><Relationship Id="rId9" Type="http://schemas.openxmlformats.org/officeDocument/2006/relationships/hyperlink" Target="https://azure.microsoft.com/en-us/resources/building-cloud-native-applications-with-node-js-and-azure/en-us/" TargetMode="Externa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77.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76.xml"/><Relationship Id="rId1" Type="http://schemas.openxmlformats.org/officeDocument/2006/relationships/themeOverride" Target="../theme/themeOverride10.xml"/><Relationship Id="rId4" Type="http://schemas.openxmlformats.org/officeDocument/2006/relationships/image" Target="../media/image244.png"/></Relationships>
</file>

<file path=ppt/slides/_rels/slide16.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6.xml"/><Relationship Id="rId1" Type="http://schemas.openxmlformats.org/officeDocument/2006/relationships/slideLayout" Target="../slideLayouts/slideLayout34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3.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40.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349.xml"/></Relationships>
</file>

<file path=ppt/slides/_rels/slide21.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slide" Target="slide99.xml"/><Relationship Id="rId18" Type="http://schemas.openxmlformats.org/officeDocument/2006/relationships/slide" Target="slide37.xml"/><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127.xml"/><Relationship Id="rId17" Type="http://schemas.openxmlformats.org/officeDocument/2006/relationships/slide" Target="slide43.xml"/><Relationship Id="rId2" Type="http://schemas.openxmlformats.org/officeDocument/2006/relationships/notesSlide" Target="../notesSlides/notesSlide21.xml"/><Relationship Id="rId16" Type="http://schemas.openxmlformats.org/officeDocument/2006/relationships/slide" Target="slide48.xml"/><Relationship Id="rId1" Type="http://schemas.openxmlformats.org/officeDocument/2006/relationships/slideLayout" Target="../slideLayouts/slideLayout15.xml"/><Relationship Id="rId6" Type="http://schemas.openxmlformats.org/officeDocument/2006/relationships/image" Target="../media/image76.svg"/><Relationship Id="rId11" Type="http://schemas.openxmlformats.org/officeDocument/2006/relationships/slide" Target="slide116.xml"/><Relationship Id="rId5" Type="http://schemas.openxmlformats.org/officeDocument/2006/relationships/image" Target="../media/image75.png"/><Relationship Id="rId15" Type="http://schemas.openxmlformats.org/officeDocument/2006/relationships/slide" Target="slide90.xml"/><Relationship Id="rId10" Type="http://schemas.openxmlformats.org/officeDocument/2006/relationships/slide" Target="slide75.xml"/><Relationship Id="rId19" Type="http://schemas.openxmlformats.org/officeDocument/2006/relationships/slide" Target="slide22.xml"/><Relationship Id="rId4" Type="http://schemas.openxmlformats.org/officeDocument/2006/relationships/image" Target="../media/image74.tiff"/><Relationship Id="rId9" Type="http://schemas.openxmlformats.org/officeDocument/2006/relationships/slide" Target="slide78.xml"/><Relationship Id="rId14" Type="http://schemas.openxmlformats.org/officeDocument/2006/relationships/slide" Target="slide118.xml"/></Relationships>
</file>

<file path=ppt/slides/_rels/slide22.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slide" Target="slide99.xml"/><Relationship Id="rId18" Type="http://schemas.openxmlformats.org/officeDocument/2006/relationships/slide" Target="slide37.xml"/><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127.xml"/><Relationship Id="rId17" Type="http://schemas.openxmlformats.org/officeDocument/2006/relationships/slide" Target="slide43.xml"/><Relationship Id="rId2" Type="http://schemas.openxmlformats.org/officeDocument/2006/relationships/notesSlide" Target="../notesSlides/notesSlide22.xml"/><Relationship Id="rId16" Type="http://schemas.openxmlformats.org/officeDocument/2006/relationships/slide" Target="slide48.xml"/><Relationship Id="rId1" Type="http://schemas.openxmlformats.org/officeDocument/2006/relationships/slideLayout" Target="../slideLayouts/slideLayout15.xml"/><Relationship Id="rId6" Type="http://schemas.openxmlformats.org/officeDocument/2006/relationships/image" Target="../media/image76.svg"/><Relationship Id="rId11" Type="http://schemas.openxmlformats.org/officeDocument/2006/relationships/slide" Target="slide116.xml"/><Relationship Id="rId5" Type="http://schemas.openxmlformats.org/officeDocument/2006/relationships/image" Target="../media/image75.png"/><Relationship Id="rId15" Type="http://schemas.openxmlformats.org/officeDocument/2006/relationships/slide" Target="slide90.xml"/><Relationship Id="rId10" Type="http://schemas.openxmlformats.org/officeDocument/2006/relationships/slide" Target="slide75.xml"/><Relationship Id="rId19" Type="http://schemas.openxmlformats.org/officeDocument/2006/relationships/slide" Target="slide22.xml"/><Relationship Id="rId4" Type="http://schemas.openxmlformats.org/officeDocument/2006/relationships/image" Target="../media/image74.tiff"/><Relationship Id="rId9" Type="http://schemas.openxmlformats.org/officeDocument/2006/relationships/slide" Target="slide78.xml"/><Relationship Id="rId14" Type="http://schemas.openxmlformats.org/officeDocument/2006/relationships/slide" Target="slide1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80.svg"/></Relationships>
</file>

<file path=ppt/slides/_rels/slide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240.xml"/></Relationships>
</file>

<file path=ppt/slides/_rels/slide30.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chart" Target="../charts/chart1.xml"/><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chart" Target="../charts/chart2.xml"/><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87.sv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32.xml"/><Relationship Id="rId1" Type="http://schemas.openxmlformats.org/officeDocument/2006/relationships/slideLayout" Target="../slideLayouts/slideLayout277.xml"/></Relationships>
</file>

<file path=ppt/slides/_rels/slide3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3.xml"/><Relationship Id="rId1" Type="http://schemas.openxmlformats.org/officeDocument/2006/relationships/slideLayout" Target="../slideLayouts/slideLayout277.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7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OSSCanada/aks_partnerworkshop" TargetMode="External"/><Relationship Id="rId2" Type="http://schemas.openxmlformats.org/officeDocument/2006/relationships/notesSlide" Target="../notesSlides/notesSlide36.xml"/><Relationship Id="rId1" Type="http://schemas.openxmlformats.org/officeDocument/2006/relationships/slideLayout" Target="../slideLayouts/slideLayout274.xml"/></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slide" Target="slide127.xml"/><Relationship Id="rId18" Type="http://schemas.openxmlformats.org/officeDocument/2006/relationships/slide" Target="slide43.xml"/><Relationship Id="rId3" Type="http://schemas.openxmlformats.org/officeDocument/2006/relationships/image" Target="../media/image73.jpeg"/><Relationship Id="rId7" Type="http://schemas.openxmlformats.org/officeDocument/2006/relationships/image" Target="../media/image76.svg"/><Relationship Id="rId12" Type="http://schemas.openxmlformats.org/officeDocument/2006/relationships/slide" Target="slide116.xml"/><Relationship Id="rId17" Type="http://schemas.openxmlformats.org/officeDocument/2006/relationships/slide" Target="slide48.xml"/><Relationship Id="rId2" Type="http://schemas.openxmlformats.org/officeDocument/2006/relationships/notesSlide" Target="../notesSlides/notesSlide37.xml"/><Relationship Id="rId16" Type="http://schemas.openxmlformats.org/officeDocument/2006/relationships/slide" Target="slide90.xml"/><Relationship Id="rId20"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75.png"/><Relationship Id="rId11" Type="http://schemas.openxmlformats.org/officeDocument/2006/relationships/slide" Target="slide75.xml"/><Relationship Id="rId5" Type="http://schemas.microsoft.com/office/2007/relationships/hdphoto" Target="../media/hdphoto4.wdp"/><Relationship Id="rId15" Type="http://schemas.openxmlformats.org/officeDocument/2006/relationships/slide" Target="slide118.xml"/><Relationship Id="rId10" Type="http://schemas.openxmlformats.org/officeDocument/2006/relationships/slide" Target="slide78.xml"/><Relationship Id="rId19" Type="http://schemas.openxmlformats.org/officeDocument/2006/relationships/slide" Target="slide37.xml"/><Relationship Id="rId4" Type="http://schemas.openxmlformats.org/officeDocument/2006/relationships/image" Target="../media/image91.png"/><Relationship Id="rId9" Type="http://schemas.openxmlformats.org/officeDocument/2006/relationships/image" Target="../media/image78.svg"/><Relationship Id="rId14" Type="http://schemas.openxmlformats.org/officeDocument/2006/relationships/slide" Target="slide9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70.xml"/><Relationship Id="rId1" Type="http://schemas.openxmlformats.org/officeDocument/2006/relationships/themeOverride" Target="../theme/themeOverride5.xml"/><Relationship Id="rId4" Type="http://schemas.openxmlformats.org/officeDocument/2006/relationships/image" Target="../media/image92.jpg"/></Relationships>
</file>

<file path=ppt/slides/_rels/slide3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39.xml"/><Relationship Id="rId1" Type="http://schemas.openxmlformats.org/officeDocument/2006/relationships/slideLayout" Target="../slideLayouts/slideLayout240.xml"/><Relationship Id="rId4" Type="http://schemas.openxmlformats.org/officeDocument/2006/relationships/image" Target="../media/image94.jpg"/></Relationships>
</file>

<file path=ppt/slides/_rels/slide4.xml.rels><?xml version="1.0" encoding="UTF-8" standalone="yes"?>
<Relationships xmlns="http://schemas.openxmlformats.org/package/2006/relationships"><Relationship Id="rId3" Type="http://schemas.openxmlformats.org/officeDocument/2006/relationships/hyperlink" Target="https://aka.ms/mabenoit" TargetMode="External"/><Relationship Id="rId2" Type="http://schemas.openxmlformats.org/officeDocument/2006/relationships/notesSlide" Target="../notesSlides/notesSlide4.xml"/><Relationship Id="rId1" Type="http://schemas.openxmlformats.org/officeDocument/2006/relationships/slideLayout" Target="../slideLayouts/slideLayout240.xml"/><Relationship Id="rId4" Type="http://schemas.openxmlformats.org/officeDocument/2006/relationships/image" Target="../media/image2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slide" Target="slide99.xml"/><Relationship Id="rId18" Type="http://schemas.openxmlformats.org/officeDocument/2006/relationships/slide" Target="slide37.xml"/><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127.xml"/><Relationship Id="rId17" Type="http://schemas.openxmlformats.org/officeDocument/2006/relationships/slide" Target="slide43.xml"/><Relationship Id="rId2" Type="http://schemas.openxmlformats.org/officeDocument/2006/relationships/notesSlide" Target="../notesSlides/notesSlide43.xml"/><Relationship Id="rId16" Type="http://schemas.openxmlformats.org/officeDocument/2006/relationships/slide" Target="slide48.xml"/><Relationship Id="rId1" Type="http://schemas.openxmlformats.org/officeDocument/2006/relationships/slideLayout" Target="../slideLayouts/slideLayout15.xml"/><Relationship Id="rId6" Type="http://schemas.openxmlformats.org/officeDocument/2006/relationships/image" Target="../media/image76.svg"/><Relationship Id="rId11" Type="http://schemas.openxmlformats.org/officeDocument/2006/relationships/slide" Target="slide116.xml"/><Relationship Id="rId5" Type="http://schemas.openxmlformats.org/officeDocument/2006/relationships/image" Target="../media/image75.png"/><Relationship Id="rId15" Type="http://schemas.openxmlformats.org/officeDocument/2006/relationships/slide" Target="slide90.xml"/><Relationship Id="rId10" Type="http://schemas.openxmlformats.org/officeDocument/2006/relationships/slide" Target="slide75.xml"/><Relationship Id="rId19" Type="http://schemas.openxmlformats.org/officeDocument/2006/relationships/slide" Target="slide22.xml"/><Relationship Id="rId4" Type="http://schemas.openxmlformats.org/officeDocument/2006/relationships/image" Target="../media/image74.tiff"/><Relationship Id="rId9" Type="http://schemas.openxmlformats.org/officeDocument/2006/relationships/slide" Target="slide78.xml"/><Relationship Id="rId14" Type="http://schemas.openxmlformats.org/officeDocument/2006/relationships/slide" Target="slide118.xml"/></Relationships>
</file>

<file path=ppt/slides/_rels/slide44.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45.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18" Type="http://schemas.openxmlformats.org/officeDocument/2006/relationships/image" Target="../media/image116.svg"/><Relationship Id="rId3" Type="http://schemas.openxmlformats.org/officeDocument/2006/relationships/image" Target="../media/image101.png"/><Relationship Id="rId21" Type="http://schemas.openxmlformats.org/officeDocument/2006/relationships/image" Target="../media/image119.png"/><Relationship Id="rId7" Type="http://schemas.openxmlformats.org/officeDocument/2006/relationships/image" Target="../media/image105.png"/><Relationship Id="rId12" Type="http://schemas.openxmlformats.org/officeDocument/2006/relationships/image" Target="../media/image110.svg"/><Relationship Id="rId17" Type="http://schemas.openxmlformats.org/officeDocument/2006/relationships/image" Target="../media/image115.png"/><Relationship Id="rId2" Type="http://schemas.openxmlformats.org/officeDocument/2006/relationships/notesSlide" Target="../notesSlides/notesSlide45.xml"/><Relationship Id="rId16" Type="http://schemas.openxmlformats.org/officeDocument/2006/relationships/image" Target="../media/image114.svg"/><Relationship Id="rId20" Type="http://schemas.openxmlformats.org/officeDocument/2006/relationships/image" Target="../media/image118.svg"/><Relationship Id="rId1" Type="http://schemas.openxmlformats.org/officeDocument/2006/relationships/slideLayout" Target="../slideLayouts/slideLayout15.xml"/><Relationship Id="rId6" Type="http://schemas.openxmlformats.org/officeDocument/2006/relationships/image" Target="../media/image104.svg"/><Relationship Id="rId11" Type="http://schemas.openxmlformats.org/officeDocument/2006/relationships/image" Target="../media/image109.png"/><Relationship Id="rId24" Type="http://schemas.openxmlformats.org/officeDocument/2006/relationships/image" Target="../media/image122.png"/><Relationship Id="rId5" Type="http://schemas.openxmlformats.org/officeDocument/2006/relationships/image" Target="../media/image103.png"/><Relationship Id="rId15" Type="http://schemas.openxmlformats.org/officeDocument/2006/relationships/image" Target="../media/image113.png"/><Relationship Id="rId23" Type="http://schemas.openxmlformats.org/officeDocument/2006/relationships/image" Target="../media/image121.png"/><Relationship Id="rId10" Type="http://schemas.openxmlformats.org/officeDocument/2006/relationships/image" Target="../media/image108.svg"/><Relationship Id="rId19" Type="http://schemas.openxmlformats.org/officeDocument/2006/relationships/image" Target="../media/image117.pn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svg"/><Relationship Id="rId22"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74.tiff"/><Relationship Id="rId7" Type="http://schemas.openxmlformats.org/officeDocument/2006/relationships/image" Target="../media/image126.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slide" Target="slide99.xml"/><Relationship Id="rId18" Type="http://schemas.openxmlformats.org/officeDocument/2006/relationships/slide" Target="slide37.xml"/><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127.xml"/><Relationship Id="rId17" Type="http://schemas.openxmlformats.org/officeDocument/2006/relationships/slide" Target="slide43.xml"/><Relationship Id="rId2" Type="http://schemas.openxmlformats.org/officeDocument/2006/relationships/notesSlide" Target="../notesSlides/notesSlide48.xml"/><Relationship Id="rId16" Type="http://schemas.openxmlformats.org/officeDocument/2006/relationships/slide" Target="slide48.xml"/><Relationship Id="rId1" Type="http://schemas.openxmlformats.org/officeDocument/2006/relationships/slideLayout" Target="../slideLayouts/slideLayout15.xml"/><Relationship Id="rId6" Type="http://schemas.openxmlformats.org/officeDocument/2006/relationships/image" Target="../media/image76.svg"/><Relationship Id="rId11" Type="http://schemas.openxmlformats.org/officeDocument/2006/relationships/slide" Target="slide116.xml"/><Relationship Id="rId5" Type="http://schemas.openxmlformats.org/officeDocument/2006/relationships/image" Target="../media/image75.png"/><Relationship Id="rId15" Type="http://schemas.openxmlformats.org/officeDocument/2006/relationships/slide" Target="slide90.xml"/><Relationship Id="rId10" Type="http://schemas.openxmlformats.org/officeDocument/2006/relationships/slide" Target="slide75.xml"/><Relationship Id="rId19" Type="http://schemas.openxmlformats.org/officeDocument/2006/relationships/slide" Target="slide22.xml"/><Relationship Id="rId4" Type="http://schemas.openxmlformats.org/officeDocument/2006/relationships/image" Target="../media/image74.tiff"/><Relationship Id="rId9" Type="http://schemas.openxmlformats.org/officeDocument/2006/relationships/slide" Target="slide78.xml"/><Relationship Id="rId14" Type="http://schemas.openxmlformats.org/officeDocument/2006/relationships/slide" Target="slide118.xml"/></Relationships>
</file>

<file path=ppt/slides/_rels/slide49.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114.svg"/><Relationship Id="rId26" Type="http://schemas.openxmlformats.org/officeDocument/2006/relationships/image" Target="../media/image122.png"/><Relationship Id="rId3" Type="http://schemas.openxmlformats.org/officeDocument/2006/relationships/image" Target="../media/image127.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notesSlide" Target="../notesSlides/notesSlide49.xml"/><Relationship Id="rId16" Type="http://schemas.openxmlformats.org/officeDocument/2006/relationships/image" Target="../media/image112.svg"/><Relationship Id="rId20" Type="http://schemas.openxmlformats.org/officeDocument/2006/relationships/image" Target="../media/image116.svg"/><Relationship Id="rId29" Type="http://schemas.openxmlformats.org/officeDocument/2006/relationships/slide" Target="slide99.xml"/><Relationship Id="rId1" Type="http://schemas.openxmlformats.org/officeDocument/2006/relationships/slideLayout" Target="../slideLayouts/slideLayout15.xml"/><Relationship Id="rId6" Type="http://schemas.openxmlformats.org/officeDocument/2006/relationships/image" Target="../media/image102.svg"/><Relationship Id="rId11" Type="http://schemas.openxmlformats.org/officeDocument/2006/relationships/image" Target="../media/image107.png"/><Relationship Id="rId24" Type="http://schemas.openxmlformats.org/officeDocument/2006/relationships/image" Target="../media/image120.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slide" Target="slide90.xml"/><Relationship Id="rId10" Type="http://schemas.openxmlformats.org/officeDocument/2006/relationships/image" Target="../media/image106.svg"/><Relationship Id="rId19" Type="http://schemas.openxmlformats.org/officeDocument/2006/relationships/image" Target="../media/image115.png"/><Relationship Id="rId31" Type="http://schemas.openxmlformats.org/officeDocument/2006/relationships/slide" Target="slide127.xml"/><Relationship Id="rId4" Type="http://schemas.openxmlformats.org/officeDocument/2006/relationships/image" Target="../media/image128.svg"/><Relationship Id="rId9" Type="http://schemas.openxmlformats.org/officeDocument/2006/relationships/image" Target="../media/image105.png"/><Relationship Id="rId14" Type="http://schemas.openxmlformats.org/officeDocument/2006/relationships/image" Target="../media/image110.svg"/><Relationship Id="rId22" Type="http://schemas.openxmlformats.org/officeDocument/2006/relationships/image" Target="../media/image118.svg"/><Relationship Id="rId27" Type="http://schemas.openxmlformats.org/officeDocument/2006/relationships/slide" Target="slide48.xml"/><Relationship Id="rId30" Type="http://schemas.openxmlformats.org/officeDocument/2006/relationships/slide" Target="slide1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5.xml"/></Relationships>
</file>

<file path=ppt/slides/_rels/slide50.xml.rels><?xml version="1.0" encoding="UTF-8" standalone="yes"?>
<Relationships xmlns="http://schemas.openxmlformats.org/package/2006/relationships"><Relationship Id="rId8" Type="http://schemas.openxmlformats.org/officeDocument/2006/relationships/slide" Target="slide118.xml"/><Relationship Id="rId13"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slide" Target="slide99.xml"/><Relationship Id="rId12" Type="http://schemas.openxmlformats.org/officeDocument/2006/relationships/image" Target="../media/image131.pn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slide" Target="slide90.xml"/><Relationship Id="rId11" Type="http://schemas.openxmlformats.org/officeDocument/2006/relationships/image" Target="../media/image130.svg"/><Relationship Id="rId5" Type="http://schemas.openxmlformats.org/officeDocument/2006/relationships/slide" Target="slide48.xml"/><Relationship Id="rId15" Type="http://schemas.openxmlformats.org/officeDocument/2006/relationships/image" Target="../media/image134.svg"/><Relationship Id="rId10" Type="http://schemas.openxmlformats.org/officeDocument/2006/relationships/image" Target="../media/image129.png"/><Relationship Id="rId4" Type="http://schemas.openxmlformats.org/officeDocument/2006/relationships/image" Target="../media/image128.svg"/><Relationship Id="rId9" Type="http://schemas.openxmlformats.org/officeDocument/2006/relationships/slide" Target="slide127.xml"/><Relationship Id="rId14" Type="http://schemas.openxmlformats.org/officeDocument/2006/relationships/image" Target="../media/image133.png"/></Relationships>
</file>

<file path=ppt/slides/_rels/slide51.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image" Target="../media/image135.tiff"/><Relationship Id="rId7" Type="http://schemas.openxmlformats.org/officeDocument/2006/relationships/slide" Target="slide48.xml"/><Relationship Id="rId2" Type="http://schemas.openxmlformats.org/officeDocument/2006/relationships/notesSlide" Target="../notesSlides/notesSlide51.xml"/><Relationship Id="rId1" Type="http://schemas.openxmlformats.org/officeDocument/2006/relationships/slideLayout" Target="../slideLayouts/slideLayout15.xml"/><Relationship Id="rId6" Type="http://schemas.openxmlformats.org/officeDocument/2006/relationships/image" Target="../media/image128.svg"/><Relationship Id="rId11" Type="http://schemas.openxmlformats.org/officeDocument/2006/relationships/slide" Target="slide127.xml"/><Relationship Id="rId5" Type="http://schemas.openxmlformats.org/officeDocument/2006/relationships/image" Target="../media/image127.png"/><Relationship Id="rId10" Type="http://schemas.openxmlformats.org/officeDocument/2006/relationships/slide" Target="slide118.xml"/><Relationship Id="rId4" Type="http://schemas.openxmlformats.org/officeDocument/2006/relationships/image" Target="../media/image74.tiff"/><Relationship Id="rId9" Type="http://schemas.openxmlformats.org/officeDocument/2006/relationships/slide" Target="slide99.xml"/></Relationships>
</file>

<file path=ppt/slides/_rels/slide52.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52.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5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53.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8" Type="http://schemas.openxmlformats.org/officeDocument/2006/relationships/slide" Target="slide90.xml"/><Relationship Id="rId3" Type="http://schemas.openxmlformats.org/officeDocument/2006/relationships/slideLayout" Target="../slideLayouts/slideLayout15.xml"/><Relationship Id="rId7" Type="http://schemas.openxmlformats.org/officeDocument/2006/relationships/slide" Target="slide48.xml"/><Relationship Id="rId12" Type="http://schemas.openxmlformats.org/officeDocument/2006/relationships/image" Target="../media/image13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8.svg"/><Relationship Id="rId11" Type="http://schemas.openxmlformats.org/officeDocument/2006/relationships/slide" Target="slide127.xml"/><Relationship Id="rId5" Type="http://schemas.openxmlformats.org/officeDocument/2006/relationships/image" Target="../media/image127.png"/><Relationship Id="rId10" Type="http://schemas.openxmlformats.org/officeDocument/2006/relationships/slide" Target="slide118.xml"/><Relationship Id="rId4" Type="http://schemas.openxmlformats.org/officeDocument/2006/relationships/notesSlide" Target="../notesSlides/notesSlide57.xml"/><Relationship Id="rId9" Type="http://schemas.openxmlformats.org/officeDocument/2006/relationships/slide" Target="slide99.xml"/></Relationships>
</file>

<file path=ppt/slides/_rels/slide58.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slide" Target="slide99.xml"/><Relationship Id="rId3" Type="http://schemas.openxmlformats.org/officeDocument/2006/relationships/image" Target="../media/image137.png"/><Relationship Id="rId7" Type="http://schemas.openxmlformats.org/officeDocument/2006/relationships/image" Target="../media/image139.png"/><Relationship Id="rId12" Type="http://schemas.openxmlformats.org/officeDocument/2006/relationships/slide" Target="slide90.xml"/><Relationship Id="rId2" Type="http://schemas.openxmlformats.org/officeDocument/2006/relationships/notesSlide" Target="../notesSlides/notesSlide58.xml"/><Relationship Id="rId1" Type="http://schemas.openxmlformats.org/officeDocument/2006/relationships/slideLayout" Target="../slideLayouts/slideLayout15.xml"/><Relationship Id="rId6" Type="http://schemas.openxmlformats.org/officeDocument/2006/relationships/image" Target="../media/image128.svg"/><Relationship Id="rId11" Type="http://schemas.openxmlformats.org/officeDocument/2006/relationships/slide" Target="slide48.xml"/><Relationship Id="rId5" Type="http://schemas.openxmlformats.org/officeDocument/2006/relationships/image" Target="../media/image127.png"/><Relationship Id="rId15" Type="http://schemas.openxmlformats.org/officeDocument/2006/relationships/slide" Target="slide127.xml"/><Relationship Id="rId10" Type="http://schemas.openxmlformats.org/officeDocument/2006/relationships/image" Target="../media/image142.svg"/><Relationship Id="rId4" Type="http://schemas.openxmlformats.org/officeDocument/2006/relationships/image" Target="../media/image138.svg"/><Relationship Id="rId9" Type="http://schemas.openxmlformats.org/officeDocument/2006/relationships/image" Target="../media/image141.png"/><Relationship Id="rId14" Type="http://schemas.openxmlformats.org/officeDocument/2006/relationships/slide" Target="slide118.xml"/></Relationships>
</file>

<file path=ppt/slides/_rels/slide59.xml.rels><?xml version="1.0" encoding="UTF-8" standalone="yes"?>
<Relationships xmlns="http://schemas.openxmlformats.org/package/2006/relationships"><Relationship Id="rId8" Type="http://schemas.openxmlformats.org/officeDocument/2006/relationships/hyperlink" Target="https://azure.microsoft.com/en-us/pricing/details/container-service/" TargetMode="External"/><Relationship Id="rId13" Type="http://schemas.openxmlformats.org/officeDocument/2006/relationships/image" Target="../media/image127.png"/><Relationship Id="rId18" Type="http://schemas.openxmlformats.org/officeDocument/2006/relationships/slide" Target="slide118.xml"/><Relationship Id="rId3" Type="http://schemas.openxmlformats.org/officeDocument/2006/relationships/hyperlink" Target="https://azure.microsoft.com/en-us/resources/videos/azure-friday-managed-kubernetes-in-azure-container-service-aks/" TargetMode="External"/><Relationship Id="rId7" Type="http://schemas.openxmlformats.org/officeDocument/2006/relationships/hyperlink" Target="https://docs.microsoft.com/en-us/azure/aks/" TargetMode="External"/><Relationship Id="rId12" Type="http://schemas.openxmlformats.org/officeDocument/2006/relationships/image" Target="../media/image144.png"/><Relationship Id="rId17" Type="http://schemas.openxmlformats.org/officeDocument/2006/relationships/slide" Target="slide99.xml"/><Relationship Id="rId2" Type="http://schemas.openxmlformats.org/officeDocument/2006/relationships/notesSlide" Target="../notesSlides/notesSlide59.xml"/><Relationship Id="rId16" Type="http://schemas.openxmlformats.org/officeDocument/2006/relationships/slide" Target="slide90.xml"/><Relationship Id="rId1" Type="http://schemas.openxmlformats.org/officeDocument/2006/relationships/slideLayout" Target="../slideLayouts/slideLayout15.xml"/><Relationship Id="rId6" Type="http://schemas.openxmlformats.org/officeDocument/2006/relationships/hyperlink" Target="https://azure.microsoft.com/en-us/resources/videos/index/?services=container-service&amp;sort=newest" TargetMode="External"/><Relationship Id="rId11" Type="http://schemas.openxmlformats.org/officeDocument/2006/relationships/hyperlink" Target="https://azure.microsoft.com/en-us/resources/videos/kubernetes-support-in-azure-container-services/" TargetMode="External"/><Relationship Id="rId5" Type="http://schemas.openxmlformats.org/officeDocument/2006/relationships/hyperlink" Target="https://azure.microsoft.com/en-us/services/container-service/" TargetMode="External"/><Relationship Id="rId15" Type="http://schemas.openxmlformats.org/officeDocument/2006/relationships/slide" Target="slide48.xml"/><Relationship Id="rId10" Type="http://schemas.openxmlformats.org/officeDocument/2006/relationships/hyperlink" Target="https://github.com/Azure/acs-engine" TargetMode="External"/><Relationship Id="rId19" Type="http://schemas.openxmlformats.org/officeDocument/2006/relationships/slide" Target="slide127.xml"/><Relationship Id="rId4" Type="http://schemas.openxmlformats.org/officeDocument/2006/relationships/image" Target="../media/image143.png"/><Relationship Id="rId9" Type="http://schemas.openxmlformats.org/officeDocument/2006/relationships/hyperlink" Target="https://azure.microsoft.com/en-us/roadmap/?query=container+service/" TargetMode="External"/><Relationship Id="rId14" Type="http://schemas.openxmlformats.org/officeDocument/2006/relationships/image" Target="../media/image12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7.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OSSCanada/aks_partnerworkshop" TargetMode="External"/><Relationship Id="rId2" Type="http://schemas.openxmlformats.org/officeDocument/2006/relationships/notesSlide" Target="../notesSlides/notesSlide61.xml"/><Relationship Id="rId1" Type="http://schemas.openxmlformats.org/officeDocument/2006/relationships/slideLayout" Target="../slideLayouts/slideLayout27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1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41.xml"/><Relationship Id="rId1" Type="http://schemas.openxmlformats.org/officeDocument/2006/relationships/themeOverride" Target="../theme/themeOverride6.xml"/><Relationship Id="rId4" Type="http://schemas.openxmlformats.org/officeDocument/2006/relationships/image" Target="../media/image1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0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0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0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0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08.xml"/></Relationships>
</file>

<file path=ppt/slides/_rels/slide69.xml.rels><?xml version="1.0" encoding="UTF-8" standalone="yes"?>
<Relationships xmlns="http://schemas.openxmlformats.org/package/2006/relationships"><Relationship Id="rId3" Type="http://schemas.openxmlformats.org/officeDocument/2006/relationships/image" Target="../media/image146.tiff"/><Relationship Id="rId2" Type="http://schemas.openxmlformats.org/officeDocument/2006/relationships/notesSlide" Target="../notesSlides/notesSlide69.xml"/><Relationship Id="rId1" Type="http://schemas.openxmlformats.org/officeDocument/2006/relationships/slideLayout" Target="../slideLayouts/slideLayout408.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292.xml"/><Relationship Id="rId6" Type="http://schemas.openxmlformats.org/officeDocument/2006/relationships/image" Target="../media/image29.png"/><Relationship Id="rId5" Type="http://schemas.openxmlformats.org/officeDocument/2006/relationships/image" Target="../media/image28.jpe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0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0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0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0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0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08.xml"/></Relationships>
</file>

<file path=ppt/slides/_rels/slide77.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77.xml"/><Relationship Id="rId1" Type="http://schemas.openxmlformats.org/officeDocument/2006/relationships/slideLayout" Target="../slideLayouts/slideLayout396.xml"/></Relationships>
</file>

<file path=ppt/slides/_rels/slide78.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78.xml"/><Relationship Id="rId1" Type="http://schemas.openxmlformats.org/officeDocument/2006/relationships/slideLayout" Target="../slideLayouts/slideLayout396.xml"/></Relationships>
</file>

<file path=ppt/slides/_rels/slide79.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79.xml"/><Relationship Id="rId1" Type="http://schemas.openxmlformats.org/officeDocument/2006/relationships/slideLayout" Target="../slideLayouts/slideLayout396.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e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4.jpg"/><Relationship Id="rId21" Type="http://schemas.openxmlformats.org/officeDocument/2006/relationships/image" Target="../media/image51.png"/><Relationship Id="rId34" Type="http://schemas.microsoft.com/office/2007/relationships/hdphoto" Target="../media/hdphoto3.wdp"/><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2" Type="http://schemas.openxmlformats.org/officeDocument/2006/relationships/notesSlide" Target="../notesSlides/notesSlide8.xml"/><Relationship Id="rId16" Type="http://schemas.microsoft.com/office/2007/relationships/hdphoto" Target="../media/hdphoto2.wdp"/><Relationship Id="rId20" Type="http://schemas.openxmlformats.org/officeDocument/2006/relationships/image" Target="../media/image50.png"/><Relationship Id="rId29" Type="http://schemas.openxmlformats.org/officeDocument/2006/relationships/image" Target="../media/image59.png"/><Relationship Id="rId1" Type="http://schemas.openxmlformats.org/officeDocument/2006/relationships/slideLayout" Target="../slideLayouts/slideLayout316.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image" Target="../media/image36.jpeg"/><Relationship Id="rId15" Type="http://schemas.openxmlformats.org/officeDocument/2006/relationships/image" Target="../media/image46.png"/><Relationship Id="rId23" Type="http://schemas.openxmlformats.org/officeDocument/2006/relationships/image" Target="../media/image53.gif"/><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49.png"/><Relationship Id="rId31" Type="http://schemas.openxmlformats.org/officeDocument/2006/relationships/image" Target="../media/image6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jpeg"/><Relationship Id="rId35" Type="http://schemas.openxmlformats.org/officeDocument/2006/relationships/image" Target="../media/image64.png"/></Relationships>
</file>

<file path=ppt/slides/_rels/slide80.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80.xml"/><Relationship Id="rId1" Type="http://schemas.openxmlformats.org/officeDocument/2006/relationships/slideLayout" Target="../slideLayouts/slideLayout396.xml"/></Relationships>
</file>

<file path=ppt/slides/_rels/slide81.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81.xml"/><Relationship Id="rId1" Type="http://schemas.openxmlformats.org/officeDocument/2006/relationships/slideLayout" Target="../slideLayouts/slideLayout396.xml"/></Relationships>
</file>

<file path=ppt/slides/_rels/slide82.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82.xml"/><Relationship Id="rId1" Type="http://schemas.openxmlformats.org/officeDocument/2006/relationships/slideLayout" Target="../slideLayouts/slideLayout396.xml"/></Relationships>
</file>

<file path=ppt/slides/_rels/slide83.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83.xml"/><Relationship Id="rId1" Type="http://schemas.openxmlformats.org/officeDocument/2006/relationships/slideLayout" Target="../slideLayouts/slideLayout396.xml"/></Relationships>
</file>

<file path=ppt/slides/_rels/slide84.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84.xml"/><Relationship Id="rId1" Type="http://schemas.openxmlformats.org/officeDocument/2006/relationships/slideLayout" Target="../slideLayouts/slideLayout39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0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0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08.xml"/></Relationships>
</file>

<file path=ppt/slides/_rels/slide8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0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7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70.xml"/><Relationship Id="rId1" Type="http://schemas.openxmlformats.org/officeDocument/2006/relationships/themeOverride" Target="../theme/themeOverride1.xml"/></Relationships>
</file>

<file path=ppt/slides/_rels/slide90.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slide" Target="slide99.xml"/><Relationship Id="rId18" Type="http://schemas.openxmlformats.org/officeDocument/2006/relationships/slide" Target="slide37.xml"/><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127.xml"/><Relationship Id="rId17" Type="http://schemas.openxmlformats.org/officeDocument/2006/relationships/slide" Target="slide43.xml"/><Relationship Id="rId2" Type="http://schemas.openxmlformats.org/officeDocument/2006/relationships/notesSlide" Target="../notesSlides/notesSlide89.xml"/><Relationship Id="rId16" Type="http://schemas.openxmlformats.org/officeDocument/2006/relationships/slide" Target="slide48.xml"/><Relationship Id="rId1" Type="http://schemas.openxmlformats.org/officeDocument/2006/relationships/slideLayout" Target="../slideLayouts/slideLayout15.xml"/><Relationship Id="rId6" Type="http://schemas.openxmlformats.org/officeDocument/2006/relationships/image" Target="../media/image76.svg"/><Relationship Id="rId11" Type="http://schemas.openxmlformats.org/officeDocument/2006/relationships/slide" Target="slide116.xml"/><Relationship Id="rId5" Type="http://schemas.openxmlformats.org/officeDocument/2006/relationships/image" Target="../media/image75.png"/><Relationship Id="rId15" Type="http://schemas.openxmlformats.org/officeDocument/2006/relationships/slide" Target="slide90.xml"/><Relationship Id="rId10" Type="http://schemas.openxmlformats.org/officeDocument/2006/relationships/slide" Target="slide75.xml"/><Relationship Id="rId19" Type="http://schemas.openxmlformats.org/officeDocument/2006/relationships/slide" Target="slide22.xml"/><Relationship Id="rId4" Type="http://schemas.openxmlformats.org/officeDocument/2006/relationships/image" Target="../media/image74.tiff"/><Relationship Id="rId9" Type="http://schemas.openxmlformats.org/officeDocument/2006/relationships/slide" Target="slide78.xml"/><Relationship Id="rId14" Type="http://schemas.openxmlformats.org/officeDocument/2006/relationships/slide" Target="slide118.xml"/></Relationships>
</file>

<file path=ppt/slides/_rels/slide91.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114.svg"/><Relationship Id="rId26" Type="http://schemas.openxmlformats.org/officeDocument/2006/relationships/image" Target="../media/image122.png"/><Relationship Id="rId3" Type="http://schemas.openxmlformats.org/officeDocument/2006/relationships/image" Target="../media/image127.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notesSlide" Target="../notesSlides/notesSlide90.xml"/><Relationship Id="rId16" Type="http://schemas.openxmlformats.org/officeDocument/2006/relationships/image" Target="../media/image112.svg"/><Relationship Id="rId20" Type="http://schemas.openxmlformats.org/officeDocument/2006/relationships/image" Target="../media/image116.svg"/><Relationship Id="rId29" Type="http://schemas.openxmlformats.org/officeDocument/2006/relationships/slide" Target="slide99.xml"/><Relationship Id="rId1" Type="http://schemas.openxmlformats.org/officeDocument/2006/relationships/slideLayout" Target="../slideLayouts/slideLayout15.xml"/><Relationship Id="rId6" Type="http://schemas.openxmlformats.org/officeDocument/2006/relationships/image" Target="../media/image102.svg"/><Relationship Id="rId11" Type="http://schemas.openxmlformats.org/officeDocument/2006/relationships/image" Target="../media/image107.png"/><Relationship Id="rId24" Type="http://schemas.openxmlformats.org/officeDocument/2006/relationships/image" Target="../media/image120.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slide" Target="slide90.xml"/><Relationship Id="rId10" Type="http://schemas.openxmlformats.org/officeDocument/2006/relationships/image" Target="../media/image106.svg"/><Relationship Id="rId19" Type="http://schemas.openxmlformats.org/officeDocument/2006/relationships/image" Target="../media/image115.png"/><Relationship Id="rId31" Type="http://schemas.openxmlformats.org/officeDocument/2006/relationships/slide" Target="slide127.xml"/><Relationship Id="rId4" Type="http://schemas.openxmlformats.org/officeDocument/2006/relationships/image" Target="../media/image128.svg"/><Relationship Id="rId9" Type="http://schemas.openxmlformats.org/officeDocument/2006/relationships/image" Target="../media/image105.png"/><Relationship Id="rId14" Type="http://schemas.openxmlformats.org/officeDocument/2006/relationships/image" Target="../media/image110.svg"/><Relationship Id="rId22" Type="http://schemas.openxmlformats.org/officeDocument/2006/relationships/image" Target="../media/image118.svg"/><Relationship Id="rId27" Type="http://schemas.openxmlformats.org/officeDocument/2006/relationships/slide" Target="slide48.xml"/><Relationship Id="rId30" Type="http://schemas.openxmlformats.org/officeDocument/2006/relationships/slide" Target="slide118.xml"/></Relationships>
</file>

<file path=ppt/slides/_rels/slide92.xml.rels><?xml version="1.0" encoding="UTF-8" standalone="yes"?>
<Relationships xmlns="http://schemas.openxmlformats.org/package/2006/relationships"><Relationship Id="rId8" Type="http://schemas.openxmlformats.org/officeDocument/2006/relationships/slide" Target="slide118.xml"/><Relationship Id="rId13" Type="http://schemas.openxmlformats.org/officeDocument/2006/relationships/image" Target="../media/image159.svg"/><Relationship Id="rId3" Type="http://schemas.openxmlformats.org/officeDocument/2006/relationships/image" Target="../media/image127.png"/><Relationship Id="rId7" Type="http://schemas.openxmlformats.org/officeDocument/2006/relationships/slide" Target="slide99.xml"/><Relationship Id="rId12"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15.xml"/><Relationship Id="rId6" Type="http://schemas.openxmlformats.org/officeDocument/2006/relationships/slide" Target="slide90.xml"/><Relationship Id="rId11" Type="http://schemas.openxmlformats.org/officeDocument/2006/relationships/image" Target="../media/image157.svg"/><Relationship Id="rId5" Type="http://schemas.openxmlformats.org/officeDocument/2006/relationships/slide" Target="slide48.xm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image" Target="../media/image128.svg"/><Relationship Id="rId9" Type="http://schemas.openxmlformats.org/officeDocument/2006/relationships/slide" Target="slide127.xml"/><Relationship Id="rId14" Type="http://schemas.openxmlformats.org/officeDocument/2006/relationships/image" Target="../media/image160.png"/></Relationships>
</file>

<file path=ppt/slides/_rels/slide93.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92.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94.xml.rels><?xml version="1.0" encoding="UTF-8" standalone="yes"?>
<Relationships xmlns="http://schemas.openxmlformats.org/package/2006/relationships"><Relationship Id="rId8" Type="http://schemas.openxmlformats.org/officeDocument/2006/relationships/image" Target="../media/image165.svg"/><Relationship Id="rId13" Type="http://schemas.openxmlformats.org/officeDocument/2006/relationships/slide" Target="slide99.xml"/><Relationship Id="rId3" Type="http://schemas.openxmlformats.org/officeDocument/2006/relationships/image" Target="../media/image162.png"/><Relationship Id="rId7" Type="http://schemas.openxmlformats.org/officeDocument/2006/relationships/image" Target="../media/image164.png"/><Relationship Id="rId12" Type="http://schemas.openxmlformats.org/officeDocument/2006/relationships/slide" Target="slide90.xml"/><Relationship Id="rId2" Type="http://schemas.openxmlformats.org/officeDocument/2006/relationships/notesSlide" Target="../notesSlides/notesSlide93.xml"/><Relationship Id="rId1" Type="http://schemas.openxmlformats.org/officeDocument/2006/relationships/slideLayout" Target="../slideLayouts/slideLayout15.xml"/><Relationship Id="rId6" Type="http://schemas.openxmlformats.org/officeDocument/2006/relationships/image" Target="../media/image128.svg"/><Relationship Id="rId11" Type="http://schemas.openxmlformats.org/officeDocument/2006/relationships/slide" Target="slide48.xml"/><Relationship Id="rId5" Type="http://schemas.openxmlformats.org/officeDocument/2006/relationships/image" Target="../media/image127.png"/><Relationship Id="rId15" Type="http://schemas.openxmlformats.org/officeDocument/2006/relationships/slide" Target="slide127.xml"/><Relationship Id="rId10" Type="http://schemas.openxmlformats.org/officeDocument/2006/relationships/image" Target="../media/image167.svg"/><Relationship Id="rId4" Type="http://schemas.openxmlformats.org/officeDocument/2006/relationships/image" Target="../media/image163.svg"/><Relationship Id="rId9" Type="http://schemas.openxmlformats.org/officeDocument/2006/relationships/image" Target="../media/image166.png"/><Relationship Id="rId14" Type="http://schemas.openxmlformats.org/officeDocument/2006/relationships/slide" Target="slide118.xml"/></Relationships>
</file>

<file path=ppt/slides/_rels/slide95.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94.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96.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image" Target="../media/image127.png"/><Relationship Id="rId7" Type="http://schemas.openxmlformats.org/officeDocument/2006/relationships/slide" Target="slide99.xml"/><Relationship Id="rId2" Type="http://schemas.openxmlformats.org/officeDocument/2006/relationships/notesSlide" Target="../notesSlides/notesSlide95.xml"/><Relationship Id="rId1" Type="http://schemas.openxmlformats.org/officeDocument/2006/relationships/slideLayout" Target="../slideLayouts/slideLayout15.xml"/><Relationship Id="rId6" Type="http://schemas.openxmlformats.org/officeDocument/2006/relationships/slide" Target="slide90.xml"/><Relationship Id="rId5" Type="http://schemas.openxmlformats.org/officeDocument/2006/relationships/slide" Target="slide48.xml"/><Relationship Id="rId4" Type="http://schemas.openxmlformats.org/officeDocument/2006/relationships/image" Target="../media/image128.svg"/><Relationship Id="rId9" Type="http://schemas.openxmlformats.org/officeDocument/2006/relationships/slide" Target="slide127.xml"/></Relationships>
</file>

<file path=ppt/slides/_rels/slide97.xml.rels><?xml version="1.0" encoding="UTF-8" standalone="yes"?>
<Relationships xmlns="http://schemas.openxmlformats.org/package/2006/relationships"><Relationship Id="rId8" Type="http://schemas.openxmlformats.org/officeDocument/2006/relationships/hyperlink" Target="ttps://azure.microsoft.com/en-us/resources/videos/index/?services=container-instances&amp;sort=newest" TargetMode="External"/><Relationship Id="rId13" Type="http://schemas.openxmlformats.org/officeDocument/2006/relationships/image" Target="../media/image128.svg"/><Relationship Id="rId18" Type="http://schemas.openxmlformats.org/officeDocument/2006/relationships/slide" Target="slide127.xml"/><Relationship Id="rId3" Type="http://schemas.openxmlformats.org/officeDocument/2006/relationships/hyperlink" Target="https://azure.microsoft.com/en-us/resources/videos/using-kubernetes-with-azure-container-instances/" TargetMode="External"/><Relationship Id="rId7" Type="http://schemas.openxmlformats.org/officeDocument/2006/relationships/hyperlink" Target="https://azure.microsoft.com/en-us/services/container-instances/" TargetMode="External"/><Relationship Id="rId12" Type="http://schemas.openxmlformats.org/officeDocument/2006/relationships/image" Target="../media/image127.png"/><Relationship Id="rId17" Type="http://schemas.openxmlformats.org/officeDocument/2006/relationships/slide" Target="slide118.xml"/><Relationship Id="rId2" Type="http://schemas.openxmlformats.org/officeDocument/2006/relationships/notesSlide" Target="../notesSlides/notesSlide96.xml"/><Relationship Id="rId16" Type="http://schemas.openxmlformats.org/officeDocument/2006/relationships/slide" Target="slide99.xml"/><Relationship Id="rId1" Type="http://schemas.openxmlformats.org/officeDocument/2006/relationships/slideLayout" Target="../slideLayouts/slideLayout15.xml"/><Relationship Id="rId6" Type="http://schemas.openxmlformats.org/officeDocument/2006/relationships/image" Target="../media/image169.png"/><Relationship Id="rId11" Type="http://schemas.openxmlformats.org/officeDocument/2006/relationships/hyperlink" Target="https://azure.microsoft.com/en-us/roadmap/?query=container+instances/" TargetMode="External"/><Relationship Id="rId5" Type="http://schemas.openxmlformats.org/officeDocument/2006/relationships/hyperlink" Target="https://azure.microsoft.com/en-us/resources/videos/azure-container-instances/" TargetMode="External"/><Relationship Id="rId15" Type="http://schemas.openxmlformats.org/officeDocument/2006/relationships/slide" Target="slide90.xml"/><Relationship Id="rId10" Type="http://schemas.openxmlformats.org/officeDocument/2006/relationships/hyperlink" Target="https://azure.microsoft.com/en-us/pricing/details/container-instances/" TargetMode="External"/><Relationship Id="rId4" Type="http://schemas.openxmlformats.org/officeDocument/2006/relationships/image" Target="../media/image168.png"/><Relationship Id="rId9" Type="http://schemas.openxmlformats.org/officeDocument/2006/relationships/hyperlink" Target="https://docs.microsoft.com/azure/container-instances/" TargetMode="External"/><Relationship Id="rId14" Type="http://schemas.openxmlformats.org/officeDocument/2006/relationships/slide" Target="slide4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77.xml"/></Relationships>
</file>

<file path=ppt/slides/_rels/slide99.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slide" Target="slide99.xml"/><Relationship Id="rId18" Type="http://schemas.openxmlformats.org/officeDocument/2006/relationships/slide" Target="slide37.xml"/><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slide" Target="slide127.xml"/><Relationship Id="rId17" Type="http://schemas.openxmlformats.org/officeDocument/2006/relationships/slide" Target="slide43.xml"/><Relationship Id="rId2" Type="http://schemas.openxmlformats.org/officeDocument/2006/relationships/notesSlide" Target="../notesSlides/notesSlide98.xml"/><Relationship Id="rId16" Type="http://schemas.openxmlformats.org/officeDocument/2006/relationships/slide" Target="slide48.xml"/><Relationship Id="rId1" Type="http://schemas.openxmlformats.org/officeDocument/2006/relationships/slideLayout" Target="../slideLayouts/slideLayout15.xml"/><Relationship Id="rId6" Type="http://schemas.openxmlformats.org/officeDocument/2006/relationships/image" Target="../media/image76.svg"/><Relationship Id="rId11" Type="http://schemas.openxmlformats.org/officeDocument/2006/relationships/slide" Target="slide116.xml"/><Relationship Id="rId5" Type="http://schemas.openxmlformats.org/officeDocument/2006/relationships/image" Target="../media/image75.png"/><Relationship Id="rId15" Type="http://schemas.openxmlformats.org/officeDocument/2006/relationships/slide" Target="slide90.xml"/><Relationship Id="rId10" Type="http://schemas.openxmlformats.org/officeDocument/2006/relationships/slide" Target="slide75.xml"/><Relationship Id="rId19" Type="http://schemas.openxmlformats.org/officeDocument/2006/relationships/slide" Target="slide22.xml"/><Relationship Id="rId4" Type="http://schemas.openxmlformats.org/officeDocument/2006/relationships/image" Target="../media/image74.tiff"/><Relationship Id="rId9" Type="http://schemas.openxmlformats.org/officeDocument/2006/relationships/slide" Target="slide78.xml"/><Relationship Id="rId14" Type="http://schemas.openxmlformats.org/officeDocument/2006/relationships/slide" Target="slide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74702" y="4456339"/>
            <a:ext cx="10005154" cy="993550"/>
          </a:xfrm>
        </p:spPr>
        <p:txBody>
          <a:bodyPr/>
          <a:lstStyle/>
          <a:p>
            <a:r>
              <a:rPr lang="en-US" spc="0" dirty="0"/>
              <a:t>Azure Kubernetes Hackfest</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95462" y="3575766"/>
            <a:ext cx="3350351" cy="797417"/>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sp>
        <p:nvSpPr>
          <p:cNvPr id="26" name="Text Placeholder 25">
            <a:extLst>
              <a:ext uri="{FF2B5EF4-FFF2-40B4-BE49-F238E27FC236}">
                <a16:creationId xmlns:a16="http://schemas.microsoft.com/office/drawing/2014/main" id="{9C0254C1-0ED8-4C52-A34C-EBB3B21E11B5}"/>
              </a:ext>
            </a:extLst>
          </p:cNvPr>
          <p:cNvSpPr>
            <a:spLocks noGrp="1"/>
          </p:cNvSpPr>
          <p:nvPr>
            <p:ph type="body" sz="quarter" idx="12"/>
          </p:nvPr>
        </p:nvSpPr>
        <p:spPr>
          <a:xfrm>
            <a:off x="274701" y="5460737"/>
            <a:ext cx="10809859" cy="978164"/>
          </a:xfrm>
        </p:spPr>
        <p:txBody>
          <a:bodyPr vert="horz" wrap="square" lIns="182880" tIns="146304" rIns="182880" bIns="146304" rtlCol="0" anchor="t">
            <a:noAutofit/>
          </a:bodyPr>
          <a:lstStyle/>
          <a:p>
            <a:r>
              <a:rPr lang="en-US" i="1"/>
              <a:t>Delivering modern cloud native applications with </a:t>
            </a:r>
            <a:br>
              <a:rPr lang="en-US" i="1"/>
            </a:br>
            <a:r>
              <a:rPr lang="en-US" i="1"/>
              <a:t>open source technologies on Azure</a:t>
            </a:r>
          </a:p>
          <a:p>
            <a:endParaRPr lang="en-US">
              <a:cs typeface="Segoe UI Light"/>
            </a:endParaRPr>
          </a:p>
        </p:txBody>
      </p:sp>
    </p:spTree>
    <p:extLst>
      <p:ext uri="{BB962C8B-B14F-4D97-AF65-F5344CB8AC3E}">
        <p14:creationId xmlns:p14="http://schemas.microsoft.com/office/powerpoint/2010/main" val="1466755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883" y="2620734"/>
            <a:ext cx="12434711" cy="728125"/>
          </a:xfrm>
          <a:prstGeom prst="rect">
            <a:avLst/>
          </a:prstGeom>
          <a:noFill/>
        </p:spPr>
        <p:txBody>
          <a:bodyPr wrap="square" rtlCol="0">
            <a:spAutoFit/>
          </a:bodyPr>
          <a:lstStyle/>
          <a:p>
            <a:pPr algn="ctr" defTabSz="932597">
              <a:lnSpc>
                <a:spcPct val="90000"/>
              </a:lnSpc>
              <a:spcBef>
                <a:spcPct val="0"/>
              </a:spcBef>
            </a:pPr>
            <a:r>
              <a:rPr lang="en-US" sz="4488">
                <a:solidFill>
                  <a:srgbClr val="666666"/>
                </a:solidFill>
                <a:latin typeface="Segoe UI Light"/>
              </a:rPr>
              <a:t>In reality, they shouldn’t</a:t>
            </a:r>
            <a:r>
              <a:rPr lang="mr-IN" sz="4488">
                <a:solidFill>
                  <a:srgbClr val="666666"/>
                </a:solidFill>
                <a:latin typeface="Segoe UI Light"/>
              </a:rPr>
              <a:t>…</a:t>
            </a:r>
            <a:endParaRPr lang="en-US" sz="4488">
              <a:solidFill>
                <a:srgbClr val="666666"/>
              </a:solidFill>
              <a:latin typeface="Segoe UI Light"/>
            </a:endParaRPr>
          </a:p>
        </p:txBody>
      </p:sp>
    </p:spTree>
    <p:extLst>
      <p:ext uri="{BB962C8B-B14F-4D97-AF65-F5344CB8AC3E}">
        <p14:creationId xmlns:p14="http://schemas.microsoft.com/office/powerpoint/2010/main" val="202639316"/>
      </p:ext>
    </p:extLst>
  </p:cSld>
  <p:clrMapOvr>
    <a:overrideClrMapping bg1="lt1" tx1="dk1" bg2="lt2" tx2="dk2" accent1="accent1" accent2="accent2" accent3="accent3" accent4="accent4" accent5="accent5" accent6="accent6" hlink="hlink" folHlink="folHlink"/>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26A77CE-2820-4F1F-8223-09DEB2AAD5FA}"/>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Kubernetes Service (AKS)</a:t>
            </a:r>
          </a:p>
        </p:txBody>
      </p: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65" name="Group 64">
            <a:extLst>
              <a:ext uri="{FF2B5EF4-FFF2-40B4-BE49-F238E27FC236}">
                <a16:creationId xmlns:a16="http://schemas.microsoft.com/office/drawing/2014/main" id="{6EED5E74-4392-4690-8475-B198C1D72E5C}"/>
              </a:ext>
            </a:extLst>
          </p:cNvPr>
          <p:cNvGrpSpPr/>
          <p:nvPr/>
        </p:nvGrpSpPr>
        <p:grpSpPr>
          <a:xfrm>
            <a:off x="787315" y="383763"/>
            <a:ext cx="558967" cy="539511"/>
            <a:chOff x="2368476" y="589018"/>
            <a:chExt cx="1012508" cy="977265"/>
          </a:xfrm>
        </p:grpSpPr>
        <p:sp>
          <p:nvSpPr>
            <p:cNvPr id="66" name="Freeform: Shape 65">
              <a:extLst>
                <a:ext uri="{FF2B5EF4-FFF2-40B4-BE49-F238E27FC236}">
                  <a16:creationId xmlns:a16="http://schemas.microsoft.com/office/drawing/2014/main" id="{FEC50C7B-A731-434A-A6BB-DDEC8805061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0B76D6C3-6D7C-4435-BD18-944A6EFEC32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15DA09A5-BAAB-4953-AD1A-8BD6DA57CE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DA253974-B9DD-402D-8954-20863D71428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D1BA243B-5B2B-48F1-9E42-A41C92F319D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E268E0AB-F613-4C70-997F-E73B578D1E2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3FB97119-C29E-421E-B37A-C2C07C1EB6D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5FB647D7-7DFC-4012-9F3A-F322C59DA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07AFBFD6-2452-47E0-9365-FC14F78D6C7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AE1CA19E-CFCF-484B-8ADC-B7DCDF51F89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2A2C07C1-0919-4EDD-93BB-649E6E65F3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53C089FB-DC50-403F-B383-2E8D980E90F1}"/>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6E995E35-E60D-4EC1-83A1-5DCB5945FD0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10382388-E813-401C-8705-8CECA37AF1D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65F2B112-A03D-4489-9F20-3A013552D4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59FB789E-BF06-4A83-BEA3-077E67ED29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72B4B16B-73A4-492E-B8E2-2A287940C04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1AA7D255-5FED-4547-9CB5-EB12C911AAD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D2FCD278-7F86-4114-A26F-B844D2DCCDB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467123E1-7589-499F-A618-D7F9DCF2FD7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52D39F-4B29-4478-9A88-82857D06C96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E77F3ED4-EF8D-42AF-AD46-6FBB8E340803}"/>
              </a:ext>
            </a:extLst>
          </p:cNvPr>
          <p:cNvGrpSpPr/>
          <p:nvPr/>
        </p:nvGrpSpPr>
        <p:grpSpPr>
          <a:xfrm>
            <a:off x="733398" y="1682031"/>
            <a:ext cx="584655" cy="518563"/>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65798" y="5557947"/>
            <a:ext cx="622506" cy="551594"/>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703070" y="2979242"/>
            <a:ext cx="660357" cy="523360"/>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532624" y="5758426"/>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532624" y="2277621"/>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449244" y="2410773"/>
            <a:ext cx="1614414" cy="3282292"/>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Redis</a:t>
                </a:r>
                <a:r>
                  <a:rPr lang="en-US" sz="1000">
                    <a:solidFill>
                      <a:schemeClr val="tx1"/>
                    </a:solidFill>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CosmosDB</a:t>
                </a:r>
                <a:endParaRPr lang="en-US" sz="1000">
                  <a:solidFill>
                    <a:schemeClr val="tx1"/>
                  </a:solidFill>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521027" y="2410773"/>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628352" y="2950802"/>
            <a:ext cx="1399763" cy="2592510"/>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OpenShift</a:t>
              </a:r>
              <a:endParaRPr lang="en-US" sz="1000">
                <a:solidFill>
                  <a:schemeClr val="tx1"/>
                </a:solidFill>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Mesosphere </a:t>
              </a:r>
              <a:br>
                <a:rPr lang="en-US" sz="1000">
                  <a:solidFill>
                    <a:schemeClr val="tx1"/>
                  </a:solidFill>
                  <a:cs typeface="Segoe UI" pitchFamily="34" charset="0"/>
                </a:rPr>
              </a:br>
              <a:r>
                <a:rPr lang="en-US" sz="1000">
                  <a:solidFill>
                    <a:schemeClr val="tx1"/>
                  </a:solidFill>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521026" y="5813490"/>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7067859" y="4211683"/>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789585" y="1820664"/>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432562" y="3335065"/>
            <a:ext cx="1273446" cy="876618"/>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7069285" y="4211683"/>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383333" y="3335065"/>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431136" y="4962090"/>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912628"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383122"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Virtual Machine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912628" y="3335065"/>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548136" y="4211683"/>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10018630" y="4211683"/>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539685" y="4460902"/>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Virtual </a:t>
            </a:r>
            <a:r>
              <a:rPr lang="en-US" sz="1000" err="1">
                <a:solidFill>
                  <a:schemeClr val="tx1"/>
                </a:solidFill>
                <a:cs typeface="Segoe UI" panose="020B0502040204020203" pitchFamily="34" charset="0"/>
              </a:rPr>
              <a:t>kubelet</a:t>
            </a:r>
            <a:endParaRPr lang="en-US" sz="1000">
              <a:solidFill>
                <a:schemeClr val="tx1"/>
              </a:solidFill>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383122" y="2001610"/>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685956" y="1951736"/>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236213" y="1023142"/>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4028115" y="1813734"/>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4028115" y="1813734"/>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256451" y="2132995"/>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487346"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199" name="Freeform: Shape 198">
            <a:extLst>
              <a:ext uri="{FF2B5EF4-FFF2-40B4-BE49-F238E27FC236}">
                <a16:creationId xmlns:a16="http://schemas.microsoft.com/office/drawing/2014/main" id="{1C3991A5-225D-4767-80DE-3EA529C26E2D}"/>
              </a:ext>
            </a:extLst>
          </p:cNvPr>
          <p:cNvSpPr/>
          <p:nvPr/>
        </p:nvSpPr>
        <p:spPr>
          <a:xfrm>
            <a:off x="7487346"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00" name="Freeform: Shape 199">
            <a:extLst>
              <a:ext uri="{FF2B5EF4-FFF2-40B4-BE49-F238E27FC236}">
                <a16:creationId xmlns:a16="http://schemas.microsoft.com/office/drawing/2014/main" id="{50A9DBC2-B9FB-4D83-9CBC-107379AF4901}"/>
              </a:ext>
            </a:extLst>
          </p:cNvPr>
          <p:cNvSpPr/>
          <p:nvPr/>
        </p:nvSpPr>
        <p:spPr>
          <a:xfrm>
            <a:off x="7524980"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01" name="Freeform: Shape 200">
            <a:extLst>
              <a:ext uri="{FF2B5EF4-FFF2-40B4-BE49-F238E27FC236}">
                <a16:creationId xmlns:a16="http://schemas.microsoft.com/office/drawing/2014/main" id="{B93E76D2-8276-4EFE-BBB1-8CEC961984F7}"/>
              </a:ext>
            </a:extLst>
          </p:cNvPr>
          <p:cNvSpPr/>
          <p:nvPr/>
        </p:nvSpPr>
        <p:spPr>
          <a:xfrm>
            <a:off x="7388323"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2" name="Freeform: Shape 201">
            <a:extLst>
              <a:ext uri="{FF2B5EF4-FFF2-40B4-BE49-F238E27FC236}">
                <a16:creationId xmlns:a16="http://schemas.microsoft.com/office/drawing/2014/main" id="{5B0A58D5-FF84-4C50-B17F-B6EA62096AEB}"/>
              </a:ext>
            </a:extLst>
          </p:cNvPr>
          <p:cNvSpPr/>
          <p:nvPr/>
        </p:nvSpPr>
        <p:spPr>
          <a:xfrm>
            <a:off x="7388323"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03" name="Freeform: Shape 202">
            <a:extLst>
              <a:ext uri="{FF2B5EF4-FFF2-40B4-BE49-F238E27FC236}">
                <a16:creationId xmlns:a16="http://schemas.microsoft.com/office/drawing/2014/main" id="{6C1B7548-C44F-482C-863F-60C72C7FA78F}"/>
              </a:ext>
            </a:extLst>
          </p:cNvPr>
          <p:cNvSpPr/>
          <p:nvPr/>
        </p:nvSpPr>
        <p:spPr>
          <a:xfrm>
            <a:off x="7425957"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04" name="Freeform: Shape 203">
            <a:extLst>
              <a:ext uri="{FF2B5EF4-FFF2-40B4-BE49-F238E27FC236}">
                <a16:creationId xmlns:a16="http://schemas.microsoft.com/office/drawing/2014/main" id="{BC1E7E8B-80F9-4DB8-9D75-D754DD893F25}"/>
              </a:ext>
            </a:extLst>
          </p:cNvPr>
          <p:cNvSpPr/>
          <p:nvPr/>
        </p:nvSpPr>
        <p:spPr>
          <a:xfrm>
            <a:off x="7534321" y="395870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5" name="Freeform: Shape 204">
            <a:extLst>
              <a:ext uri="{FF2B5EF4-FFF2-40B4-BE49-F238E27FC236}">
                <a16:creationId xmlns:a16="http://schemas.microsoft.com/office/drawing/2014/main" id="{632F9D32-5E1A-43AE-8EFC-79C415877584}"/>
              </a:ext>
            </a:extLst>
          </p:cNvPr>
          <p:cNvSpPr/>
          <p:nvPr/>
        </p:nvSpPr>
        <p:spPr>
          <a:xfrm>
            <a:off x="7534321"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06" name="Freeform: Shape 205">
            <a:extLst>
              <a:ext uri="{FF2B5EF4-FFF2-40B4-BE49-F238E27FC236}">
                <a16:creationId xmlns:a16="http://schemas.microsoft.com/office/drawing/2014/main" id="{537BC7AD-EC29-4AB2-8A0F-BBDD93044083}"/>
              </a:ext>
            </a:extLst>
          </p:cNvPr>
          <p:cNvSpPr/>
          <p:nvPr/>
        </p:nvSpPr>
        <p:spPr>
          <a:xfrm>
            <a:off x="7571956" y="3979528"/>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07" name="Freeform: Shape 206">
            <a:extLst>
              <a:ext uri="{FF2B5EF4-FFF2-40B4-BE49-F238E27FC236}">
                <a16:creationId xmlns:a16="http://schemas.microsoft.com/office/drawing/2014/main" id="{5FCB9798-6CE1-45B4-B1AB-1CBF236C8D9D}"/>
              </a:ext>
            </a:extLst>
          </p:cNvPr>
          <p:cNvSpPr/>
          <p:nvPr/>
        </p:nvSpPr>
        <p:spPr>
          <a:xfrm>
            <a:off x="7336276" y="3957374"/>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8" name="Freeform: Shape 207">
            <a:extLst>
              <a:ext uri="{FF2B5EF4-FFF2-40B4-BE49-F238E27FC236}">
                <a16:creationId xmlns:a16="http://schemas.microsoft.com/office/drawing/2014/main" id="{57348473-BCF2-4FED-9B2A-5F57DCB6D866}"/>
              </a:ext>
            </a:extLst>
          </p:cNvPr>
          <p:cNvSpPr/>
          <p:nvPr/>
        </p:nvSpPr>
        <p:spPr>
          <a:xfrm>
            <a:off x="7336276" y="3978193"/>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09" name="Freeform: Shape 208">
            <a:extLst>
              <a:ext uri="{FF2B5EF4-FFF2-40B4-BE49-F238E27FC236}">
                <a16:creationId xmlns:a16="http://schemas.microsoft.com/office/drawing/2014/main" id="{B656B17B-EB75-4C49-B00B-74C679B415AE}"/>
              </a:ext>
            </a:extLst>
          </p:cNvPr>
          <p:cNvSpPr/>
          <p:nvPr/>
        </p:nvSpPr>
        <p:spPr>
          <a:xfrm>
            <a:off x="7373910" y="3978193"/>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10" name="Freeform: Shape 209">
            <a:extLst>
              <a:ext uri="{FF2B5EF4-FFF2-40B4-BE49-F238E27FC236}">
                <a16:creationId xmlns:a16="http://schemas.microsoft.com/office/drawing/2014/main" id="{641788E1-233B-4CB8-B975-1394EF7B459D}"/>
              </a:ext>
            </a:extLst>
          </p:cNvPr>
          <p:cNvSpPr/>
          <p:nvPr/>
        </p:nvSpPr>
        <p:spPr>
          <a:xfrm>
            <a:off x="7384853"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11" name="Freeform: Shape 210">
            <a:extLst>
              <a:ext uri="{FF2B5EF4-FFF2-40B4-BE49-F238E27FC236}">
                <a16:creationId xmlns:a16="http://schemas.microsoft.com/office/drawing/2014/main" id="{5ED32C56-A95E-420A-A472-EF37E495FC7E}"/>
              </a:ext>
            </a:extLst>
          </p:cNvPr>
          <p:cNvSpPr/>
          <p:nvPr/>
        </p:nvSpPr>
        <p:spPr>
          <a:xfrm>
            <a:off x="7384853"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12" name="Freeform: Shape 211">
            <a:extLst>
              <a:ext uri="{FF2B5EF4-FFF2-40B4-BE49-F238E27FC236}">
                <a16:creationId xmlns:a16="http://schemas.microsoft.com/office/drawing/2014/main" id="{466A459B-41C8-45EE-9C17-D1FAB4EDD320}"/>
              </a:ext>
            </a:extLst>
          </p:cNvPr>
          <p:cNvSpPr/>
          <p:nvPr/>
        </p:nvSpPr>
        <p:spPr>
          <a:xfrm>
            <a:off x="7422487"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13" name="Freeform: Shape 212">
            <a:extLst>
              <a:ext uri="{FF2B5EF4-FFF2-40B4-BE49-F238E27FC236}">
                <a16:creationId xmlns:a16="http://schemas.microsoft.com/office/drawing/2014/main" id="{44D2A976-2D95-4F4D-9E73-67709991080B}"/>
              </a:ext>
            </a:extLst>
          </p:cNvPr>
          <p:cNvSpPr/>
          <p:nvPr/>
        </p:nvSpPr>
        <p:spPr>
          <a:xfrm>
            <a:off x="7487346"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14" name="Freeform: Shape 213">
            <a:extLst>
              <a:ext uri="{FF2B5EF4-FFF2-40B4-BE49-F238E27FC236}">
                <a16:creationId xmlns:a16="http://schemas.microsoft.com/office/drawing/2014/main" id="{820AF3D0-37CB-4967-B6F7-DEAE3F98D167}"/>
              </a:ext>
            </a:extLst>
          </p:cNvPr>
          <p:cNvSpPr/>
          <p:nvPr/>
        </p:nvSpPr>
        <p:spPr>
          <a:xfrm>
            <a:off x="7487346"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15" name="Freeform: Shape 214">
            <a:extLst>
              <a:ext uri="{FF2B5EF4-FFF2-40B4-BE49-F238E27FC236}">
                <a16:creationId xmlns:a16="http://schemas.microsoft.com/office/drawing/2014/main" id="{9B8307FF-CDD2-4F2C-84FF-2F3484A9DB70}"/>
              </a:ext>
            </a:extLst>
          </p:cNvPr>
          <p:cNvSpPr/>
          <p:nvPr/>
        </p:nvSpPr>
        <p:spPr>
          <a:xfrm>
            <a:off x="7524980"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16" name="Freeform: Shape 215">
            <a:extLst>
              <a:ext uri="{FF2B5EF4-FFF2-40B4-BE49-F238E27FC236}">
                <a16:creationId xmlns:a16="http://schemas.microsoft.com/office/drawing/2014/main" id="{67B15867-AE69-4E1E-8DDF-01B6983E7038}"/>
              </a:ext>
            </a:extLst>
          </p:cNvPr>
          <p:cNvSpPr/>
          <p:nvPr/>
        </p:nvSpPr>
        <p:spPr>
          <a:xfrm>
            <a:off x="7435299" y="3958709"/>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endParaRPr lang="en-US"/>
          </a:p>
        </p:txBody>
      </p:sp>
      <p:sp>
        <p:nvSpPr>
          <p:cNvPr id="217" name="Freeform: Shape 216">
            <a:extLst>
              <a:ext uri="{FF2B5EF4-FFF2-40B4-BE49-F238E27FC236}">
                <a16:creationId xmlns:a16="http://schemas.microsoft.com/office/drawing/2014/main" id="{6B3AA115-C856-4F1D-8D70-F03CB1F0C643}"/>
              </a:ext>
            </a:extLst>
          </p:cNvPr>
          <p:cNvSpPr/>
          <p:nvPr/>
        </p:nvSpPr>
        <p:spPr>
          <a:xfrm>
            <a:off x="7435299"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18" name="Freeform: Shape 217">
            <a:extLst>
              <a:ext uri="{FF2B5EF4-FFF2-40B4-BE49-F238E27FC236}">
                <a16:creationId xmlns:a16="http://schemas.microsoft.com/office/drawing/2014/main" id="{16B8789E-D822-4DC0-9A65-14A436C63AC1}"/>
              </a:ext>
            </a:extLst>
          </p:cNvPr>
          <p:cNvSpPr/>
          <p:nvPr/>
        </p:nvSpPr>
        <p:spPr>
          <a:xfrm>
            <a:off x="7472933" y="3979528"/>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191" name="Freeform: Shape 190">
            <a:extLst>
              <a:ext uri="{FF2B5EF4-FFF2-40B4-BE49-F238E27FC236}">
                <a16:creationId xmlns:a16="http://schemas.microsoft.com/office/drawing/2014/main" id="{E728755F-7AF6-4A67-BECC-6F806827CDCF}"/>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endParaRPr lang="en-US"/>
          </a:p>
        </p:txBody>
      </p:sp>
      <p:sp>
        <p:nvSpPr>
          <p:cNvPr id="192" name="Freeform: Shape 191">
            <a:extLst>
              <a:ext uri="{FF2B5EF4-FFF2-40B4-BE49-F238E27FC236}">
                <a16:creationId xmlns:a16="http://schemas.microsoft.com/office/drawing/2014/main" id="{D0CDACCD-1655-454F-811C-0D0835FB0E31}"/>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endParaRPr lang="en-US"/>
          </a:p>
        </p:txBody>
      </p:sp>
      <p:sp>
        <p:nvSpPr>
          <p:cNvPr id="193" name="Freeform: Shape 192">
            <a:extLst>
              <a:ext uri="{FF2B5EF4-FFF2-40B4-BE49-F238E27FC236}">
                <a16:creationId xmlns:a16="http://schemas.microsoft.com/office/drawing/2014/main" id="{0F1EC7C2-3694-44EB-AED2-22E46E2AEC0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endParaRPr lang="en-US"/>
          </a:p>
        </p:txBody>
      </p:sp>
      <p:sp>
        <p:nvSpPr>
          <p:cNvPr id="194" name="Freeform: Shape 193">
            <a:extLst>
              <a:ext uri="{FF2B5EF4-FFF2-40B4-BE49-F238E27FC236}">
                <a16:creationId xmlns:a16="http://schemas.microsoft.com/office/drawing/2014/main" id="{26628AEA-0BD9-4534-A108-3D1D4E97BBCC}"/>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endParaRPr lang="en-US"/>
          </a:p>
        </p:txBody>
      </p:sp>
      <p:sp>
        <p:nvSpPr>
          <p:cNvPr id="195" name="Freeform: Shape 194">
            <a:extLst>
              <a:ext uri="{FF2B5EF4-FFF2-40B4-BE49-F238E27FC236}">
                <a16:creationId xmlns:a16="http://schemas.microsoft.com/office/drawing/2014/main" id="{D6281C21-9AA2-4274-9700-54AECC59AE06}"/>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196" name="Freeform: Shape 195">
            <a:extLst>
              <a:ext uri="{FF2B5EF4-FFF2-40B4-BE49-F238E27FC236}">
                <a16:creationId xmlns:a16="http://schemas.microsoft.com/office/drawing/2014/main" id="{A42BC124-E731-49E7-B997-F543BDDEEC25}"/>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197" name="Freeform: Shape 196">
            <a:extLst>
              <a:ext uri="{FF2B5EF4-FFF2-40B4-BE49-F238E27FC236}">
                <a16:creationId xmlns:a16="http://schemas.microsoft.com/office/drawing/2014/main" id="{318E21A2-90CC-4B40-8C82-6FFEED77E253}"/>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801796" y="2001610"/>
            <a:ext cx="840131" cy="3691455"/>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endParaRPr lang="en-US"/>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endParaRPr lang="en-US"/>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endParaRPr lang="en-US"/>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endParaRPr lang="en-US"/>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endParaRPr lang="en-US"/>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endParaRPr lang="en-US"/>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endParaRPr lang="en-US"/>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endParaRPr lang="en-US"/>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endParaRPr lang="en-US"/>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endParaRPr lang="en-US"/>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endParaRPr lang="en-US"/>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endParaRPr lang="en-US"/>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endParaRPr lang="en-US"/>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539759"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567363" y="5257897"/>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6060" y="1858312"/>
            <a:ext cx="227028" cy="229320"/>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97367" y="3201092"/>
            <a:ext cx="276260" cy="287772"/>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6021" y="3863578"/>
            <a:ext cx="249580" cy="286450"/>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0895" y="4579144"/>
            <a:ext cx="309391" cy="220324"/>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92893" y="2521744"/>
            <a:ext cx="277922" cy="277922"/>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04601" y="3855244"/>
            <a:ext cx="298261" cy="278929"/>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87646" y="3876366"/>
            <a:ext cx="300907" cy="266594"/>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99553" y="5383791"/>
            <a:ext cx="299391" cy="23857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287646" y="5370566"/>
            <a:ext cx="283018" cy="236238"/>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715914" y="3260879"/>
            <a:ext cx="236025" cy="222484"/>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98845" y="3947200"/>
            <a:ext cx="261234" cy="189633"/>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664810" y="4638388"/>
            <a:ext cx="314520" cy="183803"/>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7177" y="1858312"/>
            <a:ext cx="227028" cy="229320"/>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17865" y="5210837"/>
            <a:ext cx="234032" cy="288638"/>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217463"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59">
            <a:hlinkClick r:id="rId27" action="ppaction://hlinksldjump"/>
            <a:extLst>
              <a:ext uri="{FF2B5EF4-FFF2-40B4-BE49-F238E27FC236}">
                <a16:creationId xmlns:a16="http://schemas.microsoft.com/office/drawing/2014/main" id="{C010DB37-415E-4868-A928-4EDAB53DD838}"/>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C6CC3C9C-D4F3-4AA0-9EFA-D84826734CB9}"/>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62CD44E0-6E1E-4D9B-A729-85EA96C11440}"/>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56B7C631-36DC-4426-8174-21367D77B15B}"/>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6614B752-9F44-4958-98FC-F0CBF408FF0F}"/>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412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949840"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211578"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473314"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884418" y="4658759"/>
            <a:ext cx="2801230"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9086598" y="4658759"/>
            <a:ext cx="2920344"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51483" y="4658759"/>
            <a:ext cx="2943626"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220045"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481782"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6EF48DD8-82A9-4FF2-B892-CCEB0703B622}"/>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Kubernetes Service (AKS)</a:t>
            </a:r>
          </a:p>
        </p:txBody>
      </p: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58" name="Group 57">
            <a:extLst>
              <a:ext uri="{FF2B5EF4-FFF2-40B4-BE49-F238E27FC236}">
                <a16:creationId xmlns:a16="http://schemas.microsoft.com/office/drawing/2014/main" id="{0E44F47A-759B-411D-AABE-FE427833237C}"/>
              </a:ext>
            </a:extLst>
          </p:cNvPr>
          <p:cNvGrpSpPr/>
          <p:nvPr/>
        </p:nvGrpSpPr>
        <p:grpSpPr>
          <a:xfrm>
            <a:off x="787315" y="383763"/>
            <a:ext cx="558967" cy="539511"/>
            <a:chOff x="2368476" y="589018"/>
            <a:chExt cx="1012508" cy="977265"/>
          </a:xfrm>
        </p:grpSpPr>
        <p:sp>
          <p:nvSpPr>
            <p:cNvPr id="59" name="Freeform: Shape 58">
              <a:extLst>
                <a:ext uri="{FF2B5EF4-FFF2-40B4-BE49-F238E27FC236}">
                  <a16:creationId xmlns:a16="http://schemas.microsoft.com/office/drawing/2014/main" id="{5A613070-FD9D-4086-AEE9-C8E0CE8B52E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12A04DF1-4FD2-42B4-A894-488084C9BB1F}"/>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14790E7B-A5D6-4F9A-950A-FDED9C542B1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3A1A1D36-07FD-484F-A171-3F562989552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DBEF87C6-7135-46F4-A3DA-2FC1A3FD0ED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4C6E36C1-287D-41BD-9880-1D084F7B0FB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7E71FC53-FEC7-4EDD-A5EF-1E87E5CA166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C83814D9-D480-4249-BAE2-3469D20F9CC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7D99C61A-56E7-4D16-86FF-ED5680A7568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3232802D-9101-45EC-85CB-45B73F410F0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EEE53ED4-0D23-400F-9375-7C2A38495DF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F2E42756-9D65-4D17-9E90-C6461C78D1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1F93BCCC-7B10-4C26-BD3C-28AFCD45E07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40554B09-E27E-4A90-9165-4F893AA9EEC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BECC2FEC-5FCD-42FD-8F91-C3D76C860A3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E52FCD1B-E520-4226-9996-02D5942894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EC89991E-14BA-47A2-B3FC-720E0A7CB7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43A80518-723D-4DBD-AA9F-BC90B307B6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B5A317B3-33B7-4EAB-ABA8-0BAF7C8B79B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B7035C44-0C89-4456-9B4D-3E9C2F981EA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C20498F5-09F5-44E9-A339-61D724C720C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80" name="Group 79">
            <a:extLst>
              <a:ext uri="{FF2B5EF4-FFF2-40B4-BE49-F238E27FC236}">
                <a16:creationId xmlns:a16="http://schemas.microsoft.com/office/drawing/2014/main" id="{125FF76F-0DEC-443F-A9BA-51D09B64401F}"/>
              </a:ext>
            </a:extLst>
          </p:cNvPr>
          <p:cNvGrpSpPr/>
          <p:nvPr/>
        </p:nvGrpSpPr>
        <p:grpSpPr>
          <a:xfrm>
            <a:off x="733398" y="1682031"/>
            <a:ext cx="584655" cy="518563"/>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65798" y="5557947"/>
            <a:ext cx="622506" cy="551594"/>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703070" y="2979242"/>
            <a:ext cx="660357" cy="523360"/>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10" name="Rectangle 109">
            <a:hlinkClick r:id="rId5" action="ppaction://hlinksldjump"/>
            <a:extLst>
              <a:ext uri="{FF2B5EF4-FFF2-40B4-BE49-F238E27FC236}">
                <a16:creationId xmlns:a16="http://schemas.microsoft.com/office/drawing/2014/main" id="{9D06661A-B75B-4EE6-8E70-AEEB1127DD88}"/>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hlinkClick r:id="rId6" action="ppaction://hlinksldjump"/>
            <a:extLst>
              <a:ext uri="{FF2B5EF4-FFF2-40B4-BE49-F238E27FC236}">
                <a16:creationId xmlns:a16="http://schemas.microsoft.com/office/drawing/2014/main" id="{AB1BDA92-2799-4ECE-9118-AACAE4247D5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A01119C1-FBC0-4972-8447-73BDF510F041}"/>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hlinkClick r:id="rId8" action="ppaction://hlinksldjump"/>
            <a:extLst>
              <a:ext uri="{FF2B5EF4-FFF2-40B4-BE49-F238E27FC236}">
                <a16:creationId xmlns:a16="http://schemas.microsoft.com/office/drawing/2014/main" id="{7E611ACD-D615-4121-BAB9-AC241DBB19BB}"/>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hlinkClick r:id="rId9" action="ppaction://hlinksldjump"/>
            <a:extLst>
              <a:ext uri="{FF2B5EF4-FFF2-40B4-BE49-F238E27FC236}">
                <a16:creationId xmlns:a16="http://schemas.microsoft.com/office/drawing/2014/main" id="{017121A3-9B6F-45B3-BED3-3F193FBC509D}"/>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68915" y="2377882"/>
            <a:ext cx="2108761" cy="2102251"/>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31633" y="2499722"/>
            <a:ext cx="3030275" cy="1858571"/>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82956" y="2362422"/>
            <a:ext cx="2404154" cy="2133171"/>
          </a:xfrm>
          <a:prstGeom prst="rect">
            <a:avLst/>
          </a:prstGeom>
        </p:spPr>
      </p:pic>
    </p:spTree>
    <p:extLst>
      <p:ext uri="{BB962C8B-B14F-4D97-AF65-F5344CB8AC3E}">
        <p14:creationId xmlns:p14="http://schemas.microsoft.com/office/powerpoint/2010/main" val="376792090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Resources</a:t>
            </a:r>
          </a:p>
        </p:txBody>
      </p:sp>
      <p:pic>
        <p:nvPicPr>
          <p:cNvPr id="2" name="Picture 1">
            <a:hlinkClick r:id="rId3"/>
            <a:extLst>
              <a:ext uri="{FF2B5EF4-FFF2-40B4-BE49-F238E27FC236}">
                <a16:creationId xmlns:a16="http://schemas.microsoft.com/office/drawing/2014/main" id="{9A36E3CB-B3BE-410E-9556-7CAD8ECF3A8D}"/>
              </a:ext>
            </a:extLst>
          </p:cNvPr>
          <p:cNvPicPr>
            <a:picLocks noChangeAspect="1"/>
          </p:cNvPicPr>
          <p:nvPr/>
        </p:nvPicPr>
        <p:blipFill>
          <a:blip r:embed="rId4"/>
          <a:stretch>
            <a:fillRect/>
          </a:stretch>
        </p:blipFill>
        <p:spPr>
          <a:xfrm>
            <a:off x="7725780" y="2768426"/>
            <a:ext cx="3690656" cy="2460437"/>
          </a:xfrm>
          <a:prstGeom prst="rect">
            <a:avLst/>
          </a:prstGeom>
          <a:ln w="19050">
            <a:solidFill>
              <a:schemeClr val="bg2"/>
            </a:solidFill>
          </a:ln>
        </p:spPr>
      </p:pic>
      <p:sp>
        <p:nvSpPr>
          <p:cNvPr id="49" name="TextBox 48">
            <a:extLst>
              <a:ext uri="{FF2B5EF4-FFF2-40B4-BE49-F238E27FC236}">
                <a16:creationId xmlns:a16="http://schemas.microsoft.com/office/drawing/2014/main" id="{D5D0B531-0AB9-4923-80A9-9E0DCE465EBA}"/>
              </a:ext>
            </a:extLst>
          </p:cNvPr>
          <p:cNvSpPr txBox="1"/>
          <p:nvPr/>
        </p:nvSpPr>
        <p:spPr>
          <a:xfrm>
            <a:off x="7725780" y="2461753"/>
            <a:ext cx="3694695"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Creating, configuring the Azure Container Registry</a:t>
            </a:r>
          </a:p>
        </p:txBody>
      </p:sp>
      <p:sp>
        <p:nvSpPr>
          <p:cNvPr id="51" name="TextBox 50">
            <a:extLst>
              <a:ext uri="{FF2B5EF4-FFF2-40B4-BE49-F238E27FC236}">
                <a16:creationId xmlns:a16="http://schemas.microsoft.com/office/drawing/2014/main" id="{B9428798-C714-461F-9F8C-03849DAD25B6}"/>
              </a:ext>
            </a:extLst>
          </p:cNvPr>
          <p:cNvSpPr txBox="1"/>
          <p:nvPr/>
        </p:nvSpPr>
        <p:spPr>
          <a:xfrm>
            <a:off x="3012153" y="2477515"/>
            <a:ext cx="4326199" cy="1594283"/>
          </a:xfrm>
          <a:prstGeom prst="rect">
            <a:avLst/>
          </a:prstGeom>
          <a:noFill/>
        </p:spPr>
        <p:txBody>
          <a:bodyPr wrap="square" lIns="146304" tIns="0" rIns="146304" bIns="146304" rtlCol="0" anchor="t">
            <a:spAutoFit/>
          </a:bodyPr>
          <a:lstStyle/>
          <a:p>
            <a:pPr marL="285750" indent="-285750">
              <a:spcAft>
                <a:spcPts val="1200"/>
              </a:spcAft>
              <a:buFont typeface="Arial" panose="020B0604020202020204" pitchFamily="34" charset="0"/>
              <a:buChar char="•"/>
            </a:pPr>
            <a:r>
              <a:rPr lang="en-US" sz="1600">
                <a:cs typeface="Segoe UI Semibold" panose="020B0702040204020203" pitchFamily="34" charset="0"/>
                <a:hlinkClick r:id="rId5"/>
              </a:rPr>
              <a:t>Azure Container Registry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6"/>
              </a:rPr>
              <a:t>Registry technical documentation</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7"/>
              </a:rPr>
              <a:t>Registry pricing details </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8"/>
              </a:rPr>
              <a:t>Registry roadmap</a:t>
            </a:r>
            <a:endParaRPr lang="en-US" sz="1600">
              <a:cs typeface="Segoe UI Semibold" panose="020B0702040204020203" pitchFamily="34" charset="0"/>
            </a:endParaRPr>
          </a:p>
        </p:txBody>
      </p:sp>
      <p:sp>
        <p:nvSpPr>
          <p:cNvPr id="21" name="Rectangle 20">
            <a:extLst>
              <a:ext uri="{FF2B5EF4-FFF2-40B4-BE49-F238E27FC236}">
                <a16:creationId xmlns:a16="http://schemas.microsoft.com/office/drawing/2014/main" id="{BB20EEFB-1A7A-447D-9D23-D2067EB65B3C}"/>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2127C34-6F56-4738-A362-41F2A371DF9E}"/>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42CCDC8C-3B68-45C9-8F27-A998369F3A18}"/>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Kubernetes Service (AKS)</a:t>
            </a:r>
          </a:p>
        </p:txBody>
      </p:sp>
      <p:sp>
        <p:nvSpPr>
          <p:cNvPr id="27" name="Rectangle: Rounded Corners 26">
            <a:extLst>
              <a:ext uri="{FF2B5EF4-FFF2-40B4-BE49-F238E27FC236}">
                <a16:creationId xmlns:a16="http://schemas.microsoft.com/office/drawing/2014/main" id="{09578B67-62BC-40E6-AD75-229F832A58F5}"/>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32" name="Rectangle: Rounded Corners 31">
            <a:extLst>
              <a:ext uri="{FF2B5EF4-FFF2-40B4-BE49-F238E27FC236}">
                <a16:creationId xmlns:a16="http://schemas.microsoft.com/office/drawing/2014/main" id="{931E4837-D271-41FE-835F-999B88E00D3F}"/>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Registry</a:t>
            </a:r>
          </a:p>
        </p:txBody>
      </p:sp>
      <p:sp>
        <p:nvSpPr>
          <p:cNvPr id="35" name="Rectangle: Rounded Corners 34">
            <a:extLst>
              <a:ext uri="{FF2B5EF4-FFF2-40B4-BE49-F238E27FC236}">
                <a16:creationId xmlns:a16="http://schemas.microsoft.com/office/drawing/2014/main" id="{EF48DC6F-8AA7-4008-8014-ABE43D284712}"/>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41" name="Rectangle: Rounded Corners 40">
            <a:extLst>
              <a:ext uri="{FF2B5EF4-FFF2-40B4-BE49-F238E27FC236}">
                <a16:creationId xmlns:a16="http://schemas.microsoft.com/office/drawing/2014/main" id="{F8BD0A0B-DED8-4AFA-A555-E79359033AD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42" name="Group 41">
            <a:extLst>
              <a:ext uri="{FF2B5EF4-FFF2-40B4-BE49-F238E27FC236}">
                <a16:creationId xmlns:a16="http://schemas.microsoft.com/office/drawing/2014/main" id="{9339B7E0-E2FC-44A1-95FA-F704F2832407}"/>
              </a:ext>
            </a:extLst>
          </p:cNvPr>
          <p:cNvGrpSpPr/>
          <p:nvPr/>
        </p:nvGrpSpPr>
        <p:grpSpPr>
          <a:xfrm>
            <a:off x="787315" y="383763"/>
            <a:ext cx="558967" cy="539511"/>
            <a:chOff x="2368476" y="589018"/>
            <a:chExt cx="1012508" cy="977265"/>
          </a:xfrm>
        </p:grpSpPr>
        <p:sp>
          <p:nvSpPr>
            <p:cNvPr id="43" name="Freeform: Shape 42">
              <a:extLst>
                <a:ext uri="{FF2B5EF4-FFF2-40B4-BE49-F238E27FC236}">
                  <a16:creationId xmlns:a16="http://schemas.microsoft.com/office/drawing/2014/main" id="{97ED31B7-7D80-4140-830F-497DBE0B0B1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4" name="Freeform: Shape 43">
              <a:extLst>
                <a:ext uri="{FF2B5EF4-FFF2-40B4-BE49-F238E27FC236}">
                  <a16:creationId xmlns:a16="http://schemas.microsoft.com/office/drawing/2014/main" id="{F91BE002-D4C7-4B8E-870E-D2098725073F}"/>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45" name="Freeform: Shape 44">
              <a:extLst>
                <a:ext uri="{FF2B5EF4-FFF2-40B4-BE49-F238E27FC236}">
                  <a16:creationId xmlns:a16="http://schemas.microsoft.com/office/drawing/2014/main" id="{6463B765-9D4B-4602-B99B-C5012F42645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46" name="Freeform: Shape 45">
              <a:extLst>
                <a:ext uri="{FF2B5EF4-FFF2-40B4-BE49-F238E27FC236}">
                  <a16:creationId xmlns:a16="http://schemas.microsoft.com/office/drawing/2014/main" id="{78A7B0A1-27B5-4796-A43E-044E7B197B5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7" name="Freeform: Shape 46">
              <a:extLst>
                <a:ext uri="{FF2B5EF4-FFF2-40B4-BE49-F238E27FC236}">
                  <a16:creationId xmlns:a16="http://schemas.microsoft.com/office/drawing/2014/main" id="{DD9E08D3-A788-4874-95C9-A8C5B89825D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48" name="Freeform: Shape 47">
              <a:extLst>
                <a:ext uri="{FF2B5EF4-FFF2-40B4-BE49-F238E27FC236}">
                  <a16:creationId xmlns:a16="http://schemas.microsoft.com/office/drawing/2014/main" id="{BEB39C13-4103-4F88-ADCD-19035451C1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1456EBBC-7876-49C8-B180-C0C13D11BFF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2CCA9476-F204-4280-9ADC-8FF4A0AFCBB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F4EFBAFC-22EB-49C2-9182-B80F6B993C2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2EDD1A33-2238-4021-8B95-820C9393FC9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5" name="Freeform: Shape 54">
              <a:extLst>
                <a:ext uri="{FF2B5EF4-FFF2-40B4-BE49-F238E27FC236}">
                  <a16:creationId xmlns:a16="http://schemas.microsoft.com/office/drawing/2014/main" id="{38D03B30-F208-4271-86D5-1EF2104B200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467F1FA4-83FF-43CB-AABE-1B8EFE82CC3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A10C11C4-E0B8-4DAF-9175-DE5A1617D11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8" name="Freeform: Shape 57">
              <a:extLst>
                <a:ext uri="{FF2B5EF4-FFF2-40B4-BE49-F238E27FC236}">
                  <a16:creationId xmlns:a16="http://schemas.microsoft.com/office/drawing/2014/main" id="{7DB29696-3475-4F3A-B239-D10D0671D34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59" name="Freeform: Shape 58">
              <a:extLst>
                <a:ext uri="{FF2B5EF4-FFF2-40B4-BE49-F238E27FC236}">
                  <a16:creationId xmlns:a16="http://schemas.microsoft.com/office/drawing/2014/main" id="{D3215C38-3259-444A-9A9D-7F0AA62A6CD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1268A30E-68A0-41D0-BC4F-59DBCB2275E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89ED0501-76EE-4C3B-BCC5-BC671CC19A1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B69A8002-3897-4247-A69A-FF1DCB9A196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1C7DE89A-7A36-4EC5-A9A2-EEE5146B92D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AD85D4FA-DEA4-42FD-BF73-470324D7EF9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CEA13679-8631-4FE9-B445-63D4746D3B1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66" name="Group 65">
            <a:extLst>
              <a:ext uri="{FF2B5EF4-FFF2-40B4-BE49-F238E27FC236}">
                <a16:creationId xmlns:a16="http://schemas.microsoft.com/office/drawing/2014/main" id="{44767EF3-6B46-4D7A-9C86-2B6DD2804BA0}"/>
              </a:ext>
            </a:extLst>
          </p:cNvPr>
          <p:cNvGrpSpPr/>
          <p:nvPr/>
        </p:nvGrpSpPr>
        <p:grpSpPr>
          <a:xfrm>
            <a:off x="733398" y="1682031"/>
            <a:ext cx="584655" cy="518563"/>
            <a:chOff x="2878931" y="2940843"/>
            <a:chExt cx="1095375" cy="971550"/>
          </a:xfrm>
        </p:grpSpPr>
        <p:sp>
          <p:nvSpPr>
            <p:cNvPr id="67" name="Freeform: Shape 66">
              <a:extLst>
                <a:ext uri="{FF2B5EF4-FFF2-40B4-BE49-F238E27FC236}">
                  <a16:creationId xmlns:a16="http://schemas.microsoft.com/office/drawing/2014/main" id="{A0A7D236-59D5-4A11-8E51-0E1C8567FFD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DFC702A1-0ED5-4C0F-A8B2-D5592FAFAB6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77F29B5A-D82C-43E5-855F-344FBA22B9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6837A77E-8983-432B-A71E-3A25F9CF646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C6EA4F22-418F-415A-9006-F1D50EEA0B5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C3A561AF-22E0-46EA-A919-8A7D4306AD8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288E2F1C-FBE4-4630-9D18-0B92ACB91C0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74" name="Group 73">
            <a:extLst>
              <a:ext uri="{FF2B5EF4-FFF2-40B4-BE49-F238E27FC236}">
                <a16:creationId xmlns:a16="http://schemas.microsoft.com/office/drawing/2014/main" id="{3CE4B0AD-1F0F-404C-9118-5AE3C13B1E47}"/>
              </a:ext>
            </a:extLst>
          </p:cNvPr>
          <p:cNvGrpSpPr/>
          <p:nvPr/>
        </p:nvGrpSpPr>
        <p:grpSpPr>
          <a:xfrm>
            <a:off x="765798" y="5557947"/>
            <a:ext cx="622506" cy="551594"/>
            <a:chOff x="4360069" y="2943701"/>
            <a:chExt cx="1095375" cy="970597"/>
          </a:xfrm>
        </p:grpSpPr>
        <p:sp>
          <p:nvSpPr>
            <p:cNvPr id="75" name="Freeform: Shape 74">
              <a:extLst>
                <a:ext uri="{FF2B5EF4-FFF2-40B4-BE49-F238E27FC236}">
                  <a16:creationId xmlns:a16="http://schemas.microsoft.com/office/drawing/2014/main" id="{4E8D3C03-E6B6-4977-B95A-6970E205A95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EB069E00-9AAF-43DA-A109-28DA2B9346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5203319B-535B-4A39-A22A-8787E7A50A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990F6B5D-4A59-4D01-834A-0F0E35FE561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609CC6F0-3B16-4B53-A218-5EC9FEC60BB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FE75D39E-68F0-4F03-8AE9-FEA869CF50D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81" name="Group 80">
            <a:extLst>
              <a:ext uri="{FF2B5EF4-FFF2-40B4-BE49-F238E27FC236}">
                <a16:creationId xmlns:a16="http://schemas.microsoft.com/office/drawing/2014/main" id="{7E2BDEBC-4455-40D4-992A-5A3B1D697E65}"/>
              </a:ext>
            </a:extLst>
          </p:cNvPr>
          <p:cNvGrpSpPr/>
          <p:nvPr/>
        </p:nvGrpSpPr>
        <p:grpSpPr>
          <a:xfrm>
            <a:off x="703070" y="2979242"/>
            <a:ext cx="660357" cy="523360"/>
            <a:chOff x="3517678" y="3062050"/>
            <a:chExt cx="1225868" cy="971550"/>
          </a:xfrm>
        </p:grpSpPr>
        <p:sp>
          <p:nvSpPr>
            <p:cNvPr id="82" name="Freeform: Shape 81">
              <a:extLst>
                <a:ext uri="{FF2B5EF4-FFF2-40B4-BE49-F238E27FC236}">
                  <a16:creationId xmlns:a16="http://schemas.microsoft.com/office/drawing/2014/main" id="{F1D6D018-1416-455D-B7E9-DEC66E7A041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5C235AED-F0CE-423D-A960-C50566EF316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DD4CE593-FD52-4661-A732-D088E5B88D4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E8D39282-FAF2-4997-89E5-8D85FB03ABA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7BC48BA3-86C3-46F0-B044-2F2E3991F93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E5DB4320-1943-41A9-B253-B1A55C67058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ECA2DB94-0FBC-42A9-B777-158EB99543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7A154FEA-43DC-4798-A457-4BC9553C098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949B698C-2227-4854-81F3-2F32144ECCE0}"/>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788C1DFE-E173-4D41-9ABE-B3256500B37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2FA0F4C6-93CC-489B-A9AA-BB4F07CBABB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FAB881AB-FF46-4707-8512-FCF03F632F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D6D363B6-44D1-40DE-9F6F-CBF0AF81D1D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95" name="Graphic 94">
            <a:extLst>
              <a:ext uri="{FF2B5EF4-FFF2-40B4-BE49-F238E27FC236}">
                <a16:creationId xmlns:a16="http://schemas.microsoft.com/office/drawing/2014/main" id="{C9CCCDE4-64FF-46D3-BCCA-E9A415CC04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103" y="4179136"/>
            <a:ext cx="607142" cy="613272"/>
          </a:xfrm>
          <a:prstGeom prst="rect">
            <a:avLst/>
          </a:prstGeom>
        </p:spPr>
      </p:pic>
      <p:sp>
        <p:nvSpPr>
          <p:cNvPr id="96" name="Rectangle 95">
            <a:hlinkClick r:id="rId11" action="ppaction://hlinksldjump"/>
            <a:extLst>
              <a:ext uri="{FF2B5EF4-FFF2-40B4-BE49-F238E27FC236}">
                <a16:creationId xmlns:a16="http://schemas.microsoft.com/office/drawing/2014/main" id="{E7DD045E-A4AF-4F16-AA5A-2C3EEAD024A3}"/>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hlinkClick r:id="rId12" action="ppaction://hlinksldjump"/>
            <a:extLst>
              <a:ext uri="{FF2B5EF4-FFF2-40B4-BE49-F238E27FC236}">
                <a16:creationId xmlns:a16="http://schemas.microsoft.com/office/drawing/2014/main" id="{82AF9E2E-D454-4A0A-B885-802AFC36646F}"/>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hlinkClick r:id="rId13" action="ppaction://hlinksldjump"/>
            <a:extLst>
              <a:ext uri="{FF2B5EF4-FFF2-40B4-BE49-F238E27FC236}">
                <a16:creationId xmlns:a16="http://schemas.microsoft.com/office/drawing/2014/main" id="{86D7EF08-75EE-4767-BAB4-1985C1DB2C75}"/>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hlinkClick r:id="rId14" action="ppaction://hlinksldjump"/>
            <a:extLst>
              <a:ext uri="{FF2B5EF4-FFF2-40B4-BE49-F238E27FC236}">
                <a16:creationId xmlns:a16="http://schemas.microsoft.com/office/drawing/2014/main" id="{753487AC-14B3-4880-A7E6-BCD42299CC40}"/>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15" action="ppaction://hlinksldjump"/>
            <a:extLst>
              <a:ext uri="{FF2B5EF4-FFF2-40B4-BE49-F238E27FC236}">
                <a16:creationId xmlns:a16="http://schemas.microsoft.com/office/drawing/2014/main" id="{6DC18BE3-4A09-4E37-BC8C-62AA45A17766}"/>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411153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3"/>
          <a:stretch>
            <a:fillRect/>
          </a:stretch>
        </p:blipFill>
        <p:spPr>
          <a:xfrm>
            <a:off x="275481" y="3518311"/>
            <a:ext cx="2797810" cy="964985"/>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3"/>
          <a:stretch>
            <a:fillRect/>
          </a:stretch>
        </p:blipFill>
        <p:spPr>
          <a:xfrm>
            <a:off x="4715062" y="3518311"/>
            <a:ext cx="2797810" cy="964985"/>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3"/>
          <a:stretch>
            <a:fillRect/>
          </a:stretch>
        </p:blipFill>
        <p:spPr>
          <a:xfrm>
            <a:off x="9154642" y="3518311"/>
            <a:ext cx="2797810" cy="964985"/>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2901" y="1092895"/>
            <a:ext cx="12182131" cy="2030041"/>
          </a:xfrm>
          <a:prstGeom prst="rect">
            <a:avLst/>
          </a:prstGeom>
          <a:noFill/>
        </p:spPr>
        <p:txBody>
          <a:bodyPr wrap="square" lIns="186521" tIns="149217" rIns="186521" bIns="149217" rtlCol="0">
            <a:spAutoFit/>
          </a:bodyPr>
          <a:lstStyle/>
          <a:p>
            <a:pPr defTabSz="932597">
              <a:lnSpc>
                <a:spcPct val="90000"/>
              </a:lnSpc>
              <a:spcAft>
                <a:spcPts val="612"/>
              </a:spcAft>
            </a:pPr>
            <a:r>
              <a:rPr lang="en-US" sz="6119">
                <a:gradFill>
                  <a:gsLst>
                    <a:gs pos="2917">
                      <a:srgbClr val="FFFFFF"/>
                    </a:gs>
                    <a:gs pos="30000">
                      <a:srgbClr val="FFFFFF"/>
                    </a:gs>
                  </a:gsLst>
                  <a:lin ang="5400000" scaled="0"/>
                </a:gradFill>
                <a:latin typeface="Segoe UI Semilight"/>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75482" y="869900"/>
            <a:ext cx="12490409" cy="917575"/>
          </a:xfrm>
        </p:spPr>
        <p:txBody>
          <a:bodyPr/>
          <a:lstStyle/>
          <a:p>
            <a:r>
              <a:rPr lang="en-US" sz="5507"/>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3"/>
          <a:stretch>
            <a:fillRect/>
          </a:stretch>
        </p:blipFill>
        <p:spPr>
          <a:xfrm>
            <a:off x="275481" y="3518311"/>
            <a:ext cx="2797810" cy="964985"/>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3"/>
          <a:stretch>
            <a:fillRect/>
          </a:stretch>
        </p:blipFill>
        <p:spPr>
          <a:xfrm>
            <a:off x="3380261" y="3518311"/>
            <a:ext cx="2797810" cy="964985"/>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3"/>
          <a:stretch>
            <a:fillRect/>
          </a:stretch>
        </p:blipFill>
        <p:spPr>
          <a:xfrm>
            <a:off x="6485041" y="3518311"/>
            <a:ext cx="2797810" cy="964985"/>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3"/>
          <a:stretch>
            <a:fillRect/>
          </a:stretch>
        </p:blipFill>
        <p:spPr>
          <a:xfrm>
            <a:off x="9589820" y="3518311"/>
            <a:ext cx="2797810" cy="964985"/>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64928" y="3183155"/>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70402" y="3183156"/>
            <a:ext cx="816028" cy="670309"/>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769708" y="3189632"/>
            <a:ext cx="816028" cy="670309"/>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5055708" y="3210679"/>
            <a:ext cx="816028" cy="670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873512" y="3210680"/>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8078012" y="3225252"/>
            <a:ext cx="816028" cy="670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978292" y="3260871"/>
            <a:ext cx="816028" cy="670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1100315" y="3260871"/>
            <a:ext cx="816028" cy="670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992532" y="2231119"/>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70402" y="2345270"/>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5052882" y="2273216"/>
            <a:ext cx="816028" cy="67030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769708" y="2231120"/>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8078012" y="2231119"/>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873512" y="2273216"/>
            <a:ext cx="816028" cy="670309"/>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1100315" y="2232737"/>
            <a:ext cx="816028" cy="67030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69415" y="2362261"/>
            <a:ext cx="816028" cy="670309"/>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2812707"/>
          </a:xfrm>
        </p:spPr>
        <p:txBody>
          <a:bodyPr/>
          <a:lstStyle/>
          <a:p>
            <a:r>
              <a:rPr lang="en-US" err="1"/>
              <a:t>Kubelets</a:t>
            </a:r>
            <a:r>
              <a:rPr lang="en-US"/>
              <a:t> on workers use liveness and readiness probes to know when to restart a container or start directing traffic</a:t>
            </a:r>
          </a:p>
          <a:p>
            <a:pPr lvl="1"/>
            <a:r>
              <a:rPr lang="en-US" sz="2856"/>
              <a:t>Liveness check: when to restart</a:t>
            </a:r>
          </a:p>
          <a:p>
            <a:pPr lvl="1"/>
            <a:r>
              <a:rPr lang="en-US" sz="2856"/>
              <a:t>Readiness check: when to forward Service traffic to a pod</a:t>
            </a:r>
          </a:p>
          <a:p>
            <a:endParaRPr lang="en-US"/>
          </a:p>
        </p:txBody>
      </p:sp>
      <p:sp>
        <p:nvSpPr>
          <p:cNvPr id="2" name="Title 1"/>
          <p:cNvSpPr>
            <a:spLocks noGrp="1"/>
          </p:cNvSpPr>
          <p:nvPr>
            <p:ph type="title"/>
          </p:nvPr>
        </p:nvSpPr>
        <p:spPr/>
        <p:txBody>
          <a:bodyPr/>
          <a:lstStyle/>
          <a:p>
            <a:r>
              <a:rPr lang="en-US" sz="3999"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385482"/>
            <a:ext cx="11885514" cy="501977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99"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99"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0924" y="1905738"/>
            <a:ext cx="12434711" cy="728125"/>
          </a:xfrm>
          <a:prstGeom prst="rect">
            <a:avLst/>
          </a:prstGeom>
          <a:noFill/>
        </p:spPr>
        <p:txBody>
          <a:bodyPr wrap="square" rtlCol="0">
            <a:spAutoFit/>
          </a:bodyPr>
          <a:lstStyle/>
          <a:p>
            <a:pPr algn="ctr" defTabSz="932597">
              <a:lnSpc>
                <a:spcPct val="90000"/>
              </a:lnSpc>
              <a:spcBef>
                <a:spcPct val="0"/>
              </a:spcBef>
            </a:pPr>
            <a:r>
              <a:rPr lang="en-US" sz="4488">
                <a:solidFill>
                  <a:srgbClr val="666666"/>
                </a:solidFill>
                <a:latin typeface="Segoe UI Light"/>
              </a:rPr>
              <a:t>They do care about cloud native applications </a:t>
            </a:r>
          </a:p>
        </p:txBody>
      </p:sp>
      <p:graphicFrame>
        <p:nvGraphicFramePr>
          <p:cNvPr id="4" name="Diagram 3"/>
          <p:cNvGraphicFramePr/>
          <p:nvPr>
            <p:extLst/>
          </p:nvPr>
        </p:nvGraphicFramePr>
        <p:xfrm>
          <a:off x="2076614" y="3411283"/>
          <a:ext cx="8259638" cy="24554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403517"/>
      </p:ext>
    </p:extLst>
  </p:cSld>
  <p:clrMapOvr>
    <a:overrideClrMapping bg1="lt1" tx1="dk1" bg2="lt2" tx2="dk2" accent1="accent1" accent2="accent2" accent3="accent3" accent4="accent4" accent5="accent5" accent6="accent6" hlink="hlink" folHlink="folHlink"/>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Application Scaling Strategies</a:t>
            </a:r>
          </a:p>
        </p:txBody>
      </p:sp>
      <p:sp>
        <p:nvSpPr>
          <p:cNvPr id="6" name="Content Placeholder 2"/>
          <p:cNvSpPr>
            <a:spLocks noGrp="1"/>
          </p:cNvSpPr>
          <p:nvPr>
            <p:ph type="body" sz="quarter" idx="10"/>
          </p:nvPr>
        </p:nvSpPr>
        <p:spPr>
          <a:xfrm>
            <a:off x="504047" y="1516343"/>
            <a:ext cx="10436048" cy="4934565"/>
          </a:xfrm>
          <a:prstGeom prst="rect">
            <a:avLst/>
          </a:prstGeom>
        </p:spPr>
        <p:txBody>
          <a:bodyPr/>
          <a:lstStyle/>
          <a:p>
            <a:r>
              <a:rPr lang="en-US" sz="2800" spc="-30">
                <a:solidFill>
                  <a:schemeClr val="tx1"/>
                </a:solidFill>
              </a:rPr>
              <a:t>Infrastructure Level</a:t>
            </a:r>
          </a:p>
          <a:p>
            <a:pPr lvl="2"/>
            <a:r>
              <a:rPr lang="en-US" sz="2800">
                <a:solidFill>
                  <a:schemeClr val="tx1"/>
                </a:solidFill>
              </a:rPr>
              <a:t>Increase/decrease the number of VM’s running in the cluster</a:t>
            </a:r>
          </a:p>
          <a:p>
            <a:pPr lvl="2"/>
            <a:r>
              <a:rPr lang="en-US" sz="2800">
                <a:solidFill>
                  <a:schemeClr val="tx1"/>
                </a:solidFill>
              </a:rPr>
              <a:t>Azure infrastructure function</a:t>
            </a:r>
          </a:p>
          <a:p>
            <a:pPr lvl="2"/>
            <a:r>
              <a:rPr lang="en-US" sz="2800">
                <a:solidFill>
                  <a:schemeClr val="tx1"/>
                </a:solidFill>
              </a:rPr>
              <a:t>via AKS API/CLI (utilizes Azure Availability Sets)</a:t>
            </a:r>
          </a:p>
          <a:p>
            <a:pPr lvl="2"/>
            <a:r>
              <a:rPr lang="en-US" sz="2800">
                <a:solidFill>
                  <a:schemeClr val="tx1"/>
                </a:solidFill>
              </a:rPr>
              <a:t>Auto-scaling coming to AKS soon</a:t>
            </a:r>
          </a:p>
          <a:p>
            <a:r>
              <a:rPr lang="en-US" sz="2800" spc="-30">
                <a:solidFill>
                  <a:schemeClr val="tx1"/>
                </a:solidFill>
              </a:rPr>
              <a:t>Application Level</a:t>
            </a:r>
          </a:p>
          <a:p>
            <a:pPr lvl="2"/>
            <a:r>
              <a:rPr lang="en-US" sz="2800">
                <a:solidFill>
                  <a:schemeClr val="tx1"/>
                </a:solidFill>
              </a:rPr>
              <a:t>Increase/decrease the number of pods for a given service</a:t>
            </a:r>
          </a:p>
          <a:p>
            <a:pPr lvl="2"/>
            <a:r>
              <a:rPr lang="en-US" sz="2800">
                <a:solidFill>
                  <a:schemeClr val="tx1"/>
                </a:solidFill>
              </a:rPr>
              <a:t>Handled by the orchestrator or the application itself</a:t>
            </a:r>
          </a:p>
          <a:p>
            <a:pPr lvl="2"/>
            <a:r>
              <a:rPr lang="en-US" sz="2800">
                <a:solidFill>
                  <a:schemeClr val="tx1"/>
                </a:solidFill>
              </a:rPr>
              <a:t>Kubernetes Horizontal Pod </a:t>
            </a:r>
            <a:r>
              <a:rPr lang="en-US" sz="2800" err="1">
                <a:solidFill>
                  <a:schemeClr val="tx1"/>
                </a:solidFill>
              </a:rPr>
              <a:t>Autoscaling</a:t>
            </a:r>
            <a:endParaRPr lang="en-US" sz="2800">
              <a:solidFill>
                <a:schemeClr val="tx1"/>
              </a:solidFill>
            </a:endParaRPr>
          </a:p>
          <a:p>
            <a:pPr lvl="0"/>
            <a:r>
              <a:rPr lang="en-US" sz="2800" spc="-3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3"/>
          <a:stretch>
            <a:fillRect/>
          </a:stretch>
        </p:blipFill>
        <p:spPr>
          <a:xfrm>
            <a:off x="707558" y="3518311"/>
            <a:ext cx="2797810" cy="964985"/>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3"/>
          <a:stretch>
            <a:fillRect/>
          </a:stretch>
        </p:blipFill>
        <p:spPr>
          <a:xfrm>
            <a:off x="4820515" y="3518311"/>
            <a:ext cx="2797810" cy="964985"/>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3"/>
          <a:stretch>
            <a:fillRect/>
          </a:stretch>
        </p:blipFill>
        <p:spPr>
          <a:xfrm>
            <a:off x="8933472" y="3518311"/>
            <a:ext cx="2797810" cy="964985"/>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119245" y="3212299"/>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313525" y="3223633"/>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515714" y="3212300"/>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203059" y="3212300"/>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346959" y="3212299"/>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509607" y="3223632"/>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3"/>
          <a:stretch>
            <a:fillRect/>
          </a:stretch>
        </p:blipFill>
        <p:spPr>
          <a:xfrm>
            <a:off x="275481" y="3518311"/>
            <a:ext cx="2797810" cy="964985"/>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3"/>
          <a:stretch>
            <a:fillRect/>
          </a:stretch>
        </p:blipFill>
        <p:spPr>
          <a:xfrm>
            <a:off x="3380261" y="3518311"/>
            <a:ext cx="2797810" cy="964985"/>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3"/>
          <a:stretch>
            <a:fillRect/>
          </a:stretch>
        </p:blipFill>
        <p:spPr>
          <a:xfrm>
            <a:off x="6485041" y="3518311"/>
            <a:ext cx="2797810" cy="964985"/>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3"/>
          <a:stretch>
            <a:fillRect/>
          </a:stretch>
        </p:blipFill>
        <p:spPr>
          <a:xfrm>
            <a:off x="9589820" y="3518311"/>
            <a:ext cx="2797810" cy="964985"/>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67514" y="3183156"/>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70402" y="3183156"/>
            <a:ext cx="816028" cy="670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769708" y="3189632"/>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719360" y="3204204"/>
            <a:ext cx="816028" cy="670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873512" y="3210680"/>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8078012" y="3225252"/>
            <a:ext cx="816028" cy="670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978292" y="3260871"/>
            <a:ext cx="816028" cy="670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1100315" y="3260871"/>
            <a:ext cx="816028" cy="670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1677" y="2181726"/>
            <a:ext cx="12434711" cy="1103189"/>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a:t>Demo</a:t>
            </a:r>
          </a:p>
        </p:txBody>
      </p:sp>
      <p:sp>
        <p:nvSpPr>
          <p:cNvPr id="6" name="Content Placeholder 5">
            <a:extLst>
              <a:ext uri="{FF2B5EF4-FFF2-40B4-BE49-F238E27FC236}">
                <a16:creationId xmlns:a16="http://schemas.microsoft.com/office/drawing/2014/main" id="{FA57C6B0-3F72-462A-837C-D8B64DA85E9E}"/>
              </a:ext>
            </a:extLst>
          </p:cNvPr>
          <p:cNvSpPr>
            <a:spLocks noGrp="1"/>
          </p:cNvSpPr>
          <p:nvPr>
            <p:ph idx="1"/>
          </p:nvPr>
        </p:nvSpPr>
        <p:spPr>
          <a:xfrm>
            <a:off x="274641" y="1212851"/>
            <a:ext cx="11887198" cy="738536"/>
          </a:xfrm>
        </p:spPr>
        <p:txBody>
          <a:bodyPr/>
          <a:lstStyle/>
          <a:p>
            <a:r>
              <a:rPr lang="en-US"/>
              <a:t>Scale existing Deployment</a:t>
            </a:r>
          </a:p>
        </p:txBody>
      </p:sp>
    </p:spTree>
    <p:extLst>
      <p:ext uri="{BB962C8B-B14F-4D97-AF65-F5344CB8AC3E}">
        <p14:creationId xmlns:p14="http://schemas.microsoft.com/office/powerpoint/2010/main" val="44012940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dirty="0"/>
              <a:t>Labs: 6, 7</a:t>
            </a:r>
            <a:br>
              <a:rPr lang="en-US" dirty="0"/>
            </a:br>
            <a:r>
              <a:rPr lang="en-US" sz="4000" dirty="0">
                <a:gradFill>
                  <a:gsLst>
                    <a:gs pos="1250">
                      <a:srgbClr val="505050"/>
                    </a:gs>
                    <a:gs pos="100000">
                      <a:srgbClr val="505050"/>
                    </a:gs>
                  </a:gsLst>
                  <a:lin ang="5400000" scaled="0"/>
                </a:gradFill>
                <a:hlinkClick r:id="rId3">
                  <a:extLst>
                    <a:ext uri="{A12FA001-AC4F-418D-AE19-62706E023703}">
                      <ahyp:hlinkClr xmlns:ahyp="http://schemas.microsoft.com/office/drawing/2018/hyperlinkcolor" val="tx"/>
                    </a:ext>
                  </a:extLst>
                </a:hlinkClick>
              </a:rPr>
              <a:t>https://github.com/OSSCanada/aks_partnerworkshop</a:t>
            </a:r>
            <a:endParaRPr lang="en-US" dirty="0"/>
          </a:p>
        </p:txBody>
      </p:sp>
    </p:spTree>
    <p:extLst>
      <p:ext uri="{BB962C8B-B14F-4D97-AF65-F5344CB8AC3E}">
        <p14:creationId xmlns:p14="http://schemas.microsoft.com/office/powerpoint/2010/main" val="353940058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75546" y="1211287"/>
            <a:ext cx="11887100" cy="696735"/>
          </a:xfrm>
        </p:spPr>
        <p:txBody>
          <a:bodyPr/>
          <a:lstStyle/>
          <a:p>
            <a:pPr marL="0" indent="0">
              <a:buNone/>
            </a:pPr>
            <a:endParaRPr lang="en-US"/>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3"/>
          <a:stretch>
            <a:fillRect/>
          </a:stretch>
        </p:blipFill>
        <p:spPr>
          <a:xfrm>
            <a:off x="539171" y="3538821"/>
            <a:ext cx="2797810" cy="964985"/>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94728" y="3222554"/>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3"/>
          <a:stretch>
            <a:fillRect/>
          </a:stretch>
        </p:blipFill>
        <p:spPr>
          <a:xfrm>
            <a:off x="4705774" y="3538821"/>
            <a:ext cx="2797810" cy="964985"/>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696665" y="3222554"/>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3"/>
          <a:stretch>
            <a:fillRect/>
          </a:stretch>
        </p:blipFill>
        <p:spPr>
          <a:xfrm>
            <a:off x="9270889" y="3528566"/>
            <a:ext cx="2797810" cy="964985"/>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261780" y="3203667"/>
            <a:ext cx="816028" cy="67030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126222" y="3309014"/>
            <a:ext cx="953328" cy="497388"/>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4"/>
          <a:stretch>
            <a:fillRect/>
          </a:stretch>
        </p:blipFill>
        <p:spPr>
          <a:xfrm>
            <a:off x="9718954" y="4818452"/>
            <a:ext cx="2111230" cy="1104877"/>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855076" y="5259491"/>
            <a:ext cx="953328" cy="497388"/>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716305" y="5257875"/>
            <a:ext cx="953328" cy="497388"/>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577533" y="5259491"/>
            <a:ext cx="953328" cy="497388"/>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485146" y="5009091"/>
            <a:ext cx="3398821" cy="10707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46690" y="2393175"/>
            <a:ext cx="2382772" cy="6471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448">
                <a:gradFill>
                  <a:gsLst>
                    <a:gs pos="2917">
                      <a:srgbClr val="FFFFFF"/>
                    </a:gs>
                    <a:gs pos="30000">
                      <a:srgbClr val="FFFFFF"/>
                    </a:gs>
                  </a:gsLst>
                  <a:lin ang="5400000" scaled="0"/>
                </a:gradFill>
                <a:latin typeface="Segoe UI Semilight"/>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913294" y="2393174"/>
            <a:ext cx="2424068" cy="992982"/>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448">
                <a:gradFill>
                  <a:gsLst>
                    <a:gs pos="2917">
                      <a:srgbClr val="FFFFFF"/>
                    </a:gs>
                    <a:gs pos="30000">
                      <a:srgbClr val="FFFFFF"/>
                    </a:gs>
                  </a:gsLst>
                  <a:lin ang="5400000" scaled="0"/>
                </a:gradFill>
                <a:latin typeface="Segoe UI Semilight"/>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457760" y="2184428"/>
            <a:ext cx="2424068" cy="107145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448">
                <a:gradFill>
                  <a:gsLst>
                    <a:gs pos="2917">
                      <a:srgbClr val="FFFFFF"/>
                    </a:gs>
                    <a:gs pos="30000">
                      <a:srgbClr val="FFFFFF"/>
                    </a:gs>
                  </a:gsLst>
                  <a:lin ang="5400000" scaled="0"/>
                </a:gradFill>
                <a:latin typeface="Segoe UI Semilight"/>
              </a:rPr>
              <a:t>Azure </a:t>
            </a:r>
          </a:p>
          <a:p>
            <a:pPr algn="ctr" defTabSz="932597">
              <a:lnSpc>
                <a:spcPct val="90000"/>
              </a:lnSpc>
              <a:spcAft>
                <a:spcPts val="612"/>
              </a:spcAft>
            </a:pPr>
            <a:r>
              <a:rPr lang="en-US" sz="2448">
                <a:gradFill>
                  <a:gsLst>
                    <a:gs pos="2917">
                      <a:srgbClr val="FFFFFF"/>
                    </a:gs>
                    <a:gs pos="30000">
                      <a:srgbClr val="FFFFFF"/>
                    </a:gs>
                  </a:gsLst>
                  <a:lin ang="5400000" scaled="0"/>
                </a:gradFill>
                <a:latin typeface="Segoe UI Semilight"/>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710756" y="3606063"/>
            <a:ext cx="415465"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6095178" y="4503807"/>
            <a:ext cx="9501" cy="505284"/>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669794" y="4493552"/>
            <a:ext cx="4741" cy="496649"/>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562534" y="5755264"/>
            <a:ext cx="2424068" cy="6471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2448" err="1">
                <a:gradFill>
                  <a:gsLst>
                    <a:gs pos="2917">
                      <a:srgbClr val="FFFFFF"/>
                    </a:gs>
                    <a:gs pos="30000">
                      <a:srgbClr val="FFFFFF"/>
                    </a:gs>
                  </a:gsLst>
                  <a:lin ang="5400000" scaled="0"/>
                </a:gradFill>
                <a:latin typeface="Segoe UI Semilight"/>
              </a:rPr>
              <a:t>CosmosDB</a:t>
            </a:r>
            <a:endParaRPr lang="en-US" sz="2448">
              <a:gradFill>
                <a:gsLst>
                  <a:gs pos="2917">
                    <a:srgbClr val="FFFFFF"/>
                  </a:gs>
                  <a:gs pos="30000">
                    <a:srgbClr val="FFFFFF"/>
                  </a:gs>
                </a:gsLst>
                <a:lin ang="5400000" scaled="0"/>
              </a:gradFill>
              <a:latin typeface="Segoe UI Semilight"/>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11544300" cy="871503"/>
          </a:xfrm>
        </p:spPr>
        <p:txBody>
          <a:bodyPr anchor="ctr"/>
          <a:lstStyle/>
          <a:p>
            <a:r>
              <a:rPr lang="en-US" sz="600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6016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962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546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6712"/>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7236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7243"/>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5152"/>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9288"/>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4970"/>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62045"/>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41565"/>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7391"/>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71584"/>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91226"/>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51418"/>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21592"/>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20323"/>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417660" y="4798500"/>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4916"/>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6176"/>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80781"/>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82738"/>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8756"/>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4338"/>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4443"/>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8113"/>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8420"/>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6B93BA63-A59A-4DDD-BBD9-99CD318587C4}"/>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6CE112ED-9CE2-47E6-BB4E-AC3679208A18}"/>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C04E28CF-E137-4CA0-82FE-FD0DC398659A}"/>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0078BFED-D0D4-472E-8220-2E4FD7DD4483}"/>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37BF5E25-D040-4D3B-A25D-0F2599A14734}"/>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BC863F52-C414-4D08-8600-0CFD93204AE7}"/>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A4319E1D-EEEF-422C-8868-3FEB73C5E3E3}"/>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835C60DA-C833-47B1-B9D3-ADC1F702096F}"/>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308676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30945" y="515178"/>
            <a:ext cx="9908186" cy="871503"/>
          </a:xfrm>
        </p:spPr>
        <p:txBody>
          <a:bodyPr/>
          <a:lstStyle/>
          <a:p>
            <a:pPr algn="ctr"/>
            <a:r>
              <a:rPr lang="en-US" sz="480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26A77CE-2820-4F1F-8223-09DEB2AAD5FA}"/>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Open Service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65" name="Group 64">
            <a:extLst>
              <a:ext uri="{FF2B5EF4-FFF2-40B4-BE49-F238E27FC236}">
                <a16:creationId xmlns:a16="http://schemas.microsoft.com/office/drawing/2014/main" id="{6EED5E74-4392-4690-8475-B198C1D72E5C}"/>
              </a:ext>
            </a:extLst>
          </p:cNvPr>
          <p:cNvGrpSpPr/>
          <p:nvPr/>
        </p:nvGrpSpPr>
        <p:grpSpPr>
          <a:xfrm>
            <a:off x="787315" y="383763"/>
            <a:ext cx="558967" cy="539511"/>
            <a:chOff x="2368476" y="589018"/>
            <a:chExt cx="1012508" cy="977265"/>
          </a:xfrm>
        </p:grpSpPr>
        <p:sp>
          <p:nvSpPr>
            <p:cNvPr id="66" name="Freeform: Shape 65">
              <a:extLst>
                <a:ext uri="{FF2B5EF4-FFF2-40B4-BE49-F238E27FC236}">
                  <a16:creationId xmlns:a16="http://schemas.microsoft.com/office/drawing/2014/main" id="{FEC50C7B-A731-434A-A6BB-DDEC8805061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B76D6C3-6D7C-4435-BD18-944A6EFEC32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15DA09A5-BAAB-4953-AD1A-8BD6DA57CE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A253974-B9DD-402D-8954-20863D71428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1BA243B-5B2B-48F1-9E42-A41C92F319D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268E0AB-F613-4C70-997F-E73B578D1E2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FB97119-C29E-421E-B37A-C2C07C1EB6D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5FB647D7-7DFC-4012-9F3A-F322C59DA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7AFBFD6-2452-47E0-9365-FC14F78D6C7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E1CA19E-CFCF-484B-8ADC-B7DCDF51F89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A2C07C1-0919-4EDD-93BB-649E6E65F3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3C089FB-DC50-403F-B383-2E8D980E90F1}"/>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6E995E35-E60D-4EC1-83A1-5DCB5945FD0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0382388-E813-401C-8705-8CECA37AF1D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5F2B112-A03D-4489-9F20-3A013552D4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59FB789E-BF06-4A83-BEA3-077E67ED29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72B4B16B-73A4-492E-B8E2-2A287940C04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1AA7D255-5FED-4547-9CB5-EB12C911AAD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2FCD278-7F86-4114-A26F-B844D2DCCDB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67123E1-7589-499F-A618-D7F9DCF2FD7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B52D39F-4B29-4478-9A88-82857D06C96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E77F3ED4-EF8D-42AF-AD46-6FBB8E340803}"/>
              </a:ext>
            </a:extLst>
          </p:cNvPr>
          <p:cNvGrpSpPr/>
          <p:nvPr/>
        </p:nvGrpSpPr>
        <p:grpSpPr>
          <a:xfrm>
            <a:off x="733398" y="1682031"/>
            <a:ext cx="584655" cy="518563"/>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65798" y="5557947"/>
            <a:ext cx="622506" cy="551594"/>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703070" y="2979242"/>
            <a:ext cx="660357" cy="523360"/>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532624" y="5758426"/>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532624" y="2277621"/>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449244" y="2410773"/>
            <a:ext cx="1614414" cy="3282292"/>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505050"/>
                    </a:solidFill>
                    <a:effectLst/>
                    <a:uLnTx/>
                    <a:uFillTx/>
                    <a:latin typeface="Segoe UI"/>
                    <a:ea typeface="+mn-ea"/>
                    <a:cs typeface="Segoe UI" pitchFamily="34" charset="0"/>
                  </a:rPr>
                  <a:t>Redis</a:t>
                </a: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505050"/>
                    </a:solidFill>
                    <a:effectLst/>
                    <a:uLnTx/>
                    <a:uFillTx/>
                    <a:latin typeface="Segoe UI"/>
                    <a:ea typeface="+mn-ea"/>
                    <a:cs typeface="Segoe UI" pitchFamily="34" charset="0"/>
                  </a:rPr>
                  <a:t>CosmosDB</a:t>
                </a: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521027" y="2410773"/>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628352" y="2950802"/>
            <a:ext cx="1399763" cy="2592510"/>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505050"/>
                  </a:solidFill>
                  <a:effectLst/>
                  <a:uLnTx/>
                  <a:uFillTx/>
                  <a:latin typeface="Segoe UI"/>
                  <a:ea typeface="+mn-ea"/>
                  <a:cs typeface="Segoe UI" pitchFamily="34" charset="0"/>
                </a:rPr>
                <a:t>OpenShift</a:t>
              </a: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Mesosphere </a:t>
              </a:r>
              <a:b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521026" y="5813490"/>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7067859" y="4211683"/>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789585" y="1820664"/>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432562" y="3335065"/>
            <a:ext cx="1273446" cy="876618"/>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7069285" y="4211683"/>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383333" y="3335065"/>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431136" y="4962090"/>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a:t>
            </a:r>
            <a:b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912628"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383122"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Virtual Machine </a:t>
            </a:r>
            <a:b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912628" y="3335065"/>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548136" y="4211683"/>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10018630" y="4211683"/>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539685" y="4460902"/>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Virtual </a:t>
            </a:r>
            <a:r>
              <a:rPr kumimoji="0" lang="en-US" sz="1000" b="0" i="0" u="none" strike="noStrike" kern="1200" cap="none" spc="0" normalizeH="0" baseline="0" noProof="0" err="1">
                <a:ln>
                  <a:noFill/>
                </a:ln>
                <a:solidFill>
                  <a:srgbClr val="505050"/>
                </a:solidFill>
                <a:effectLst/>
                <a:uLnTx/>
                <a:uFillTx/>
                <a:latin typeface="Segoe UI"/>
                <a:ea typeface="+mn-ea"/>
                <a:cs typeface="Segoe UI" panose="020B0502040204020203" pitchFamily="34" charset="0"/>
              </a:rPr>
              <a:t>kubelet</a:t>
            </a:r>
            <a:endPar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383122" y="2001610"/>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685956" y="1951736"/>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236213" y="1023142"/>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4028115" y="1813734"/>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4028115" y="1813734"/>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256451" y="2132995"/>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487346"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487346"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524980"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388323"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388323"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425957"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534321" y="395870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534321"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571956" y="3979528"/>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336276" y="3957374"/>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336276" y="3978193"/>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373910" y="3978193"/>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384853"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384853"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422487"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487346"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487346"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524980"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435299" y="3958709"/>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435299"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472933" y="3979528"/>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539759"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567363" y="5257897"/>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7367" y="3201092"/>
            <a:ext cx="276260" cy="287772"/>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6021" y="3863578"/>
            <a:ext cx="249580" cy="286450"/>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60895" y="4579144"/>
            <a:ext cx="309391" cy="220324"/>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92893" y="2521744"/>
            <a:ext cx="277922" cy="277922"/>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601" y="3855244"/>
            <a:ext cx="298261" cy="278929"/>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87646" y="3876366"/>
            <a:ext cx="300907" cy="266594"/>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99553" y="5383791"/>
            <a:ext cx="299391" cy="23857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287646" y="5370566"/>
            <a:ext cx="283018" cy="236238"/>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715914" y="3260879"/>
            <a:ext cx="236025" cy="222484"/>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98845" y="3947200"/>
            <a:ext cx="261234" cy="189633"/>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664810" y="4638388"/>
            <a:ext cx="314520" cy="183803"/>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449245" y="1819473"/>
            <a:ext cx="1614414" cy="313522"/>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Segoe UI"/>
                  <a:ea typeface="+mn-ea"/>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17865" y="5210837"/>
            <a:ext cx="234032" cy="288638"/>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217463"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158">
            <a:hlinkClick r:id="rId27" action="ppaction://hlinksldjump"/>
            <a:extLst>
              <a:ext uri="{FF2B5EF4-FFF2-40B4-BE49-F238E27FC236}">
                <a16:creationId xmlns:a16="http://schemas.microsoft.com/office/drawing/2014/main" id="{FFA568B7-C052-4683-BD4E-B2E7F53300EE}"/>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hlinkClick r:id="rId28" action="ppaction://hlinksldjump"/>
            <a:extLst>
              <a:ext uri="{FF2B5EF4-FFF2-40B4-BE49-F238E27FC236}">
                <a16:creationId xmlns:a16="http://schemas.microsoft.com/office/drawing/2014/main" id="{A1777104-B11D-4087-975E-254ACB0EDC8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hlinkClick r:id="rId29" action="ppaction://hlinksldjump"/>
            <a:extLst>
              <a:ext uri="{FF2B5EF4-FFF2-40B4-BE49-F238E27FC236}">
                <a16:creationId xmlns:a16="http://schemas.microsoft.com/office/drawing/2014/main" id="{308210D6-6600-4EED-9F7F-AD169D0A0A22}"/>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a:hlinkClick r:id="rId30" action="ppaction://hlinksldjump"/>
            <a:extLst>
              <a:ext uri="{FF2B5EF4-FFF2-40B4-BE49-F238E27FC236}">
                <a16:creationId xmlns:a16="http://schemas.microsoft.com/office/drawing/2014/main" id="{0972ED7B-277C-4181-ACD0-7D93A72BB022}"/>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hlinkClick r:id="rId31" action="ppaction://hlinksldjump"/>
            <a:extLst>
              <a:ext uri="{FF2B5EF4-FFF2-40B4-BE49-F238E27FC236}">
                <a16:creationId xmlns:a16="http://schemas.microsoft.com/office/drawing/2014/main" id="{268124A5-719E-4064-8DD4-8ECD1033FCC5}"/>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6137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42409" y="80686"/>
            <a:ext cx="10724938" cy="1351952"/>
          </a:xfrm>
        </p:spPr>
        <p:txBody>
          <a:bodyPr/>
          <a:lstStyle/>
          <a:p>
            <a:r>
              <a:rPr lang="en-US" sz="4896">
                <a:solidFill>
                  <a:schemeClr val="accent6">
                    <a:lumMod val="50000"/>
                  </a:schemeClr>
                </a:solidFill>
                <a:latin typeface="Segoe UI Semibold" panose="020B0702040204020203" pitchFamily="34" charset="0"/>
              </a:rPr>
              <a:t>From</a:t>
            </a:r>
            <a:r>
              <a:rPr lang="en-US" sz="4896">
                <a:solidFill>
                  <a:schemeClr val="accent1"/>
                </a:solidFill>
                <a:latin typeface="Segoe UI Semibold" panose="020B0702040204020203" pitchFamily="34" charset="0"/>
              </a:rPr>
              <a:t> traditional app </a:t>
            </a:r>
            <a:r>
              <a:rPr lang="en-US" sz="4896">
                <a:solidFill>
                  <a:schemeClr val="accent6">
                    <a:lumMod val="50000"/>
                  </a:schemeClr>
                </a:solidFill>
                <a:latin typeface="Segoe UI Semibold" panose="020B0702040204020203" pitchFamily="34" charset="0"/>
              </a:rPr>
              <a:t>to</a:t>
            </a:r>
            <a:r>
              <a:rPr lang="en-US" sz="4896">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84413" y="1371518"/>
            <a:ext cx="8964518" cy="4170630"/>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 sz="1599" b="1">
                    <a:solidFill>
                      <a:srgbClr val="505050"/>
                    </a:solidFill>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1405" tIns="45686" rIns="91405" bIns="45686" anchor="t" anchorCtr="0">
                  <a:noAutofit/>
                </a:bodyPr>
                <a:lstStyle/>
                <a:p>
                  <a:pPr defTabSz="932563">
                    <a:buClr>
                      <a:srgbClr val="353535"/>
                    </a:buClr>
                    <a:defRPr/>
                  </a:pPr>
                  <a:endParaRPr sz="1767" kern="0">
                    <a:solidFill>
                      <a:srgbClr val="505050"/>
                    </a:solidFill>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91405" tIns="91405" rIns="91405" bIns="91405" anchor="ctr" anchorCtr="0">
                  <a:noAutofit/>
                </a:bodyPr>
                <a:lstStyle/>
                <a:p>
                  <a:pPr algn="ctr" defTabSz="932563">
                    <a:buClr>
                      <a:srgbClr val="FFFFFF"/>
                    </a:buClr>
                    <a:buSzPct val="25000"/>
                    <a:defRPr/>
                  </a:pPr>
                  <a:r>
                    <a:rPr lang="en" sz="1632" kern="0">
                      <a:solidFill>
                        <a:srgbClr val="505050"/>
                      </a:solidFill>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 sz="1599" b="1">
                    <a:solidFill>
                      <a:srgbClr val="505050"/>
                    </a:solidFill>
                    <a:latin typeface="Segoe UI" panose="020B0502040204020203" pitchFamily="34" charset="0"/>
                    <a:ea typeface="Quattrocento Sans"/>
                    <a:cs typeface="Segoe UI" panose="020B0502040204020203" pitchFamily="34" charset="0"/>
                    <a:sym typeface="Quattrocento Sans"/>
                  </a:rPr>
                  <a:t>Modern </a:t>
                </a:r>
                <a:br>
                  <a:rPr lang="en" sz="1599" b="1">
                    <a:solidFill>
                      <a:srgbClr val="505050"/>
                    </a:solidFill>
                    <a:latin typeface="Segoe UI" panose="020B0502040204020203" pitchFamily="34" charset="0"/>
                    <a:ea typeface="Quattrocento Sans"/>
                    <a:cs typeface="Segoe UI" panose="020B0502040204020203" pitchFamily="34" charset="0"/>
                    <a:sym typeface="Quattrocento Sans"/>
                  </a:rPr>
                </a:br>
                <a:r>
                  <a:rPr lang="en" sz="1599" b="1" err="1">
                    <a:solidFill>
                      <a:srgbClr val="505050"/>
                    </a:solidFill>
                    <a:latin typeface="Segoe UI" panose="020B0502040204020203" pitchFamily="34" charset="0"/>
                    <a:ea typeface="Quattrocento Sans"/>
                    <a:cs typeface="Segoe UI" panose="020B0502040204020203" pitchFamily="34" charset="0"/>
                    <a:sym typeface="Quattrocento Sans"/>
                  </a:rPr>
                  <a:t>Microservices</a:t>
                </a:r>
                <a:endParaRPr lang="en" sz="1599" b="1">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32563">
                  <a:buClr>
                    <a:srgbClr val="BAD80A"/>
                  </a:buClr>
                  <a:buSzPct val="25000"/>
                  <a:defRPr/>
                </a:pPr>
                <a:endParaRPr lang="en" sz="1599" b="1">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32563">
                  <a:buClr>
                    <a:srgbClr val="BAD80A"/>
                  </a:buClr>
                  <a:buSzPct val="25000"/>
                  <a:defRPr/>
                </a:pPr>
                <a:r>
                  <a:rPr lang="en" sz="1599">
                    <a:solidFill>
                      <a:srgbClr val="505050"/>
                    </a:solidFill>
                    <a:latin typeface="Segoe UI" panose="020B0502040204020203" pitchFamily="34" charset="0"/>
                    <a:ea typeface="Quattrocento Sans"/>
                    <a:cs typeface="Segoe UI" panose="020B0502040204020203" pitchFamily="34" charset="0"/>
                    <a:sym typeface="Quattrocento Sans"/>
                  </a:rPr>
                  <a:t>Add new services </a:t>
                </a:r>
                <a:r>
                  <a:rPr lang="en" sz="1599" spc="-40">
                    <a:solidFill>
                      <a:srgbClr val="505050"/>
                    </a:solidFill>
                    <a:latin typeface="Segoe UI" panose="020B0502040204020203" pitchFamily="34" charset="0"/>
                    <a:ea typeface="Quattrocento Sans"/>
                    <a:cs typeface="Segoe UI" panose="020B0502040204020203" pitchFamily="34" charset="0"/>
                    <a:sym typeface="Quattrocento Sans"/>
                  </a:rPr>
                  <a:t>or start peeling off</a:t>
                </a:r>
                <a:r>
                  <a:rPr lang="en" sz="1599">
                    <a:solidFill>
                      <a:srgbClr val="505050"/>
                    </a:solidFill>
                    <a:latin typeface="Segoe UI" panose="020B0502040204020203" pitchFamily="34" charset="0"/>
                    <a:ea typeface="Quattrocento Sans"/>
                    <a:cs typeface="Segoe UI" panose="020B0502040204020203" pitchFamily="34" charset="0"/>
                    <a:sym typeface="Quattrocento Sans"/>
                  </a:rPr>
                  <a:t> </a:t>
                </a:r>
                <a:r>
                  <a:rPr lang="en" sz="1599" spc="70">
                    <a:solidFill>
                      <a:srgbClr val="505050"/>
                    </a:solidFill>
                    <a:latin typeface="Segoe UI" panose="020B0502040204020203" pitchFamily="34" charset="0"/>
                    <a:ea typeface="Quattrocento Sans"/>
                    <a:cs typeface="Segoe UI" panose="020B0502040204020203" pitchFamily="34" charset="0"/>
                    <a:sym typeface="Quattrocento Sans"/>
                  </a:rPr>
                  <a:t>services from </a:t>
                </a:r>
                <a:r>
                  <a:rPr lang="en" sz="1599">
                    <a:solidFill>
                      <a:srgbClr val="505050"/>
                    </a:solidFill>
                    <a:latin typeface="Segoe UI" panose="020B0502040204020203" pitchFamily="34" charset="0"/>
                    <a:ea typeface="Quattrocento Sans"/>
                    <a:cs typeface="Segoe UI" panose="020B0502040204020203" pitchFamily="34" charset="0"/>
                    <a:sym typeface="Quattrocento Sans"/>
                  </a:rPr>
                  <a:t>monolith</a:t>
                </a:r>
                <a:r>
                  <a:rPr lang="en-US" sz="1599" err="1">
                    <a:solidFill>
                      <a:srgbClr val="505050"/>
                    </a:solidFill>
                    <a:latin typeface="Segoe UI" panose="020B0502040204020203" pitchFamily="34" charset="0"/>
                    <a:ea typeface="Quattrocento Sans"/>
                    <a:cs typeface="Segoe UI" panose="020B0502040204020203" pitchFamily="34" charset="0"/>
                    <a:sym typeface="Quattrocento Sans"/>
                  </a:rPr>
                  <a:t>ic</a:t>
                </a:r>
                <a:r>
                  <a:rPr lang="en" sz="1599">
                    <a:solidFill>
                      <a:srgbClr val="505050"/>
                    </a:solidFill>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kern="0">
                        <a:solidFill>
                          <a:srgbClr val="505050"/>
                        </a:solidFill>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kern="0">
                        <a:solidFill>
                          <a:srgbClr val="505050"/>
                        </a:solidFill>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kern="0">
                        <a:solidFill>
                          <a:srgbClr val="505050"/>
                        </a:solidFill>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 sz="1599" b="1">
                    <a:solidFill>
                      <a:srgbClr val="505050"/>
                    </a:solidFill>
                    <a:latin typeface="Segoe UI" panose="020B0502040204020203" pitchFamily="34" charset="0"/>
                    <a:ea typeface="Quattrocento Sans"/>
                    <a:cs typeface="Segoe UI" panose="020B0502040204020203" pitchFamily="34" charset="0"/>
                    <a:sym typeface="Quattrocento Sans"/>
                  </a:rPr>
                  <a:t>Modern Infrastructure</a:t>
                </a:r>
              </a:p>
              <a:p>
                <a:pPr algn="ctr" defTabSz="932563">
                  <a:buClr>
                    <a:srgbClr val="BAD80A"/>
                  </a:buClr>
                  <a:buSzPct val="25000"/>
                  <a:defRPr/>
                </a:pPr>
                <a:br>
                  <a:rPr lang="en" sz="1599">
                    <a:solidFill>
                      <a:srgbClr val="505050"/>
                    </a:solidFill>
                    <a:latin typeface="Segoe UI" panose="020B0502040204020203" pitchFamily="34" charset="0"/>
                    <a:ea typeface="Quattrocento Sans"/>
                    <a:cs typeface="Segoe UI" panose="020B0502040204020203" pitchFamily="34" charset="0"/>
                    <a:sym typeface="Quattrocento Sans"/>
                  </a:rPr>
                </a:br>
                <a:r>
                  <a:rPr lang="en-US" sz="1599" spc="60" err="1">
                    <a:solidFill>
                      <a:srgbClr val="505050"/>
                    </a:solidFill>
                    <a:latin typeface="Segoe UI" panose="020B0502040204020203" pitchFamily="34" charset="0"/>
                    <a:ea typeface="Quattrocento Sans"/>
                    <a:cs typeface="Segoe UI" panose="020B0502040204020203" pitchFamily="34" charset="0"/>
                    <a:sym typeface="Quattrocento Sans"/>
                  </a:rPr>
                  <a:t>rehost</a:t>
                </a:r>
                <a:r>
                  <a:rPr lang="en-US" sz="1599" spc="60">
                    <a:solidFill>
                      <a:srgbClr val="505050"/>
                    </a:solidFill>
                    <a:latin typeface="Segoe UI" panose="020B0502040204020203" pitchFamily="34" charset="0"/>
                    <a:ea typeface="Quattrocento Sans"/>
                    <a:cs typeface="Segoe UI" panose="020B0502040204020203" pitchFamily="34" charset="0"/>
                    <a:sym typeface="Quattrocento Sans"/>
                  </a:rPr>
                  <a:t> </a:t>
                </a:r>
                <a:r>
                  <a:rPr lang="en-US" sz="1599">
                    <a:solidFill>
                      <a:srgbClr val="505050"/>
                    </a:solidFill>
                    <a:latin typeface="Segoe UI" panose="020B0502040204020203" pitchFamily="34" charset="0"/>
                    <a:ea typeface="Quattrocento Sans"/>
                    <a:cs typeface="Segoe UI" panose="020B0502040204020203" pitchFamily="34" charset="0"/>
                    <a:sym typeface="Quattrocento Sans"/>
                  </a:rPr>
                  <a:t>as VMs</a:t>
                </a:r>
                <a:br>
                  <a:rPr lang="en-US" sz="1599">
                    <a:solidFill>
                      <a:srgbClr val="505050"/>
                    </a:solidFill>
                    <a:latin typeface="Segoe UI" panose="020B0502040204020203" pitchFamily="34" charset="0"/>
                    <a:ea typeface="Quattrocento Sans"/>
                    <a:cs typeface="Segoe UI" panose="020B0502040204020203" pitchFamily="34" charset="0"/>
                    <a:sym typeface="Quattrocento Sans"/>
                  </a:rPr>
                </a:br>
                <a:r>
                  <a:rPr lang="en-US" sz="1599">
                    <a:solidFill>
                      <a:srgbClr val="505050"/>
                    </a:solidFill>
                    <a:latin typeface="Segoe UI" panose="020B0502040204020203" pitchFamily="34" charset="0"/>
                    <a:ea typeface="Quattrocento Sans"/>
                    <a:cs typeface="Segoe UI" panose="020B0502040204020203" pitchFamily="34" charset="0"/>
                    <a:sym typeface="Quattrocento Sans"/>
                  </a:rPr>
                  <a:t>or refresh to modern container platform</a:t>
                </a:r>
                <a:r>
                  <a:rPr lang="en" sz="1599" spc="-30">
                    <a:solidFill>
                      <a:srgbClr val="505050"/>
                    </a:solidFill>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91405" tIns="45686" rIns="91405" bIns="45686" anchor="t" anchorCtr="0">
                  <a:noAutofit/>
                </a:bodyPr>
                <a:lstStyle/>
                <a:p>
                  <a:pPr defTabSz="932563">
                    <a:buClr>
                      <a:srgbClr val="353535"/>
                    </a:buClr>
                    <a:defRPr/>
                  </a:pPr>
                  <a:endParaRPr sz="1767" kern="0">
                    <a:solidFill>
                      <a:srgbClr val="505050"/>
                    </a:solidFill>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4264" tIns="17131" rIns="34264" bIns="17131" anchor="t" anchorCtr="0">
                  <a:noAutofit/>
                </a:bodyPr>
                <a:lstStyle/>
                <a:p>
                  <a:pPr defTabSz="932563">
                    <a:buClr>
                      <a:srgbClr val="000000"/>
                    </a:buClr>
                    <a:defRPr/>
                  </a:pPr>
                  <a:endParaRPr sz="1360" kern="0">
                    <a:solidFill>
                      <a:srgbClr val="505050"/>
                    </a:solidFill>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91405" tIns="45686" rIns="91405" bIns="45686" anchor="ctr" anchorCtr="0">
              <a:noAutofit/>
            </a:bodyPr>
            <a:lstStyle/>
            <a:p>
              <a:pPr algn="ctr" defTabSz="932563">
                <a:buClr>
                  <a:srgbClr val="353535"/>
                </a:buClr>
                <a:defRPr/>
              </a:pPr>
              <a:endParaRPr sz="1767" kern="0">
                <a:solidFill>
                  <a:srgbClr val="505050"/>
                </a:solidFill>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91405" tIns="45686" rIns="91405" bIns="45686" anchor="ctr" anchorCtr="0">
              <a:noAutofit/>
            </a:bodyPr>
            <a:lstStyle/>
            <a:p>
              <a:pPr algn="ctr" defTabSz="932563">
                <a:buClr>
                  <a:srgbClr val="353535"/>
                </a:buClr>
                <a:defRPr/>
              </a:pPr>
              <a:endParaRPr sz="1767" kern="0">
                <a:solidFill>
                  <a:srgbClr val="505050"/>
                </a:solidFill>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US" sz="1599" b="1">
                    <a:solidFill>
                      <a:srgbClr val="505050"/>
                    </a:solidFill>
                    <a:latin typeface="Segoe UI" panose="020B0502040204020203" pitchFamily="34" charset="0"/>
                    <a:ea typeface="Quattrocento Sans"/>
                    <a:cs typeface="Segoe UI" panose="020B0502040204020203" pitchFamily="34" charset="0"/>
                    <a:sym typeface="Quattrocento Sans"/>
                  </a:rPr>
                  <a:t>Containerize Applications</a:t>
                </a:r>
              </a:p>
              <a:p>
                <a:pPr algn="ctr" defTabSz="932563">
                  <a:buClr>
                    <a:srgbClr val="BAD80A"/>
                  </a:buClr>
                  <a:buSzPct val="25000"/>
                  <a:defRPr/>
                </a:pPr>
                <a:endParaRPr lang="en-US" sz="1599" b="1">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32563">
                  <a:buClr>
                    <a:srgbClr val="BAD80A"/>
                  </a:buClr>
                  <a:buSzPct val="25000"/>
                  <a:defRPr/>
                </a:pPr>
                <a:r>
                  <a:rPr lang="en-US" sz="1599" spc="30">
                    <a:solidFill>
                      <a:srgbClr val="505050"/>
                    </a:solidFill>
                    <a:latin typeface="Segoe UI" panose="020B0502040204020203" pitchFamily="34" charset="0"/>
                    <a:ea typeface="Quattrocento Sans"/>
                    <a:cs typeface="Segoe UI" panose="020B0502040204020203" pitchFamily="34" charset="0"/>
                    <a:sym typeface="Quattrocento Sans"/>
                  </a:rPr>
                  <a:t>Re-architect</a:t>
                </a:r>
                <a:r>
                  <a:rPr lang="en-US" sz="1599">
                    <a:solidFill>
                      <a:srgbClr val="505050"/>
                    </a:solidFill>
                    <a:latin typeface="Segoe UI" panose="020B0502040204020203" pitchFamily="34" charset="0"/>
                    <a:ea typeface="Quattrocento Sans"/>
                    <a:cs typeface="Segoe UI" panose="020B0502040204020203" pitchFamily="34" charset="0"/>
                    <a:sym typeface="Quattrocento Sans"/>
                  </a:rPr>
                  <a:t> apps for scale </a:t>
                </a:r>
                <a:r>
                  <a:rPr lang="en-US" sz="1599" spc="-60">
                    <a:solidFill>
                      <a:srgbClr val="505050"/>
                    </a:solidFill>
                    <a:latin typeface="Segoe UI" panose="020B0502040204020203" pitchFamily="34" charset="0"/>
                    <a:ea typeface="Quattrocento Sans"/>
                    <a:cs typeface="Segoe UI" panose="020B0502040204020203" pitchFamily="34" charset="0"/>
                    <a:sym typeface="Quattrocento Sans"/>
                  </a:rPr>
                  <a:t>with containers.</a:t>
                </a:r>
                <a:endParaRPr lang="en" sz="1599" spc="-60">
                  <a:solidFill>
                    <a:srgbClr val="505050"/>
                  </a:solidFill>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defTabSz="932597">
                      <a:buClr>
                        <a:srgbClr val="000000"/>
                      </a:buClr>
                      <a:defRPr/>
                    </a:pPr>
                    <a:endParaRPr sz="1360" kern="0">
                      <a:solidFill>
                        <a:srgbClr val="505050"/>
                      </a:solidFill>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91405" tIns="45686" rIns="91405" bIns="45686" anchor="ctr" anchorCtr="0">
                  <a:noAutofit/>
                </a:bodyPr>
                <a:lstStyle/>
                <a:p>
                  <a:pPr algn="ctr" defTabSz="932597">
                    <a:buClr>
                      <a:srgbClr val="353535"/>
                    </a:buClr>
                    <a:defRPr/>
                  </a:pPr>
                  <a:endParaRPr sz="1767" kern="0">
                    <a:solidFill>
                      <a:srgbClr val="505050"/>
                    </a:solidFill>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91405" tIns="45686" rIns="91405" bIns="45686" anchor="t" anchorCtr="0">
                  <a:noAutofit/>
                </a:bodyPr>
                <a:lstStyle/>
                <a:p>
                  <a:pPr defTabSz="932597">
                    <a:buClr>
                      <a:srgbClr val="353535"/>
                    </a:buClr>
                    <a:defRPr/>
                  </a:pPr>
                  <a:endParaRPr sz="1767" kern="0">
                    <a:solidFill>
                      <a:srgbClr val="505050"/>
                    </a:solidFill>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91405" tIns="45686" rIns="91405" bIns="45686" anchor="ctr" anchorCtr="0">
              <a:noAutofit/>
            </a:bodyPr>
            <a:lstStyle/>
            <a:p>
              <a:pPr algn="ctr" defTabSz="932563">
                <a:buClr>
                  <a:srgbClr val="353535"/>
                </a:buClr>
                <a:defRPr/>
              </a:pPr>
              <a:endParaRPr sz="1767" kern="0">
                <a:solidFill>
                  <a:srgbClr val="505050"/>
                </a:solidFill>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84413" y="5200918"/>
            <a:ext cx="9066976" cy="1971174"/>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spcBef>
                    <a:spcPct val="0"/>
                  </a:spcBef>
                  <a:spcAft>
                    <a:spcPct val="0"/>
                  </a:spcAft>
                  <a:defRPr/>
                </a:pPr>
                <a:endParaRPr lang="en-US" sz="163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38385" y="5766866"/>
              <a:ext cx="2030184" cy="1154921"/>
            </a:xfrm>
            <a:prstGeom prst="rect">
              <a:avLst/>
            </a:prstGeom>
            <a:noFill/>
          </p:spPr>
          <p:txBody>
            <a:bodyPr wrap="none" lIns="186441" tIns="149152" rIns="186441" bIns="149152" rtlCol="0" anchor="t">
              <a:spAutoFit/>
            </a:bodyPr>
            <a:lstStyle/>
            <a:p>
              <a:pPr algn="ctr" defTabSz="932059">
                <a:spcAft>
                  <a:spcPts val="612"/>
                </a:spcAft>
                <a:defRPr/>
              </a:pPr>
              <a:r>
                <a:rPr lang="en-US" sz="1873" kern="0">
                  <a:solidFill>
                    <a:srgbClr val="505050"/>
                  </a:solidFill>
                  <a:latin typeface="Segoe UI Semilight"/>
                </a:rPr>
                <a:t>Containers</a:t>
              </a:r>
            </a:p>
            <a:p>
              <a:pPr algn="ctr" defTabSz="932059">
                <a:spcAft>
                  <a:spcPts val="612"/>
                </a:spcAft>
                <a:defRPr/>
              </a:pPr>
              <a:r>
                <a:rPr lang="en-US" sz="1144" i="1" kern="0">
                  <a:solidFill>
                    <a:srgbClr val="505050"/>
                  </a:solidFill>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6441" tIns="149152" rIns="186441" bIns="149152" rtlCol="0" anchor="t">
              <a:spAutoFit/>
            </a:bodyPr>
            <a:lstStyle/>
            <a:p>
              <a:pPr algn="ctr" defTabSz="932059">
                <a:spcAft>
                  <a:spcPts val="612"/>
                </a:spcAft>
                <a:defRPr/>
              </a:pPr>
              <a:r>
                <a:rPr lang="en-US" sz="1873" kern="0">
                  <a:solidFill>
                    <a:srgbClr val="505050"/>
                  </a:solidFill>
                  <a:latin typeface="Segoe UI Semilight"/>
                </a:rPr>
                <a:t>On-Premises</a:t>
              </a:r>
            </a:p>
            <a:p>
              <a:pPr algn="ctr" defTabSz="932059">
                <a:spcAft>
                  <a:spcPts val="612"/>
                </a:spcAft>
                <a:defRPr/>
              </a:pPr>
              <a:r>
                <a:rPr lang="en-US" sz="1144" i="1" kern="0">
                  <a:solidFill>
                    <a:srgbClr val="505050"/>
                  </a:solidFill>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26350" y="5766866"/>
              <a:ext cx="2139661" cy="1154921"/>
            </a:xfrm>
            <a:prstGeom prst="rect">
              <a:avLst/>
            </a:prstGeom>
            <a:noFill/>
          </p:spPr>
          <p:txBody>
            <a:bodyPr wrap="none" lIns="186441" tIns="149152" rIns="186441" bIns="149152" rtlCol="0" anchor="t">
              <a:spAutoFit/>
            </a:bodyPr>
            <a:lstStyle/>
            <a:p>
              <a:pPr algn="ctr" defTabSz="932059">
                <a:spcAft>
                  <a:spcPts val="612"/>
                </a:spcAft>
                <a:defRPr/>
              </a:pPr>
              <a:r>
                <a:rPr lang="en-US" sz="1873" kern="0">
                  <a:solidFill>
                    <a:srgbClr val="505050"/>
                  </a:solidFill>
                  <a:latin typeface="Segoe UI Semilight"/>
                </a:rPr>
                <a:t>PaaS</a:t>
              </a:r>
            </a:p>
            <a:p>
              <a:pPr algn="ctr" defTabSz="932059">
                <a:spcAft>
                  <a:spcPts val="612"/>
                </a:spcAft>
                <a:defRPr/>
              </a:pPr>
              <a:r>
                <a:rPr lang="en-US" sz="1144" i="1" kern="0">
                  <a:solidFill>
                    <a:srgbClr val="505050"/>
                  </a:solidFill>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84830" y="5766865"/>
              <a:ext cx="1823858" cy="805621"/>
            </a:xfrm>
            <a:prstGeom prst="rect">
              <a:avLst/>
            </a:prstGeom>
            <a:noFill/>
          </p:spPr>
          <p:txBody>
            <a:bodyPr wrap="none" lIns="186441" tIns="149152" rIns="186441" bIns="149152" rtlCol="0" anchor="t">
              <a:spAutoFit/>
            </a:bodyPr>
            <a:lstStyle/>
            <a:p>
              <a:pPr algn="ctr" defTabSz="932059">
                <a:spcAft>
                  <a:spcPts val="612"/>
                </a:spcAft>
                <a:defRPr/>
              </a:pPr>
              <a:r>
                <a:rPr lang="en-US" sz="1873" kern="0" err="1">
                  <a:solidFill>
                    <a:srgbClr val="505050"/>
                  </a:solidFill>
                  <a:latin typeface="Segoe UI Semilight"/>
                </a:rPr>
                <a:t>Serverless</a:t>
              </a:r>
              <a:endParaRPr lang="en-US" sz="1873" kern="0">
                <a:solidFill>
                  <a:srgbClr val="505050"/>
                </a:solidFill>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6441" tIns="149152" rIns="186441" bIns="149152" rtlCol="0" anchor="t">
              <a:spAutoFit/>
            </a:bodyPr>
            <a:lstStyle/>
            <a:p>
              <a:pPr algn="ctr" defTabSz="932059">
                <a:spcAft>
                  <a:spcPts val="612"/>
                </a:spcAft>
                <a:defRPr/>
              </a:pPr>
              <a:r>
                <a:rPr lang="en-US" sz="1873" kern="0">
                  <a:solidFill>
                    <a:srgbClr val="505050"/>
                  </a:solidFill>
                  <a:latin typeface="Segoe UI Semilight"/>
                </a:rPr>
                <a:t>IaaS</a:t>
              </a:r>
            </a:p>
            <a:p>
              <a:pPr algn="ctr" defTabSz="932059">
                <a:defRPr/>
              </a:pPr>
              <a:r>
                <a:rPr lang="en-US" sz="1144" i="1" kern="0">
                  <a:solidFill>
                    <a:srgbClr val="505050"/>
                  </a:solidFill>
                  <a:latin typeface="Segoe UI Semilight"/>
                </a:rPr>
                <a:t>Infrastructure Platform</a:t>
              </a:r>
            </a:p>
            <a:p>
              <a:pPr algn="ctr" defTabSz="951156">
                <a:spcAft>
                  <a:spcPts val="624"/>
                </a:spcAft>
                <a:defRPr/>
              </a:pPr>
              <a:r>
                <a:rPr lang="en-US" sz="1144">
                  <a:solidFill>
                    <a:srgbClr val="505050"/>
                  </a:solidFill>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731329" y="5535387"/>
            <a:ext cx="164034" cy="51490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693771" y="1965082"/>
            <a:ext cx="0" cy="199410"/>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76475" y="515178"/>
            <a:ext cx="10017126" cy="871503"/>
          </a:xfrm>
        </p:spPr>
        <p:txBody>
          <a:bodyPr/>
          <a:lstStyle/>
          <a:p>
            <a:pPr algn="ctr"/>
            <a:r>
              <a:rPr lang="en-US" sz="480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949840"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211578"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473314"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6044464" y="4658759"/>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306201" y="4658759"/>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426845" y="4658759"/>
            <a:ext cx="3192902"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220045"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481782"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BF3818E5-FCC3-4C4E-B111-BD93511A163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Open Service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109" name="Group 108">
            <a:extLst>
              <a:ext uri="{FF2B5EF4-FFF2-40B4-BE49-F238E27FC236}">
                <a16:creationId xmlns:a16="http://schemas.microsoft.com/office/drawing/2014/main" id="{B1DF035F-DB82-4917-9EB2-A62C0D7344B5}"/>
              </a:ext>
            </a:extLst>
          </p:cNvPr>
          <p:cNvGrpSpPr/>
          <p:nvPr/>
        </p:nvGrpSpPr>
        <p:grpSpPr>
          <a:xfrm>
            <a:off x="787315" y="383763"/>
            <a:ext cx="558967" cy="539511"/>
            <a:chOff x="2368476" y="589018"/>
            <a:chExt cx="1012508" cy="977265"/>
          </a:xfrm>
        </p:grpSpPr>
        <p:sp>
          <p:nvSpPr>
            <p:cNvPr id="110" name="Freeform: Shape 109">
              <a:extLst>
                <a:ext uri="{FF2B5EF4-FFF2-40B4-BE49-F238E27FC236}">
                  <a16:creationId xmlns:a16="http://schemas.microsoft.com/office/drawing/2014/main" id="{8D437DD9-6EE1-46D0-BC84-99C754D18CA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D440986C-12BA-4B51-8233-48F88525A16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A6FD32A1-46DD-4076-8ADC-94B1A7F038F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85A97AC6-181C-4EF0-AFA6-0F67FC1D73B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EEA19471-1172-4831-9DAA-3EF27713135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4EB88869-CEF1-428D-A877-9B96C23987A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B3F9D3C7-8C2B-4B59-AB59-E76C2E5E2EA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215F2D6E-F40D-4C07-9648-1360D4C6921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6FFF2AD7-F3C3-4403-8016-620B29CC3D6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71B705F7-B1C8-4610-B22F-28704DD0BFB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A6B0888-0F9C-4E44-BDCC-EE7CE364AE7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F21688B-F27A-42C7-92C8-BFA2CDB442E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6786E6B0-5FC7-436B-A97C-C3F73B34B0F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B543DD31-8B62-4056-BDD8-A1FFE18A6FD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F8A00302-D3BF-4DBC-A1B7-5623E2CC3B3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65618BE6-4FAB-474D-AF44-D6D157C2FF9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8F8A57F5-DF22-4BD7-881F-058FB5F79CF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35BF6CDA-D280-4C40-B063-D14F54C4F1D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55098476-1899-4E2B-A4CC-E1BE239155A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98A1DA9D-2967-48D1-944E-92B4CD9BE02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3FF1534-5DE3-4EE5-9734-17D90F6166D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66DAAE-75F4-4B86-A96F-63D88ED2460D}"/>
              </a:ext>
            </a:extLst>
          </p:cNvPr>
          <p:cNvGrpSpPr/>
          <p:nvPr/>
        </p:nvGrpSpPr>
        <p:grpSpPr>
          <a:xfrm>
            <a:off x="733398" y="1682031"/>
            <a:ext cx="584655" cy="518563"/>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65798" y="5557947"/>
            <a:ext cx="622506" cy="551594"/>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703070" y="2979242"/>
            <a:ext cx="660357" cy="523360"/>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8706" y="2506449"/>
            <a:ext cx="3109178" cy="1835774"/>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05624" y="2503872"/>
            <a:ext cx="2682291" cy="1840929"/>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1281" y="2511295"/>
            <a:ext cx="2647504" cy="1826083"/>
          </a:xfrm>
          <a:prstGeom prst="rect">
            <a:avLst/>
          </a:prstGeom>
        </p:spPr>
      </p:pic>
      <p:sp>
        <p:nvSpPr>
          <p:cNvPr id="77" name="Rectangle 76">
            <a:hlinkClick r:id="rId11" action="ppaction://hlinksldjump"/>
            <a:extLst>
              <a:ext uri="{FF2B5EF4-FFF2-40B4-BE49-F238E27FC236}">
                <a16:creationId xmlns:a16="http://schemas.microsoft.com/office/drawing/2014/main" id="{A01E0880-04BC-400B-921A-A6A8F2BBC921}"/>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hlinkClick r:id="rId12" action="ppaction://hlinksldjump"/>
            <a:extLst>
              <a:ext uri="{FF2B5EF4-FFF2-40B4-BE49-F238E27FC236}">
                <a16:creationId xmlns:a16="http://schemas.microsoft.com/office/drawing/2014/main" id="{99FC9C1C-CDE9-46F2-B250-F3D45FDDEB2C}"/>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hlinkClick r:id="rId13" action="ppaction://hlinksldjump"/>
            <a:extLst>
              <a:ext uri="{FF2B5EF4-FFF2-40B4-BE49-F238E27FC236}">
                <a16:creationId xmlns:a16="http://schemas.microsoft.com/office/drawing/2014/main" id="{D8A64F9B-32C6-49FA-8B1D-058D0D1E3261}"/>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rId14" action="ppaction://hlinksldjump"/>
            <a:extLst>
              <a:ext uri="{FF2B5EF4-FFF2-40B4-BE49-F238E27FC236}">
                <a16:creationId xmlns:a16="http://schemas.microsoft.com/office/drawing/2014/main" id="{4F9C9B90-ADE8-4D71-B254-235146C0E596}"/>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15" action="ppaction://hlinksldjump"/>
            <a:extLst>
              <a:ext uri="{FF2B5EF4-FFF2-40B4-BE49-F238E27FC236}">
                <a16:creationId xmlns:a16="http://schemas.microsoft.com/office/drawing/2014/main" id="{6999FCF5-783A-4079-B2C1-F889CD1928F6}"/>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179120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76475" y="515178"/>
            <a:ext cx="10017126" cy="871503"/>
          </a:xfrm>
        </p:spPr>
        <p:txBody>
          <a:bodyPr/>
          <a:lstStyle/>
          <a:p>
            <a:pPr algn="ctr"/>
            <a:r>
              <a:rPr lang="en-US" sz="480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97265" y="5184725"/>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771982" y="5184725"/>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8046699" y="5184724"/>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321415" y="5184724"/>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97265" y="2523260"/>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771982" y="2523261"/>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8046699" y="2523261"/>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321415" y="2523261"/>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702436" y="3647089"/>
            <a:ext cx="1165206" cy="1165204"/>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95959" y="5560422"/>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670676" y="5560422"/>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945393" y="5560422"/>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400550" y="2898958"/>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774612" y="2898958"/>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997961" y="2898958"/>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316799" y="4967283"/>
            <a:ext cx="0" cy="438149"/>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316799" y="3053949"/>
            <a:ext cx="0" cy="438149"/>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106199" y="5983744"/>
            <a:ext cx="1533528" cy="480131"/>
          </a:xfrm>
          <a:prstGeom prst="rect">
            <a:avLst/>
          </a:prstGeom>
          <a:noFill/>
        </p:spPr>
        <p:txBody>
          <a:bodyPr wrap="square" lIns="146304" tIns="146304" rIns="146304" bIns="146304"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505050"/>
                </a:solidFill>
                <a:effectLst/>
                <a:uLnTx/>
                <a:uFillTx/>
                <a:latin typeface="Segoe UI Semibold" panose="020B0702040204020203" pitchFamily="34" charset="0"/>
                <a:ea typeface="+mn-ea"/>
                <a:cs typeface="Segoe UI Semibold" panose="020B0702040204020203" pitchFamily="34" charset="0"/>
              </a:rPr>
              <a:t>OpenShift</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380916" y="5983744"/>
            <a:ext cx="1533528" cy="480131"/>
          </a:xfrm>
          <a:prstGeom prst="rect">
            <a:avLst/>
          </a:prstGeom>
          <a:noFill/>
        </p:spPr>
        <p:txBody>
          <a:bodyPr wrap="square" lIns="146304" tIns="146304" rIns="146304" bIns="146304"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655637" y="5983744"/>
            <a:ext cx="1533520" cy="641714"/>
          </a:xfrm>
          <a:prstGeom prst="rect">
            <a:avLst/>
          </a:prstGeom>
          <a:noFill/>
        </p:spPr>
        <p:txBody>
          <a:bodyPr wrap="square" lIns="146304" tIns="146304" rIns="146304" bIns="146304"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Fabric </a:t>
            </a: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(Coming soon)</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930349" y="5983744"/>
            <a:ext cx="1533528" cy="641714"/>
          </a:xfrm>
          <a:prstGeom prst="rect">
            <a:avLst/>
          </a:prstGeom>
          <a:noFill/>
        </p:spPr>
        <p:txBody>
          <a:bodyPr wrap="square" lIns="146304" tIns="146304" rIns="146304" bIns="146304"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Kubernetes</a:t>
            </a:r>
            <a:b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(AKS)</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78424" y="1985317"/>
            <a:ext cx="1789078" cy="480131"/>
          </a:xfrm>
          <a:prstGeom prst="rect">
            <a:avLst/>
          </a:prstGeom>
          <a:noFill/>
        </p:spPr>
        <p:txBody>
          <a:bodyPr wrap="square" lIns="146304" tIns="146304" rIns="146304" bIns="146304" rtlCol="0" anchor="b">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380916" y="1985317"/>
            <a:ext cx="1533528" cy="480131"/>
          </a:xfrm>
          <a:prstGeom prst="rect">
            <a:avLst/>
          </a:prstGeom>
          <a:noFill/>
        </p:spPr>
        <p:txBody>
          <a:bodyPr wrap="square" lIns="146304" tIns="146304" rIns="146304" bIns="146304" rtlCol="0" anchor="b">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505050"/>
                </a:solidFill>
                <a:effectLst/>
                <a:uLnTx/>
                <a:uFillTx/>
                <a:latin typeface="Segoe UI Semibold" panose="020B0702040204020203" pitchFamily="34" charset="0"/>
                <a:ea typeface="+mn-ea"/>
                <a:cs typeface="Segoe UI Semibold" panose="020B0702040204020203" pitchFamily="34" charset="0"/>
              </a:rPr>
              <a:t>Redis</a:t>
            </a: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655633" y="1985317"/>
            <a:ext cx="1533528" cy="480131"/>
          </a:xfrm>
          <a:prstGeom prst="rect">
            <a:avLst/>
          </a:prstGeom>
          <a:noFill/>
        </p:spPr>
        <p:txBody>
          <a:bodyPr wrap="square" lIns="146304" tIns="146304" rIns="146304" bIns="146304" rtlCol="0" anchor="b">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505050"/>
                </a:solidFill>
                <a:effectLst/>
                <a:uLnTx/>
                <a:uFillTx/>
                <a:latin typeface="Segoe UI Semibold" panose="020B0702040204020203" pitchFamily="34" charset="0"/>
                <a:ea typeface="+mn-ea"/>
                <a:cs typeface="Segoe UI Semibold" panose="020B0702040204020203" pitchFamily="34" charset="0"/>
              </a:rPr>
              <a:t>CosmosDB</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930349" y="1985317"/>
            <a:ext cx="1533528" cy="480131"/>
          </a:xfrm>
          <a:prstGeom prst="rect">
            <a:avLst/>
          </a:prstGeom>
          <a:noFill/>
        </p:spPr>
        <p:txBody>
          <a:bodyPr wrap="square" lIns="146304" tIns="146304" rIns="146304" bIns="146304" rtlCol="0" anchor="b">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767507" y="3897293"/>
            <a:ext cx="1830159" cy="664797"/>
          </a:xfrm>
          <a:prstGeom prst="rect">
            <a:avLst/>
          </a:prstGeom>
          <a:noFill/>
        </p:spPr>
        <p:txBody>
          <a:bodyPr wrap="square" lIns="146304" tIns="146304" rIns="146304" bIns="146304" rtlCol="0" anchor="ctr">
            <a:spAutoFit/>
          </a:bodyPr>
          <a:lstStyle/>
          <a:p>
            <a:pPr marL="0" marR="0" lvl="0" indent="0" algn="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959093" y="5325789"/>
            <a:ext cx="381709" cy="469266"/>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643446" y="5344072"/>
            <a:ext cx="459035" cy="432700"/>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202837" y="5340862"/>
            <a:ext cx="439121" cy="439121"/>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465213" y="5328522"/>
            <a:ext cx="463800" cy="463800"/>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8C7414C4-B55B-4E29-9E8D-0ACA9ECB5302}"/>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Open Service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63" name="Group 62">
            <a:extLst>
              <a:ext uri="{FF2B5EF4-FFF2-40B4-BE49-F238E27FC236}">
                <a16:creationId xmlns:a16="http://schemas.microsoft.com/office/drawing/2014/main" id="{53C0CF86-08EB-4E97-8E59-2483FE59BDAA}"/>
              </a:ext>
            </a:extLst>
          </p:cNvPr>
          <p:cNvGrpSpPr/>
          <p:nvPr/>
        </p:nvGrpSpPr>
        <p:grpSpPr>
          <a:xfrm>
            <a:off x="787315" y="383763"/>
            <a:ext cx="558967" cy="539511"/>
            <a:chOff x="2368476" y="589018"/>
            <a:chExt cx="1012508" cy="977265"/>
          </a:xfrm>
        </p:grpSpPr>
        <p:sp>
          <p:nvSpPr>
            <p:cNvPr id="64" name="Freeform: Shape 63">
              <a:extLst>
                <a:ext uri="{FF2B5EF4-FFF2-40B4-BE49-F238E27FC236}">
                  <a16:creationId xmlns:a16="http://schemas.microsoft.com/office/drawing/2014/main" id="{8B7190D4-AA2F-4E14-B73F-D4EECAEB489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E23FDCD-CABB-44CD-AB41-B150394945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595E31D-8C60-4061-90A0-2011547C90A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79BD3DD-A8E3-4F19-BBB9-2F895368B84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9B30B746-8038-4495-8AE7-FB851D876F4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09733E49-DD37-4568-BCB2-1FED638007E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3108CE3-D156-49FC-9FFD-7556D4CD013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C8507436-7670-4DF9-A329-EFFDEF134F2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1FD7F152-BE9F-4214-8DCC-4C78CF71BBF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23A2FA1-DADA-48AE-98E1-02FA5AD76DD8}"/>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6793A801-DBD0-4DE9-8072-B34EEBD619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125E0B3-4E7A-4ADC-A381-8909873467D9}"/>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EC84500-F0BF-4806-9192-C43C080540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86AAAB16-E58A-48BF-BE7A-3CCCA30E37B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CDA12C9-F3CE-4D41-AF46-8AD0793E50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E0F3614-FF06-4DDD-B169-D5CF15D2B79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CE4C5D1-9559-4F17-BD2D-309BBCE819E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F71F9CD6-BE19-435C-A77E-420F73B8E992}"/>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45CBF8E-E5A6-44BC-92A2-BDDCD979C0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D7831D5F-5D3D-4EB5-9756-3A3C528A3F5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B54EA16D-EAE2-44E4-87E1-FA5B77D6FF3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FB776A23-DCFE-4092-8FC0-F266521CE096}"/>
              </a:ext>
            </a:extLst>
          </p:cNvPr>
          <p:cNvGrpSpPr/>
          <p:nvPr/>
        </p:nvGrpSpPr>
        <p:grpSpPr>
          <a:xfrm>
            <a:off x="733398" y="1682031"/>
            <a:ext cx="584655" cy="518563"/>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65798" y="5557947"/>
            <a:ext cx="622506" cy="551594"/>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703070" y="2979242"/>
            <a:ext cx="660357" cy="523360"/>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103" y="4179136"/>
            <a:ext cx="607142" cy="613272"/>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6702" y="2696251"/>
            <a:ext cx="389196" cy="40541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1101" y="2699544"/>
            <a:ext cx="358559" cy="41152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00482" y="2740929"/>
            <a:ext cx="443831" cy="316060"/>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481304" y="2764445"/>
            <a:ext cx="431619" cy="2690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19354" y="3860315"/>
            <a:ext cx="731371" cy="738753"/>
          </a:xfrm>
          <a:prstGeom prst="rect">
            <a:avLst/>
          </a:prstGeom>
        </p:spPr>
      </p:pic>
      <p:sp>
        <p:nvSpPr>
          <p:cNvPr id="141" name="Rectangle 140">
            <a:hlinkClick r:id="rId17" action="ppaction://hlinksldjump"/>
            <a:extLst>
              <a:ext uri="{FF2B5EF4-FFF2-40B4-BE49-F238E27FC236}">
                <a16:creationId xmlns:a16="http://schemas.microsoft.com/office/drawing/2014/main" id="{DB916168-55C5-4443-87AA-62226F40564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hlinkClick r:id="rId18" action="ppaction://hlinksldjump"/>
            <a:extLst>
              <a:ext uri="{FF2B5EF4-FFF2-40B4-BE49-F238E27FC236}">
                <a16:creationId xmlns:a16="http://schemas.microsoft.com/office/drawing/2014/main" id="{E2F019CC-38BD-4AA9-8022-C95FFB7B694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hlinkClick r:id="rId19" action="ppaction://hlinksldjump"/>
            <a:extLst>
              <a:ext uri="{FF2B5EF4-FFF2-40B4-BE49-F238E27FC236}">
                <a16:creationId xmlns:a16="http://schemas.microsoft.com/office/drawing/2014/main" id="{59C4860F-1530-4692-8EE8-0223389C0021}"/>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hlinkClick r:id="rId20" action="ppaction://hlinksldjump"/>
            <a:extLst>
              <a:ext uri="{FF2B5EF4-FFF2-40B4-BE49-F238E27FC236}">
                <a16:creationId xmlns:a16="http://schemas.microsoft.com/office/drawing/2014/main" id="{51EC7806-E0C1-4627-93EC-4F40503FE145}"/>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hlinkClick r:id="rId21" action="ppaction://hlinksldjump"/>
            <a:extLst>
              <a:ext uri="{FF2B5EF4-FFF2-40B4-BE49-F238E27FC236}">
                <a16:creationId xmlns:a16="http://schemas.microsoft.com/office/drawing/2014/main" id="{FB6A3D18-B454-4EDE-9DA2-7F56E0667FD2}"/>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263131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76475" y="515178"/>
            <a:ext cx="10017126" cy="871503"/>
          </a:xfrm>
        </p:spPr>
        <p:txBody>
          <a:bodyPr/>
          <a:lstStyle/>
          <a:p>
            <a:pPr algn="ctr"/>
            <a:r>
              <a:rPr lang="en-US" sz="480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909132" y="2201879"/>
            <a:ext cx="8751810" cy="41536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helm repo add azure Azure/helm-charts</a:t>
            </a:r>
            <a:br>
              <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br>
            <a:endPar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helm install azure/service-broker</a:t>
            </a:r>
            <a:br>
              <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br>
            <a:endPar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helm install azure/</a:t>
            </a:r>
            <a:r>
              <a:rPr kumimoji="0" lang="en-US" sz="2800"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wordpress</a:t>
            </a:r>
            <a:endPar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00C425D-62A6-439D-80A7-AD331C0627C3}"/>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Open Service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35" name="Group 34">
            <a:extLst>
              <a:ext uri="{FF2B5EF4-FFF2-40B4-BE49-F238E27FC236}">
                <a16:creationId xmlns:a16="http://schemas.microsoft.com/office/drawing/2014/main" id="{7C44204F-2A6D-411A-B8E2-E351F8129C9A}"/>
              </a:ext>
            </a:extLst>
          </p:cNvPr>
          <p:cNvGrpSpPr/>
          <p:nvPr/>
        </p:nvGrpSpPr>
        <p:grpSpPr>
          <a:xfrm>
            <a:off x="787315" y="383763"/>
            <a:ext cx="558967" cy="539511"/>
            <a:chOff x="2368476" y="589018"/>
            <a:chExt cx="1012508" cy="977265"/>
          </a:xfrm>
        </p:grpSpPr>
        <p:sp>
          <p:nvSpPr>
            <p:cNvPr id="42" name="Freeform: Shape 41">
              <a:extLst>
                <a:ext uri="{FF2B5EF4-FFF2-40B4-BE49-F238E27FC236}">
                  <a16:creationId xmlns:a16="http://schemas.microsoft.com/office/drawing/2014/main" id="{2C06C4B1-48FD-4F7D-B70E-C92A3A1549F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46258407-B535-429D-8843-049FDA5B507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19AF212D-51BB-40B2-A1EC-5D173DA2BA6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8A10280E-770A-478B-98E7-2DD39665E1E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186FB00-B5E1-48E7-A607-7215296DF9C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E203F01B-DC80-4126-B45A-0320D8106D2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4D15AA2-E5EA-4461-9A04-38AB7F7EFF57}"/>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96AA3E8E-9B95-429B-8A5B-A6B3EDAF92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49A5AD2-0710-4B47-867C-6DAEB4FCA6F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D14FCE1-5469-4998-B177-B3EBC21894F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EE002A66-53FF-4946-899D-AEFDD982E96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C2463BD-62D6-4B03-AA2C-474C475EC1C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EB6D8083-E7DA-4DD0-8BA1-EAB45D4A01C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BC53E5B-355C-4CEF-9E67-49F0E123180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87E92FD-D3A6-4C38-8E33-0C9C4FF7F5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1CFABBD5-D7C0-483B-BDAF-B86BB4FB921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B445FAC-2DCA-4052-82DF-87BC1A01E73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CDEE5491-A4A8-4DCF-9350-9642EB40B8F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93402F25-AEF8-448E-A812-D1FD56B1DCC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31A4762-5F0F-4A00-AE6D-95B2ADE1850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C386C8F-AAAE-4216-881C-C0044FBA1B7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FBDBA5C7-495C-4FAD-947D-23FA9F0846DE}"/>
              </a:ext>
            </a:extLst>
          </p:cNvPr>
          <p:cNvGrpSpPr/>
          <p:nvPr/>
        </p:nvGrpSpPr>
        <p:grpSpPr>
          <a:xfrm>
            <a:off x="733398" y="1682031"/>
            <a:ext cx="584655" cy="518563"/>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65798" y="5557947"/>
            <a:ext cx="622506" cy="551594"/>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703070" y="2979242"/>
            <a:ext cx="660357" cy="523360"/>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93" name="Rectangle 92">
            <a:hlinkClick r:id="rId5" action="ppaction://hlinksldjump"/>
            <a:extLst>
              <a:ext uri="{FF2B5EF4-FFF2-40B4-BE49-F238E27FC236}">
                <a16:creationId xmlns:a16="http://schemas.microsoft.com/office/drawing/2014/main" id="{CBA2CB5C-93AF-46AF-835F-D02DC46CA35E}"/>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hlinkClick r:id="rId6" action="ppaction://hlinksldjump"/>
            <a:extLst>
              <a:ext uri="{FF2B5EF4-FFF2-40B4-BE49-F238E27FC236}">
                <a16:creationId xmlns:a16="http://schemas.microsoft.com/office/drawing/2014/main" id="{2F6D83AE-CA17-4B74-8F83-89E5D58FD37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6F18B2EB-F959-4A24-A10A-510699AAC5BF}"/>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D972FC1F-20D0-4A76-95C8-E747D9B7253C}"/>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6F4C41F7-66B6-409A-952B-FD8D2936BAFF}"/>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790736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5037415B-3E93-4FB3-81DC-BA3F71D4802C}"/>
              </a:ext>
            </a:extLst>
          </p:cNvPr>
          <p:cNvPicPr>
            <a:picLocks noChangeAspect="1"/>
          </p:cNvPicPr>
          <p:nvPr/>
        </p:nvPicPr>
        <p:blipFill rotWithShape="1">
          <a:blip r:embed="rId4"/>
          <a:srcRect t="1382" b="6874"/>
          <a:stretch/>
        </p:blipFill>
        <p:spPr>
          <a:xfrm>
            <a:off x="7756364" y="2600703"/>
            <a:ext cx="3661787" cy="2249822"/>
          </a:xfrm>
          <a:prstGeom prst="rect">
            <a:avLst/>
          </a:prstGeom>
          <a:ln w="1905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59025" y="515178"/>
            <a:ext cx="9852026" cy="871503"/>
          </a:xfrm>
        </p:spPr>
        <p:txBody>
          <a:bodyPr/>
          <a:lstStyle/>
          <a:p>
            <a:pPr algn="ctr"/>
            <a:r>
              <a:rPr lang="en-US" sz="480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Resources</a:t>
            </a:r>
          </a:p>
        </p:txBody>
      </p:sp>
      <p:sp>
        <p:nvSpPr>
          <p:cNvPr id="27" name="TextBox 26">
            <a:extLst>
              <a:ext uri="{FF2B5EF4-FFF2-40B4-BE49-F238E27FC236}">
                <a16:creationId xmlns:a16="http://schemas.microsoft.com/office/drawing/2014/main" id="{07F3901C-577E-49B5-B2A9-12EC463E80C2}"/>
              </a:ext>
            </a:extLst>
          </p:cNvPr>
          <p:cNvSpPr txBox="1"/>
          <p:nvPr/>
        </p:nvSpPr>
        <p:spPr>
          <a:xfrm>
            <a:off x="3012154" y="2477515"/>
            <a:ext cx="4108142" cy="1440394"/>
          </a:xfrm>
          <a:prstGeom prst="rect">
            <a:avLst/>
          </a:prstGeom>
          <a:noFill/>
        </p:spPr>
        <p:txBody>
          <a:bodyPr wrap="square" lIns="146304" tIns="0" rIns="146304" bIns="146304" rtlCol="0" anchor="t">
            <a:spAutoFit/>
          </a:bodyPr>
          <a:lstStyle/>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hlinkClick r:id="rId5"/>
              </a:rPr>
              <a:t>OSBA announcement blog</a:t>
            </a:r>
            <a:endParaRPr kumimoji="0" lang="en-US" sz="1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a:p>
            <a:pPr marL="285750" indent="-285750">
              <a:spcAft>
                <a:spcPts val="1200"/>
              </a:spcAft>
              <a:buFont typeface="Arial" panose="020B0604020202020204" pitchFamily="34" charset="0"/>
              <a:buChar char="•"/>
              <a:defRPr/>
            </a:pPr>
            <a:r>
              <a:rPr lang="en-US" sz="1600">
                <a:solidFill>
                  <a:srgbClr val="505050"/>
                </a:solidFill>
                <a:latin typeface="Segoe UI"/>
                <a:cs typeface="Segoe UI Semibold" panose="020B0702040204020203" pitchFamily="34" charset="0"/>
                <a:hlinkClick r:id="rId6"/>
              </a:rPr>
              <a:t>OSBA on GitHub </a:t>
            </a:r>
            <a:endParaRPr kumimoji="0" lang="en-US" sz="1600" b="0" i="0" u="none" strike="noStrike" kern="1200" cap="none" spc="0" normalizeH="0" baseline="0" noProof="0">
              <a:ln>
                <a:noFill/>
              </a:ln>
              <a:solidFill>
                <a:srgbClr val="505050"/>
              </a:solidFill>
              <a:effectLst/>
              <a:uLnTx/>
              <a:uFillTx/>
              <a:latin typeface="Segoe UI"/>
              <a:cs typeface="Segoe UI Semibold" panose="020B0702040204020203" pitchFamily="34" charset="0"/>
            </a:endParaRPr>
          </a:p>
          <a:p>
            <a:pPr marL="285750" indent="-285750">
              <a:spcAft>
                <a:spcPts val="1200"/>
              </a:spcAft>
              <a:buFont typeface="Arial" panose="020B0604020202020204" pitchFamily="34" charset="0"/>
              <a:buChar char="•"/>
            </a:pPr>
            <a:r>
              <a:rPr lang="en-US" sz="1600">
                <a:solidFill>
                  <a:srgbClr val="505050"/>
                </a:solidFill>
                <a:cs typeface="Segoe UI Semibold" panose="020B0702040204020203" pitchFamily="34" charset="0"/>
                <a:hlinkClick r:id="rId7"/>
              </a:rPr>
              <a:t>Integrating with Azure-managed services using OSBA</a:t>
            </a:r>
            <a:endParaRPr lang="en-US" sz="1600">
              <a:solidFill>
                <a:srgbClr val="505050"/>
              </a:solidFill>
              <a:cs typeface="Segoe UI Semibold" panose="020B0702040204020203" pitchFamily="34" charset="0"/>
            </a:endParaRPr>
          </a:p>
        </p:txBody>
      </p:sp>
      <p:sp>
        <p:nvSpPr>
          <p:cNvPr id="43" name="TextBox 42">
            <a:extLst>
              <a:ext uri="{FF2B5EF4-FFF2-40B4-BE49-F238E27FC236}">
                <a16:creationId xmlns:a16="http://schemas.microsoft.com/office/drawing/2014/main" id="{40080180-B55F-43FE-89D0-AC3AFB85207B}"/>
              </a:ext>
            </a:extLst>
          </p:cNvPr>
          <p:cNvSpPr txBox="1"/>
          <p:nvPr/>
        </p:nvSpPr>
        <p:spPr>
          <a:xfrm>
            <a:off x="7725780" y="2294030"/>
            <a:ext cx="3391797" cy="184666"/>
          </a:xfrm>
          <a:prstGeom prst="rect">
            <a:avLst/>
          </a:prstGeom>
          <a:noFill/>
        </p:spPr>
        <p:txBody>
          <a:bodyPr wrap="square" lIns="0" tIns="0" rIns="0" bIns="0" rtlCol="0" anchor="t">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Open Service Broker for Azure</a:t>
            </a:r>
          </a:p>
        </p:txBody>
      </p:sp>
      <p:sp>
        <p:nvSpPr>
          <p:cNvPr id="21" name="Rectangle 20">
            <a:extLst>
              <a:ext uri="{FF2B5EF4-FFF2-40B4-BE49-F238E27FC236}">
                <a16:creationId xmlns:a16="http://schemas.microsoft.com/office/drawing/2014/main" id="{14597B9B-39E8-45DC-8BF7-9F4FF02F72BA}"/>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EEDCB12-9C27-476E-A8C5-786365355E7E}"/>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0FE66B7-F15D-43FB-B04A-F7FD66E0FEC8}"/>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32" name="Rectangle: Rounded Corners 31">
            <a:extLst>
              <a:ext uri="{FF2B5EF4-FFF2-40B4-BE49-F238E27FC236}">
                <a16:creationId xmlns:a16="http://schemas.microsoft.com/office/drawing/2014/main" id="{4B0D2033-C24F-46F8-B271-5339606582E9}"/>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35" name="Rectangle: Rounded Corners 34">
            <a:extLst>
              <a:ext uri="{FF2B5EF4-FFF2-40B4-BE49-F238E27FC236}">
                <a16:creationId xmlns:a16="http://schemas.microsoft.com/office/drawing/2014/main" id="{3CA0B7A2-6D74-4DD0-9C48-2F2CDA219A10}"/>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5511CA9F-B316-41FB-8D94-2DBE6EA77628}"/>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Open Service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Broker API (OSBA)</a:t>
            </a:r>
          </a:p>
        </p:txBody>
      </p:sp>
      <p:sp>
        <p:nvSpPr>
          <p:cNvPr id="42" name="Rectangle: Rounded Corners 41">
            <a:extLst>
              <a:ext uri="{FF2B5EF4-FFF2-40B4-BE49-F238E27FC236}">
                <a16:creationId xmlns:a16="http://schemas.microsoft.com/office/drawing/2014/main" id="{F9B7B6B5-F6A6-4B37-B2D4-1CAC0A22A391}"/>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44" name="Group 43">
            <a:extLst>
              <a:ext uri="{FF2B5EF4-FFF2-40B4-BE49-F238E27FC236}">
                <a16:creationId xmlns:a16="http://schemas.microsoft.com/office/drawing/2014/main" id="{63C7F0C2-334B-4E9B-9EE5-6AC6639A431A}"/>
              </a:ext>
            </a:extLst>
          </p:cNvPr>
          <p:cNvGrpSpPr/>
          <p:nvPr/>
        </p:nvGrpSpPr>
        <p:grpSpPr>
          <a:xfrm>
            <a:off x="787315" y="383763"/>
            <a:ext cx="558967" cy="539511"/>
            <a:chOff x="2368476" y="589018"/>
            <a:chExt cx="1012508" cy="977265"/>
          </a:xfrm>
        </p:grpSpPr>
        <p:sp>
          <p:nvSpPr>
            <p:cNvPr id="45" name="Freeform: Shape 44">
              <a:extLst>
                <a:ext uri="{FF2B5EF4-FFF2-40B4-BE49-F238E27FC236}">
                  <a16:creationId xmlns:a16="http://schemas.microsoft.com/office/drawing/2014/main" id="{29DB4837-47F1-42DA-967B-DAE9BDB075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45A57A5C-7C41-40A7-9A7A-D2DEA0025BDF}"/>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6EE3169A-05B9-45B7-B38F-108A5C9242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804A540-16DB-4B0F-B9F8-1DEAC2B0BA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8F05949-0C81-406C-8651-B5750DCA75A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7D44E819-D26C-4E93-833C-31F8175D52B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902291A1-CA32-481C-B059-000B274A003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25C53FB-82B6-4D41-915F-CB1723FF3B6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61FE07D-DC3D-483F-B76A-72B08248AC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A38C8D57-7AEA-418D-AA23-42A9E2C56418}"/>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75F380A-A68B-485B-9130-43090DAD641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DAE0D22-8B16-4193-9775-0ED228505E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D0B8968-08B8-4195-920D-AACD3379AFD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2138819-C0A4-49D6-A89D-6A556BA77E8E}"/>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570131A-8B05-4DDD-BD40-7A737E147BC6}"/>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9B144AC-C765-44B2-AA94-B6BCEA409B6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FDF2950D-FA49-4F1D-A3D0-E15A3D7250E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E2ACE6B-89DB-4D17-BCE0-530987DA6EE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3530C2FF-3DE2-4272-8288-41420686B65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A49E2E7-6D45-4D53-99D7-936BAD1B9B0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80749FD-60CE-4EC6-AC72-B13FF79DCD4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8FD81871-068E-43C4-8670-CB7D1A928FD3}"/>
              </a:ext>
            </a:extLst>
          </p:cNvPr>
          <p:cNvGrpSpPr/>
          <p:nvPr/>
        </p:nvGrpSpPr>
        <p:grpSpPr>
          <a:xfrm>
            <a:off x="733398" y="1682031"/>
            <a:ext cx="584655" cy="518563"/>
            <a:chOff x="2878931" y="2940843"/>
            <a:chExt cx="1095375" cy="971550"/>
          </a:xfrm>
        </p:grpSpPr>
        <p:sp>
          <p:nvSpPr>
            <p:cNvPr id="67" name="Freeform: Shape 66">
              <a:extLst>
                <a:ext uri="{FF2B5EF4-FFF2-40B4-BE49-F238E27FC236}">
                  <a16:creationId xmlns:a16="http://schemas.microsoft.com/office/drawing/2014/main" id="{42F6A575-A6FC-4DDB-BBB1-E68A840A60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91C81B5-BB6C-4AF5-A48A-37C17074040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E2A1FBEC-9A94-4B1D-8A30-71DAC52BB7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D10E595-3DAF-4682-8868-22AF50DEBC5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549A3E69-30D9-4DBE-AC17-1838BB5D774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0B6E920-5C1A-41DE-94E8-2A98A58CC2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874B6DD6-C3D8-4D49-8987-80CA98D3A7A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A3EF0AF0-680D-4B82-BA76-BA6F19BD44EE}"/>
              </a:ext>
            </a:extLst>
          </p:cNvPr>
          <p:cNvGrpSpPr/>
          <p:nvPr/>
        </p:nvGrpSpPr>
        <p:grpSpPr>
          <a:xfrm>
            <a:off x="765798" y="5557947"/>
            <a:ext cx="622506" cy="551594"/>
            <a:chOff x="4360069" y="2943701"/>
            <a:chExt cx="1095375" cy="970597"/>
          </a:xfrm>
        </p:grpSpPr>
        <p:sp>
          <p:nvSpPr>
            <p:cNvPr id="75" name="Freeform: Shape 74">
              <a:extLst>
                <a:ext uri="{FF2B5EF4-FFF2-40B4-BE49-F238E27FC236}">
                  <a16:creationId xmlns:a16="http://schemas.microsoft.com/office/drawing/2014/main" id="{F564BD09-1366-4CDC-AB14-8FD68673EC5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E7A1E9C-6D8C-4C6D-9A88-4B3034870126}"/>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EA2A679-4A2D-49C8-BA68-7ACC0A712D4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0039C23-37A5-40EC-B35D-A27A2B6ADB5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8FAA4AB-B6F1-4D3F-99EB-3A82D7344E90}"/>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A54AB9A1-CD10-4476-989A-72FB884764C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E31A5E63-E07C-45E4-8020-0A4A1503B5B8}"/>
              </a:ext>
            </a:extLst>
          </p:cNvPr>
          <p:cNvGrpSpPr/>
          <p:nvPr/>
        </p:nvGrpSpPr>
        <p:grpSpPr>
          <a:xfrm>
            <a:off x="703070" y="2979242"/>
            <a:ext cx="660357" cy="523360"/>
            <a:chOff x="3517678" y="3062050"/>
            <a:chExt cx="1225868" cy="971550"/>
          </a:xfrm>
        </p:grpSpPr>
        <p:sp>
          <p:nvSpPr>
            <p:cNvPr id="82" name="Freeform: Shape 81">
              <a:extLst>
                <a:ext uri="{FF2B5EF4-FFF2-40B4-BE49-F238E27FC236}">
                  <a16:creationId xmlns:a16="http://schemas.microsoft.com/office/drawing/2014/main" id="{D1A1E79A-13FB-4600-8FF0-A6A2B43E39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7C442B4-693F-45EA-83F6-17FF7F89F44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550BCD8-B131-4B5D-8EDE-58E5710425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D541B51-6336-4D94-8AC2-23FB68B5F17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D03CF4-1650-4212-980B-B7F49FF517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BE631441-1EC6-4610-81E6-4CF6AB711C6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67F4E1F6-B1D6-49E0-A5D1-C53EF1D92AE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DC315E57-9887-4CEF-B1EC-4637EFD17DE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49D75B5-A38D-42F7-828B-4D71A181B7F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BE8B41A5-3EB9-4617-A377-D08C8D075D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C8FE3DA-BC60-40B5-8996-1E895846E17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17FDD0F-C9E6-4685-89B5-420544726EE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FA35BF6C-2EBA-454E-8A5E-4B8C71D1BBC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5" name="Graphic 94">
            <a:extLst>
              <a:ext uri="{FF2B5EF4-FFF2-40B4-BE49-F238E27FC236}">
                <a16:creationId xmlns:a16="http://schemas.microsoft.com/office/drawing/2014/main" id="{EF0CB4E7-D026-4E4E-B319-D694CD2A27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103" y="4179136"/>
            <a:ext cx="607142" cy="613272"/>
          </a:xfrm>
          <a:prstGeom prst="rect">
            <a:avLst/>
          </a:prstGeom>
        </p:spPr>
      </p:pic>
      <p:sp>
        <p:nvSpPr>
          <p:cNvPr id="96" name="Rectangle 95">
            <a:hlinkClick r:id="rId10" action="ppaction://hlinksldjump"/>
            <a:extLst>
              <a:ext uri="{FF2B5EF4-FFF2-40B4-BE49-F238E27FC236}">
                <a16:creationId xmlns:a16="http://schemas.microsoft.com/office/drawing/2014/main" id="{5B82E296-8229-4CDF-820E-801605C84EBA}"/>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hlinkClick r:id="rId11" action="ppaction://hlinksldjump"/>
            <a:extLst>
              <a:ext uri="{FF2B5EF4-FFF2-40B4-BE49-F238E27FC236}">
                <a16:creationId xmlns:a16="http://schemas.microsoft.com/office/drawing/2014/main" id="{40FC1776-4B58-429A-A4F1-6F46CB8D202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hlinkClick r:id="rId12" action="ppaction://hlinksldjump"/>
            <a:extLst>
              <a:ext uri="{FF2B5EF4-FFF2-40B4-BE49-F238E27FC236}">
                <a16:creationId xmlns:a16="http://schemas.microsoft.com/office/drawing/2014/main" id="{F82D5C55-6B17-41A6-BE0A-ACCC4060397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hlinkClick r:id="rId13" action="ppaction://hlinksldjump"/>
            <a:extLst>
              <a:ext uri="{FF2B5EF4-FFF2-40B4-BE49-F238E27FC236}">
                <a16:creationId xmlns:a16="http://schemas.microsoft.com/office/drawing/2014/main" id="{3AF99B51-EF55-4A2E-9BB3-284918C24704}"/>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14" action="ppaction://hlinksldjump"/>
            <a:extLst>
              <a:ext uri="{FF2B5EF4-FFF2-40B4-BE49-F238E27FC236}">
                <a16:creationId xmlns:a16="http://schemas.microsoft.com/office/drawing/2014/main" id="{CF24CD0D-BDCE-4AD3-BF78-4F2D604D8C86}"/>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255374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4"/>
          <a:stretch>
            <a:fillRect/>
          </a:stretch>
        </p:blipFill>
        <p:spPr>
          <a:xfrm>
            <a:off x="882" y="2015470"/>
            <a:ext cx="12434711" cy="1098377"/>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5"/>
          <a:stretch>
            <a:fillRect/>
          </a:stretch>
        </p:blipFill>
        <p:spPr>
          <a:xfrm>
            <a:off x="882" y="4453087"/>
            <a:ext cx="12434711" cy="1124271"/>
          </a:xfrm>
          <a:prstGeom prst="rect">
            <a:avLst/>
          </a:prstGeom>
        </p:spPr>
      </p:pic>
    </p:spTree>
    <p:extLst>
      <p:ext uri="{BB962C8B-B14F-4D97-AF65-F5344CB8AC3E}">
        <p14:creationId xmlns:p14="http://schemas.microsoft.com/office/powerpoint/2010/main" val="2231111392"/>
      </p:ext>
    </p:extLst>
  </p:cSld>
  <p:clrMapOvr>
    <a:overrideClrMapping bg1="dk1" tx1="lt1" bg2="dk2" tx2="lt2" accent1="accent1" accent2="accent2" accent3="accent3" accent4="accent4" accent5="accent5" accent6="accent6" hlink="hlink" folHlink="folHlink"/>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a:t>Demo</a:t>
            </a:r>
          </a:p>
        </p:txBody>
      </p:sp>
      <p:sp>
        <p:nvSpPr>
          <p:cNvPr id="6" name="Content Placeholder 5">
            <a:extLst>
              <a:ext uri="{FF2B5EF4-FFF2-40B4-BE49-F238E27FC236}">
                <a16:creationId xmlns:a16="http://schemas.microsoft.com/office/drawing/2014/main" id="{FA57C6B0-3F72-462A-837C-D8B64DA85E9E}"/>
              </a:ext>
            </a:extLst>
          </p:cNvPr>
          <p:cNvSpPr>
            <a:spLocks noGrp="1"/>
          </p:cNvSpPr>
          <p:nvPr>
            <p:ph idx="1"/>
          </p:nvPr>
        </p:nvSpPr>
        <p:spPr>
          <a:xfrm>
            <a:off x="274641" y="1212851"/>
            <a:ext cx="11887198" cy="1415516"/>
          </a:xfrm>
        </p:spPr>
        <p:txBody>
          <a:bodyPr/>
          <a:lstStyle/>
          <a:p>
            <a:r>
              <a:rPr lang="en-US"/>
              <a:t>Container Persistence with Azure Disk</a:t>
            </a:r>
          </a:p>
          <a:p>
            <a:r>
              <a:rPr lang="en-US"/>
              <a:t>Version Upgrade Options</a:t>
            </a:r>
          </a:p>
        </p:txBody>
      </p:sp>
    </p:spTree>
    <p:extLst>
      <p:ext uri="{BB962C8B-B14F-4D97-AF65-F5344CB8AC3E}">
        <p14:creationId xmlns:p14="http://schemas.microsoft.com/office/powerpoint/2010/main" val="217165482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dirty="0"/>
              <a:t>Labs: 8, 9, 10</a:t>
            </a:r>
            <a:br>
              <a:rPr lang="en-US" dirty="0"/>
            </a:br>
            <a:r>
              <a:rPr lang="en-US" sz="4000" dirty="0">
                <a:gradFill>
                  <a:gsLst>
                    <a:gs pos="1250">
                      <a:srgbClr val="505050"/>
                    </a:gs>
                    <a:gs pos="100000">
                      <a:srgbClr val="505050"/>
                    </a:gs>
                  </a:gsLst>
                  <a:lin ang="5400000" scaled="0"/>
                </a:gradFill>
                <a:hlinkClick r:id="rId3">
                  <a:extLst>
                    <a:ext uri="{A12FA001-AC4F-418D-AE19-62706E023703}">
                      <ahyp:hlinkClr xmlns:ahyp="http://schemas.microsoft.com/office/drawing/2018/hyperlinkcolor" val="tx"/>
                    </a:ext>
                  </a:extLst>
                </a:hlinkClick>
              </a:rPr>
              <a:t>https://github.com/OSSCanada/aks_partnerworkshop</a:t>
            </a:r>
            <a:endParaRPr lang="en-US" dirty="0"/>
          </a:p>
        </p:txBody>
      </p:sp>
    </p:spTree>
    <p:extLst>
      <p:ext uri="{BB962C8B-B14F-4D97-AF65-F5344CB8AC3E}">
        <p14:creationId xmlns:p14="http://schemas.microsoft.com/office/powerpoint/2010/main" val="372487303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6016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962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546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6090"/>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7236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7243"/>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5152"/>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9288"/>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4970"/>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62045"/>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41565"/>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7391"/>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71584"/>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latin typeface="Segoe UI Semibold" panose="020B0702040204020203" pitchFamily="34" charset="0"/>
                <a:cs typeface="Segoe UI Semibold" panose="020B0702040204020203" pitchFamily="34" charset="0"/>
              </a:rPr>
              <a:t>Release </a:t>
            </a:r>
            <a:br>
              <a:rPr lang="en-US" sz="1200">
                <a:latin typeface="Segoe UI Semibold" panose="020B0702040204020203" pitchFamily="34" charset="0"/>
                <a:cs typeface="Segoe UI Semibold" panose="020B0702040204020203" pitchFamily="34" charset="0"/>
              </a:rPr>
            </a:br>
            <a:r>
              <a:rPr lang="en-US" sz="1200">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91226"/>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51418"/>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21592"/>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20323"/>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417660" y="4798500"/>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4916"/>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6176"/>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80781"/>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82738"/>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8756"/>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4338"/>
            <a:ext cx="496113" cy="439598"/>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4443"/>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8113"/>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8420"/>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BA802DC4-A2A1-4458-9B0A-A1F24ACA24C8}"/>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FFE5413A-209C-47AA-9C7B-9F6EF45FFF29}"/>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87A7C30E-4EAC-406A-AD93-F19A1757B061}"/>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CC7FB23B-714F-4DB3-8ED3-A45461891F4C}"/>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CE762FE6-C91B-43F4-9E38-82AF5042D4CE}"/>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10768508-795E-403C-A91C-E931399FACA1}"/>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A94826FA-3588-468B-BB52-83F1C52F172F}"/>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9945C9BA-1698-4D30-A3A3-8B77DE9BF7F8}"/>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132E493D-7B42-45EA-891E-D7D0CBCDF51A}"/>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6E2C6226-2355-495E-BFC4-28443FF6A95E}"/>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79F999C-B99D-40A6-A17E-2826E82192B0}"/>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545894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864" y="2645605"/>
            <a:ext cx="1194360" cy="1243710"/>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a:extLst>
              <a:ext uri="{28A0092B-C50C-407E-A947-70E740481C1C}">
                <a14:useLocalDpi xmlns:a14="http://schemas.microsoft.com/office/drawing/2010/main" val="0"/>
              </a:ext>
            </a:extLst>
          </a:blip>
          <a:srcRect l="11405" t="8665" r="11405"/>
          <a:stretch/>
        </p:blipFill>
        <p:spPr>
          <a:xfrm>
            <a:off x="2958831" y="2851001"/>
            <a:ext cx="1835638" cy="1075134"/>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3620" y="2718311"/>
            <a:ext cx="1804802" cy="1098296"/>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818609" y="555770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86771" y="5631158"/>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6080587" y="555770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342565" y="555770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604543" y="555770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348749" y="5631158"/>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610727" y="5631158"/>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904574" y="4146474"/>
            <a:ext cx="1966714"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170686" y="4146474"/>
            <a:ext cx="1966714"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432664" y="4146474"/>
            <a:ext cx="1966714"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694642" y="4146474"/>
            <a:ext cx="1966714"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13959" y="3082539"/>
            <a:ext cx="1728079" cy="39830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87315" y="383763"/>
            <a:ext cx="558967" cy="539511"/>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A0B691B8-9B91-4285-8902-3F04E56DA27A}"/>
              </a:ext>
            </a:extLst>
          </p:cNvPr>
          <p:cNvGrpSpPr/>
          <p:nvPr/>
        </p:nvGrpSpPr>
        <p:grpSpPr>
          <a:xfrm>
            <a:off x="733398" y="1682031"/>
            <a:ext cx="584655" cy="518563"/>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65798" y="5557947"/>
            <a:ext cx="622506" cy="551594"/>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703070" y="2979242"/>
            <a:ext cx="660357" cy="523360"/>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103" y="4179136"/>
            <a:ext cx="607142" cy="613272"/>
          </a:xfrm>
          <a:prstGeom prst="rect">
            <a:avLst/>
          </a:prstGeom>
        </p:spPr>
      </p:pic>
      <p:sp>
        <p:nvSpPr>
          <p:cNvPr id="78" name="Rectangle 77">
            <a:hlinkClick r:id="rId10" action="ppaction://hlinksldjump"/>
            <a:extLst>
              <a:ext uri="{FF2B5EF4-FFF2-40B4-BE49-F238E27FC236}">
                <a16:creationId xmlns:a16="http://schemas.microsoft.com/office/drawing/2014/main" id="{DE89E25D-6086-4CC1-9ED8-2808AEEA162F}"/>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hlinkClick r:id="rId11" action="ppaction://hlinksldjump"/>
            <a:extLst>
              <a:ext uri="{FF2B5EF4-FFF2-40B4-BE49-F238E27FC236}">
                <a16:creationId xmlns:a16="http://schemas.microsoft.com/office/drawing/2014/main" id="{BBA3012B-A633-45F6-A887-CA70A8AC00F5}"/>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rId12" action="ppaction://hlinksldjump"/>
            <a:extLst>
              <a:ext uri="{FF2B5EF4-FFF2-40B4-BE49-F238E27FC236}">
                <a16:creationId xmlns:a16="http://schemas.microsoft.com/office/drawing/2014/main" id="{6B152F37-F5D6-45F6-ADF6-2734007A12A2}"/>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13" action="ppaction://hlinksldjump"/>
            <a:extLst>
              <a:ext uri="{FF2B5EF4-FFF2-40B4-BE49-F238E27FC236}">
                <a16:creationId xmlns:a16="http://schemas.microsoft.com/office/drawing/2014/main" id="{26948407-1D2C-43B7-A33B-68A9760F6679}"/>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hlinkClick r:id="rId14" action="ppaction://hlinksldjump"/>
            <a:extLst>
              <a:ext uri="{FF2B5EF4-FFF2-40B4-BE49-F238E27FC236}">
                <a16:creationId xmlns:a16="http://schemas.microsoft.com/office/drawing/2014/main" id="{7E5D379A-D73D-4622-A0B8-716349F323A3}"/>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078941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74733" y="515178"/>
            <a:ext cx="8820609" cy="871503"/>
          </a:xfrm>
        </p:spPr>
        <p:txBody>
          <a:bodyPr/>
          <a:lstStyle/>
          <a:p>
            <a:pPr algn="ctr"/>
            <a:r>
              <a:rPr lang="en-US" sz="480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834000"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433649"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10033298"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243882" y="4771699"/>
            <a:ext cx="1695600" cy="1014952"/>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10033298" y="3612667"/>
            <a:ext cx="1691640"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639884" y="3612667"/>
            <a:ext cx="1691640"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242510" y="3369113"/>
            <a:ext cx="1695600" cy="1014952"/>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525640" y="2521644"/>
            <a:ext cx="190800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8125289" y="2521644"/>
            <a:ext cx="190800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331524" y="3876589"/>
            <a:ext cx="701774"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938110" y="3876589"/>
            <a:ext cx="701774"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525640" y="3876589"/>
            <a:ext cx="716870" cy="250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6090310" y="4384065"/>
            <a:ext cx="1372" cy="38763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939482" y="4140511"/>
            <a:ext cx="3939636" cy="1138664"/>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834000" y="3615174"/>
            <a:ext cx="1691640" cy="527844"/>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79820" y="4143018"/>
            <a:ext cx="0" cy="117079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879118" y="2785566"/>
            <a:ext cx="0" cy="82710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160658" y="4400196"/>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725540" y="3459650"/>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834000" y="1494081"/>
            <a:ext cx="1325363" cy="258532"/>
          </a:xfrm>
          <a:prstGeom prst="rect">
            <a:avLst/>
          </a:prstGeom>
        </p:spPr>
        <p:txBody>
          <a:bodyPr wrap="none" lIns="0" rIns="0">
            <a:spAutoFit/>
          </a:bodyPr>
          <a:lstStyle/>
          <a:p>
            <a:pPr defTabSz="932472" fontAlgn="base">
              <a:lnSpc>
                <a:spcPct val="90000"/>
              </a:lnSpc>
              <a:spcBef>
                <a:spcPct val="0"/>
              </a:spcBef>
              <a:spcAft>
                <a:spcPct val="0"/>
              </a:spcAft>
            </a:pPr>
            <a:r>
              <a:rPr lang="en-US" sz="1200">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99126" y="1822336"/>
            <a:ext cx="0" cy="558958"/>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433649" y="1494081"/>
            <a:ext cx="1173335" cy="258532"/>
          </a:xfrm>
          <a:prstGeom prst="rect">
            <a:avLst/>
          </a:prstGeom>
        </p:spPr>
        <p:txBody>
          <a:bodyPr wrap="none" lIns="0" rIns="0">
            <a:spAutoFit/>
          </a:bodyPr>
          <a:lstStyle/>
          <a:p>
            <a:pPr defTabSz="932472" fontAlgn="base">
              <a:lnSpc>
                <a:spcPct val="90000"/>
              </a:lnSpc>
              <a:spcBef>
                <a:spcPct val="0"/>
              </a:spcBef>
              <a:spcAft>
                <a:spcPct val="0"/>
              </a:spcAft>
            </a:pPr>
            <a:r>
              <a:rPr lang="en-US" sz="1200">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598775" y="1822336"/>
            <a:ext cx="0" cy="558958"/>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10033299" y="1494080"/>
            <a:ext cx="1853900" cy="590931"/>
          </a:xfrm>
          <a:prstGeom prst="rect">
            <a:avLst/>
          </a:prstGeom>
        </p:spPr>
        <p:txBody>
          <a:bodyPr wrap="square" lIns="0" rIns="0">
            <a:spAutoFit/>
          </a:bodyPr>
          <a:lstStyle/>
          <a:p>
            <a:pPr defTabSz="932472" fontAlgn="base">
              <a:lnSpc>
                <a:spcPct val="90000"/>
              </a:lnSpc>
              <a:spcBef>
                <a:spcPct val="0"/>
              </a:spcBef>
              <a:spcAft>
                <a:spcPct val="0"/>
              </a:spcAft>
            </a:pPr>
            <a:r>
              <a:rPr lang="en-US" sz="1200">
                <a:cs typeface="Segoe UI Semibold" panose="020B0702040204020203" pitchFamily="34" charset="0"/>
              </a:rPr>
              <a:t>Draft creates a </a:t>
            </a:r>
            <a:r>
              <a:rPr lang="en-US" sz="1200" err="1">
                <a:cs typeface="Segoe UI Semibold" panose="020B0702040204020203" pitchFamily="34" charset="0"/>
              </a:rPr>
              <a:t>dockerfile</a:t>
            </a:r>
            <a:r>
              <a:rPr lang="en-US" sz="1200">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10198424" y="2100998"/>
            <a:ext cx="0" cy="28029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834000" y="5313817"/>
            <a:ext cx="1691640" cy="106572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7021879" y="5625972"/>
            <a:ext cx="179704" cy="182880"/>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7021879" y="6014467"/>
            <a:ext cx="179704" cy="182880"/>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7021879" y="6402144"/>
            <a:ext cx="179704" cy="182880"/>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322435" y="5588146"/>
            <a:ext cx="2115836"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Draft helps </a:t>
            </a:r>
            <a:r>
              <a:rPr lang="en-US" sz="1200" err="1">
                <a:cs typeface="Segoe UI Semibold" panose="020B0702040204020203" pitchFamily="34" charset="0"/>
              </a:rPr>
              <a:t>devs</a:t>
            </a:r>
            <a:r>
              <a:rPr lang="en-US" sz="1200">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322435" y="5976641"/>
            <a:ext cx="4650119"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Draft helps </a:t>
            </a:r>
            <a:r>
              <a:rPr lang="en-US" sz="1200" err="1">
                <a:cs typeface="Segoe UI Semibold" panose="020B0702040204020203" pitchFamily="34" charset="0"/>
              </a:rPr>
              <a:t>devs</a:t>
            </a:r>
            <a:r>
              <a:rPr lang="en-US" sz="1200">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322435" y="6346721"/>
            <a:ext cx="3822585"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9A294C93-33BD-4911-A6E9-613F2798A438}"/>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59" name="Group 58">
            <a:extLst>
              <a:ext uri="{FF2B5EF4-FFF2-40B4-BE49-F238E27FC236}">
                <a16:creationId xmlns:a16="http://schemas.microsoft.com/office/drawing/2014/main" id="{B9AC97AE-F634-4C57-B95B-1FD48D186BDE}"/>
              </a:ext>
            </a:extLst>
          </p:cNvPr>
          <p:cNvGrpSpPr/>
          <p:nvPr/>
        </p:nvGrpSpPr>
        <p:grpSpPr>
          <a:xfrm>
            <a:off x="787315" y="383763"/>
            <a:ext cx="558967" cy="539511"/>
            <a:chOff x="2368476" y="589018"/>
            <a:chExt cx="1012508" cy="977265"/>
          </a:xfrm>
        </p:grpSpPr>
        <p:sp>
          <p:nvSpPr>
            <p:cNvPr id="61" name="Freeform: Shape 60">
              <a:extLst>
                <a:ext uri="{FF2B5EF4-FFF2-40B4-BE49-F238E27FC236}">
                  <a16:creationId xmlns:a16="http://schemas.microsoft.com/office/drawing/2014/main" id="{E626D084-6607-462A-9527-B4B6773B3F2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5A5B8ED-E2A0-4581-B8DE-9BEED853A40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7A4B14E-5077-4E07-811E-B21DE4B30BB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4551FB3-999A-4EF4-8F9C-6B4BFDD903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797B5B9-0637-410E-B253-593B29EB72C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98619F1-65EC-43F4-908B-D172E8E5CC1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3DBC2DE8-BE52-4AB8-B770-97EC54F6FEF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91968CE-004E-4E9B-B6EF-B3BBB33B490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256CE3E0-485C-4860-AC29-B8B2026120B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40DBE128-0D77-46B5-899F-A901C8AA7B8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D7B0310-F86D-46C2-9A97-AE4DAAA08FA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EC10275A-6745-4942-971B-70FE8DC1329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A49BF57-9705-4572-A355-4B6FED0F9AD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23B66B7E-5767-40E1-A520-BC387A0706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7591B15-97B8-48A1-B592-D639D7149AD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3F249F82-E7CE-4CDF-985F-0257F8729D1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7E191EBE-5AD7-4186-A94B-44D68142026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325AE00-A73D-43F6-862B-2C6017DF2D2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BA293CD-D182-4094-80A2-35C10DBCCA1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E69A163-7594-46C4-90F5-1AD57D52D34C}"/>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75FADDE-6EB6-42C3-9F3C-E76E33D542C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322ACC5B-DB5B-47D8-ABF1-B7AAE31AD85B}"/>
              </a:ext>
            </a:extLst>
          </p:cNvPr>
          <p:cNvGrpSpPr/>
          <p:nvPr/>
        </p:nvGrpSpPr>
        <p:grpSpPr>
          <a:xfrm>
            <a:off x="733398" y="1682031"/>
            <a:ext cx="584655" cy="518563"/>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65798" y="5557947"/>
            <a:ext cx="622506" cy="551594"/>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703070" y="2979242"/>
            <a:ext cx="660357" cy="523360"/>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29" name="Rectangle 128">
            <a:hlinkClick r:id="rId5" action="ppaction://hlinksldjump"/>
            <a:extLst>
              <a:ext uri="{FF2B5EF4-FFF2-40B4-BE49-F238E27FC236}">
                <a16:creationId xmlns:a16="http://schemas.microsoft.com/office/drawing/2014/main" id="{8141CDEF-AA41-491E-A87A-6DFD9BE5F1F3}"/>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hlinkClick r:id="rId6" action="ppaction://hlinksldjump"/>
            <a:extLst>
              <a:ext uri="{FF2B5EF4-FFF2-40B4-BE49-F238E27FC236}">
                <a16:creationId xmlns:a16="http://schemas.microsoft.com/office/drawing/2014/main" id="{7ABBE800-A73F-46F3-932F-19E55DD2B48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hlinkClick r:id="rId7" action="ppaction://hlinksldjump"/>
            <a:extLst>
              <a:ext uri="{FF2B5EF4-FFF2-40B4-BE49-F238E27FC236}">
                <a16:creationId xmlns:a16="http://schemas.microsoft.com/office/drawing/2014/main" id="{3F0B18A5-C84C-42DB-B7B3-80B0CBEF01B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hlinkClick r:id="rId8" action="ppaction://hlinksldjump"/>
            <a:extLst>
              <a:ext uri="{FF2B5EF4-FFF2-40B4-BE49-F238E27FC236}">
                <a16:creationId xmlns:a16="http://schemas.microsoft.com/office/drawing/2014/main" id="{C2F55F30-C81D-4D2F-9994-3823876BEFE7}"/>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hlinkClick r:id="rId9" action="ppaction://hlinksldjump"/>
            <a:extLst>
              <a:ext uri="{FF2B5EF4-FFF2-40B4-BE49-F238E27FC236}">
                <a16:creationId xmlns:a16="http://schemas.microsoft.com/office/drawing/2014/main" id="{750A555E-8153-4656-941D-36AD142BD07A}"/>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00310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Modernization with microservices</a:t>
            </a:r>
          </a:p>
        </p:txBody>
      </p:sp>
      <p:sp>
        <p:nvSpPr>
          <p:cNvPr id="6" name="Content Placeholder 5">
            <a:extLst>
              <a:ext uri="{FF2B5EF4-FFF2-40B4-BE49-F238E27FC236}">
                <a16:creationId xmlns:a16="http://schemas.microsoft.com/office/drawing/2014/main" id="{05980966-71FE-45AD-9E97-29AB54DC57AC}"/>
              </a:ext>
            </a:extLst>
          </p:cNvPr>
          <p:cNvSpPr>
            <a:spLocks noGrp="1"/>
          </p:cNvSpPr>
          <p:nvPr>
            <p:ph idx="1"/>
          </p:nvPr>
        </p:nvSpPr>
        <p:spPr>
          <a:xfrm>
            <a:off x="275483" y="1212850"/>
            <a:ext cx="11885512" cy="3550316"/>
          </a:xfrm>
        </p:spPr>
        <p:txBody>
          <a:bodyPr/>
          <a:lstStyle/>
          <a:p>
            <a:r>
              <a:rPr lang="en-US" sz="2856"/>
              <a:t>Individually built and deployed</a:t>
            </a:r>
          </a:p>
          <a:p>
            <a:endParaRPr lang="en-US" sz="2856"/>
          </a:p>
          <a:p>
            <a:r>
              <a:rPr lang="en-US" sz="2856"/>
              <a:t>Small, independent services</a:t>
            </a:r>
          </a:p>
          <a:p>
            <a:endParaRPr lang="en-US" sz="2856"/>
          </a:p>
          <a:p>
            <a:r>
              <a:rPr lang="en-US" sz="2856"/>
              <a:t>Integrate using published API</a:t>
            </a:r>
          </a:p>
          <a:p>
            <a:endParaRPr lang="en-US" sz="2856"/>
          </a:p>
          <a:p>
            <a:r>
              <a:rPr lang="en-US" sz="2856"/>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588" y="1472748"/>
            <a:ext cx="6328549" cy="4374592"/>
          </a:xfrm>
          <a:prstGeom prst="rect">
            <a:avLst/>
          </a:prstGeom>
          <a:noFill/>
        </p:spPr>
      </p:pic>
      <p:sp>
        <p:nvSpPr>
          <p:cNvPr id="13" name="Double Brace 12"/>
          <p:cNvSpPr/>
          <p:nvPr/>
        </p:nvSpPr>
        <p:spPr>
          <a:xfrm>
            <a:off x="7405584" y="1465212"/>
            <a:ext cx="1706422" cy="105295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836" kern="0">
              <a:solidFill>
                <a:srgbClr val="505050"/>
              </a:solidFill>
              <a:latin typeface="Segoe UI"/>
            </a:endParaRPr>
          </a:p>
        </p:txBody>
      </p:sp>
      <p:sp>
        <p:nvSpPr>
          <p:cNvPr id="14" name="Double Brace 13"/>
          <p:cNvSpPr/>
          <p:nvPr/>
        </p:nvSpPr>
        <p:spPr>
          <a:xfrm>
            <a:off x="9229583" y="1472748"/>
            <a:ext cx="1299780" cy="105295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836" kern="0">
              <a:solidFill>
                <a:srgbClr val="505050"/>
              </a:solidFill>
              <a:latin typeface="Segoe UI"/>
            </a:endParaRPr>
          </a:p>
        </p:txBody>
      </p:sp>
      <p:sp>
        <p:nvSpPr>
          <p:cNvPr id="15" name="Double Brace 14"/>
          <p:cNvSpPr/>
          <p:nvPr/>
        </p:nvSpPr>
        <p:spPr>
          <a:xfrm>
            <a:off x="10553690" y="1465211"/>
            <a:ext cx="1337796" cy="105295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836" kern="0">
              <a:solidFill>
                <a:srgbClr val="505050"/>
              </a:solidFill>
              <a:latin typeface="Segoe UI"/>
            </a:endParaRPr>
          </a:p>
        </p:txBody>
      </p:sp>
      <p:sp>
        <p:nvSpPr>
          <p:cNvPr id="16" name="Double Brace 15"/>
          <p:cNvSpPr/>
          <p:nvPr/>
        </p:nvSpPr>
        <p:spPr>
          <a:xfrm>
            <a:off x="7349636" y="2860809"/>
            <a:ext cx="1352084" cy="105295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836" kern="0">
              <a:solidFill>
                <a:srgbClr val="505050"/>
              </a:solidFill>
              <a:latin typeface="Segoe UI"/>
            </a:endParaRPr>
          </a:p>
        </p:txBody>
      </p:sp>
      <p:sp>
        <p:nvSpPr>
          <p:cNvPr id="17" name="Double Brace 16"/>
          <p:cNvSpPr/>
          <p:nvPr/>
        </p:nvSpPr>
        <p:spPr>
          <a:xfrm>
            <a:off x="8720369" y="2868347"/>
            <a:ext cx="1749401" cy="105295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836" kern="0">
              <a:solidFill>
                <a:srgbClr val="505050"/>
              </a:solidFill>
              <a:latin typeface="Segoe UI"/>
            </a:endParaRPr>
          </a:p>
        </p:txBody>
      </p:sp>
      <p:sp>
        <p:nvSpPr>
          <p:cNvPr id="18" name="Double Brace 17"/>
          <p:cNvSpPr/>
          <p:nvPr/>
        </p:nvSpPr>
        <p:spPr>
          <a:xfrm>
            <a:off x="10553690" y="2860808"/>
            <a:ext cx="1281848" cy="105295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836" kern="0">
              <a:solidFill>
                <a:srgbClr val="505050"/>
              </a:solidFill>
              <a:latin typeface="Segoe UI"/>
            </a:endParaRPr>
          </a:p>
        </p:txBody>
      </p:sp>
      <p:sp>
        <p:nvSpPr>
          <p:cNvPr id="19" name="Double Brace 18"/>
          <p:cNvSpPr/>
          <p:nvPr/>
        </p:nvSpPr>
        <p:spPr>
          <a:xfrm>
            <a:off x="7368287" y="4657371"/>
            <a:ext cx="2331176" cy="105295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836" kern="0">
              <a:solidFill>
                <a:srgbClr val="505050"/>
              </a:solidFill>
              <a:latin typeface="Segoe UI"/>
            </a:endParaRPr>
          </a:p>
        </p:txBody>
      </p:sp>
      <p:sp>
        <p:nvSpPr>
          <p:cNvPr id="20" name="Double Brace 19"/>
          <p:cNvSpPr/>
          <p:nvPr/>
        </p:nvSpPr>
        <p:spPr>
          <a:xfrm>
            <a:off x="9947983" y="4635940"/>
            <a:ext cx="1962153" cy="105295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836" kern="0">
              <a:solidFill>
                <a:srgbClr val="505050"/>
              </a:solidFill>
              <a:latin typeface="Segoe UI"/>
            </a:endParaRPr>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368" y="2875884"/>
            <a:ext cx="1808994" cy="1037882"/>
          </a:xfrm>
          <a:prstGeom prst="rect">
            <a:avLst/>
          </a:prstGeom>
          <a:noFill/>
        </p:spPr>
      </p:pic>
    </p:spTree>
    <p:extLst>
      <p:ext uri="{BB962C8B-B14F-4D97-AF65-F5344CB8AC3E}">
        <p14:creationId xmlns:p14="http://schemas.microsoft.com/office/powerpoint/2010/main" val="175132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74733" y="515178"/>
            <a:ext cx="8820609" cy="871503"/>
          </a:xfrm>
        </p:spPr>
        <p:txBody>
          <a:bodyPr/>
          <a:lstStyle/>
          <a:p>
            <a:pPr algn="ctr"/>
            <a:r>
              <a:rPr lang="en-US" sz="480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834000" y="1452913"/>
            <a:ext cx="8890938" cy="523220"/>
          </a:xfrm>
          <a:prstGeom prst="rect">
            <a:avLst/>
          </a:prstGeom>
        </p:spPr>
        <p:txBody>
          <a:bodyPr wrap="square" lIns="0">
            <a:spAutoFit/>
          </a:bodyPr>
          <a:lstStyle/>
          <a:p>
            <a:pPr lvl="0">
              <a:defRPr/>
            </a:pPr>
            <a:r>
              <a:rPr lang="en-US" sz="1400">
                <a:solidFill>
                  <a:srgbClr val="505050"/>
                </a:solidFill>
              </a:rPr>
              <a:t>Once developers are up and running—or working on a service that is in a complex system—Draft </a:t>
            </a:r>
            <a:r>
              <a:rPr lang="en-US" sz="1400">
                <a:solidFill>
                  <a:schemeClr val="accent1"/>
                </a:solidFill>
                <a:latin typeface="Segoe UI Semibold" panose="020B0702040204020203" pitchFamily="34" charset="0"/>
                <a:cs typeface="Segoe UI Semibold" panose="020B0702040204020203" pitchFamily="34" charset="0"/>
              </a:rPr>
              <a:t>ALSO</a:t>
            </a:r>
            <a:r>
              <a:rPr lang="en-US" sz="1400">
                <a:solidFill>
                  <a:srgbClr val="505050"/>
                </a:solidFill>
              </a:rPr>
              <a:t> helps </a:t>
            </a:r>
            <a:r>
              <a:rPr lang="en-US" sz="1400" err="1">
                <a:solidFill>
                  <a:srgbClr val="505050"/>
                </a:solidFill>
              </a:rPr>
              <a:t>devs</a:t>
            </a:r>
            <a:r>
              <a:rPr lang="en-US" sz="1400">
                <a:solidFill>
                  <a:srgbClr val="505050"/>
                </a:solidFill>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834000"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Get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433649"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10033298"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243882" y="4771699"/>
            <a:ext cx="1695600" cy="1014952"/>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10033298" y="3612667"/>
            <a:ext cx="1691640"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242510" y="3369113"/>
            <a:ext cx="1695600" cy="1014952"/>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525640" y="2521644"/>
            <a:ext cx="190800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8125289" y="2521644"/>
            <a:ext cx="190800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938110" y="3876589"/>
            <a:ext cx="3095188"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525640" y="3876589"/>
            <a:ext cx="716870" cy="250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6090310" y="4384065"/>
            <a:ext cx="1372" cy="38763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939482" y="4140511"/>
            <a:ext cx="3939636" cy="1138664"/>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834000" y="3615174"/>
            <a:ext cx="1691640" cy="527844"/>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Git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79820" y="4143018"/>
            <a:ext cx="0" cy="117079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879118" y="2785566"/>
            <a:ext cx="0" cy="82710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160658" y="4400196"/>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725540" y="3459650"/>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834000" y="5313817"/>
            <a:ext cx="1691640" cy="106572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7021879" y="5625972"/>
            <a:ext cx="179704" cy="182880"/>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7021879" y="6014467"/>
            <a:ext cx="179704" cy="182880"/>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7021879" y="6402144"/>
            <a:ext cx="179704" cy="182880"/>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322435" y="5588146"/>
            <a:ext cx="2115836"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Draft helps </a:t>
            </a:r>
            <a:r>
              <a:rPr lang="en-US" sz="1200" err="1">
                <a:cs typeface="Segoe UI Semibold" panose="020B0702040204020203" pitchFamily="34" charset="0"/>
              </a:rPr>
              <a:t>devs</a:t>
            </a:r>
            <a:r>
              <a:rPr lang="en-US" sz="1200">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322435" y="5976641"/>
            <a:ext cx="4650119"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Draft helps </a:t>
            </a:r>
            <a:r>
              <a:rPr lang="en-US" sz="1200" err="1">
                <a:cs typeface="Segoe UI Semibold" panose="020B0702040204020203" pitchFamily="34" charset="0"/>
              </a:rPr>
              <a:t>devs</a:t>
            </a:r>
            <a:r>
              <a:rPr lang="en-US" sz="1200">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322435" y="6346721"/>
            <a:ext cx="3822585"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01CB2010-8172-470A-9DA3-B096A842B9F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49" name="Group 48">
            <a:extLst>
              <a:ext uri="{FF2B5EF4-FFF2-40B4-BE49-F238E27FC236}">
                <a16:creationId xmlns:a16="http://schemas.microsoft.com/office/drawing/2014/main" id="{C6C733F6-8207-4C2C-95AB-8BE857D43C7B}"/>
              </a:ext>
            </a:extLst>
          </p:cNvPr>
          <p:cNvGrpSpPr/>
          <p:nvPr/>
        </p:nvGrpSpPr>
        <p:grpSpPr>
          <a:xfrm>
            <a:off x="787315" y="383763"/>
            <a:ext cx="558967" cy="539511"/>
            <a:chOff x="2368476" y="589018"/>
            <a:chExt cx="1012508" cy="977265"/>
          </a:xfrm>
        </p:grpSpPr>
        <p:sp>
          <p:nvSpPr>
            <p:cNvPr id="50" name="Freeform: Shape 49">
              <a:extLst>
                <a:ext uri="{FF2B5EF4-FFF2-40B4-BE49-F238E27FC236}">
                  <a16:creationId xmlns:a16="http://schemas.microsoft.com/office/drawing/2014/main" id="{8C6F73BA-F9D6-412C-91BD-0E1AC67A9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A3CE5FB1-9063-4265-BAB9-E9E32730AB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A70F3D8-FAD7-45F4-860E-7B54844710D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2B474AF-76D3-4EF6-BD38-D42815DE123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C39BA43-859B-4729-81F3-871205DBD4F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6F9F30E2-2CAF-45FB-802B-0832E877FEA7}"/>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E2C49A2F-88F1-4E39-A07D-22000BBA79F0}"/>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B6D70EB-DF62-4639-A56D-27C3D388A8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E04EC10-0AFD-4C91-9C8D-9DA4DB631AC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35CC57F-D588-48EB-94DE-6FA35185AB0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9F7B75E-4C15-4AE6-970E-9F5757F1EA8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A8B141D-A81B-4704-9085-CF6816DE466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CBE1627-C5F0-436D-BDF1-125AECCED86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B1E1691C-2E44-4CEF-BE14-5659150470B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90CFE8E-BF2A-427D-917A-3C2448E4929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25196D5-6B90-4195-803C-C5337F4D602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F97404-FD27-42BD-AD7A-6E0907BB0F6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299E6CD-CD71-4567-9813-D08507C8F4B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19BC56-9BD4-40C2-8070-344ACFCB4A2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E1248E95-AFC5-4A0C-B6FA-20DB44E678B6}"/>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3B2D166E-914E-453D-ABAE-FD80611ED1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569D3E02-37CC-4184-B0EA-C5BAD5AB925C}"/>
              </a:ext>
            </a:extLst>
          </p:cNvPr>
          <p:cNvGrpSpPr/>
          <p:nvPr/>
        </p:nvGrpSpPr>
        <p:grpSpPr>
          <a:xfrm>
            <a:off x="733398" y="1682031"/>
            <a:ext cx="584655" cy="518563"/>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65798" y="5557947"/>
            <a:ext cx="622506" cy="551594"/>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703070" y="2979242"/>
            <a:ext cx="660357" cy="523360"/>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01" name="Rectangle 100">
            <a:hlinkClick r:id="rId5" action="ppaction://hlinksldjump"/>
            <a:extLst>
              <a:ext uri="{FF2B5EF4-FFF2-40B4-BE49-F238E27FC236}">
                <a16:creationId xmlns:a16="http://schemas.microsoft.com/office/drawing/2014/main" id="{FA689EFC-3431-496F-841A-66542C770048}"/>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hlinkClick r:id="rId6" action="ppaction://hlinksldjump"/>
            <a:extLst>
              <a:ext uri="{FF2B5EF4-FFF2-40B4-BE49-F238E27FC236}">
                <a16:creationId xmlns:a16="http://schemas.microsoft.com/office/drawing/2014/main" id="{8EFBEF9B-EA29-42B6-89F5-B5DC07154EB0}"/>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hlinkClick r:id="rId7" action="ppaction://hlinksldjump"/>
            <a:extLst>
              <a:ext uri="{FF2B5EF4-FFF2-40B4-BE49-F238E27FC236}">
                <a16:creationId xmlns:a16="http://schemas.microsoft.com/office/drawing/2014/main" id="{BB641577-E3EE-4B46-B640-2008A80141E6}"/>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hlinkClick r:id="rId8" action="ppaction://hlinksldjump"/>
            <a:extLst>
              <a:ext uri="{FF2B5EF4-FFF2-40B4-BE49-F238E27FC236}">
                <a16:creationId xmlns:a16="http://schemas.microsoft.com/office/drawing/2014/main" id="{E174BEA2-5930-47B1-83A2-0B3FCD6985AE}"/>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3B7ADC16-36FC-4F02-B4E2-E53F5B50703D}"/>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954337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74733" y="515178"/>
            <a:ext cx="8820609" cy="871503"/>
          </a:xfrm>
        </p:spPr>
        <p:txBody>
          <a:bodyPr/>
          <a:lstStyle/>
          <a:p>
            <a:pPr algn="ctr"/>
            <a:r>
              <a:rPr lang="en-US" sz="480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69678" y="1449605"/>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69678" y="2287116"/>
            <a:ext cx="1106626" cy="739114"/>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69678" y="3353997"/>
            <a:ext cx="1106626" cy="822693"/>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defTabSz="932472" fontAlgn="base">
              <a:spcBef>
                <a:spcPct val="0"/>
              </a:spcBef>
              <a:spcAft>
                <a:spcPts val="600"/>
              </a:spcAft>
            </a:pPr>
            <a:r>
              <a:rPr lang="en-US" sz="1000">
                <a:solidFill>
                  <a:schemeClr val="tx1"/>
                </a:solidFill>
                <a:latin typeface="Segoe UI Semibold" panose="020B0702040204020203" pitchFamily="34" charset="0"/>
                <a:cs typeface="Segoe UI Semibold" panose="020B0702040204020203" pitchFamily="34" charset="0"/>
              </a:rPr>
              <a:t>Code</a:t>
            </a:r>
          </a:p>
          <a:p>
            <a:pPr defTabSz="932472" fontAlgn="base">
              <a:spcBef>
                <a:spcPct val="0"/>
              </a:spcBef>
              <a:spcAft>
                <a:spcPts val="600"/>
              </a:spcAft>
            </a:pPr>
            <a:r>
              <a:rPr lang="en-US" sz="1000">
                <a:solidFill>
                  <a:schemeClr val="tx1"/>
                </a:solidFill>
                <a:latin typeface="Segoe UI Semibold" panose="020B0702040204020203" pitchFamily="34" charset="0"/>
                <a:cs typeface="Segoe UI Semibold" panose="020B0702040204020203" pitchFamily="34" charset="0"/>
              </a:rPr>
              <a:t>Container</a:t>
            </a:r>
          </a:p>
          <a:p>
            <a:pPr defTabSz="932472" fontAlgn="base">
              <a:spcBef>
                <a:spcPct val="0"/>
              </a:spcBef>
              <a:spcAft>
                <a:spcPts val="600"/>
              </a:spcAft>
            </a:pPr>
            <a:r>
              <a:rPr lang="en-US" sz="1000">
                <a:solidFill>
                  <a:schemeClr val="tx1"/>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76304" y="2656673"/>
            <a:ext cx="864336"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4051283" y="2328779"/>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83645" y="3040696"/>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322991" y="1977449"/>
            <a:ext cx="0" cy="30966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740640" y="2392751"/>
            <a:ext cx="1106626"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711602" y="2392751"/>
            <a:ext cx="1106626"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847266" y="2656673"/>
            <a:ext cx="864336"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322991" y="3026230"/>
            <a:ext cx="0" cy="32776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69678" y="4504457"/>
            <a:ext cx="1106626" cy="104725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defTabSz="932472" fontAlgn="base">
              <a:spcBef>
                <a:spcPct val="0"/>
              </a:spcBef>
              <a:spcAft>
                <a:spcPts val="600"/>
              </a:spcAft>
            </a:pPr>
            <a:r>
              <a:rPr lang="en-US" sz="1000">
                <a:solidFill>
                  <a:schemeClr val="tx1"/>
                </a:solidFill>
                <a:latin typeface="Segoe UI Semibold" panose="020B0702040204020203" pitchFamily="34" charset="0"/>
                <a:cs typeface="Segoe UI Semibold" panose="020B0702040204020203" pitchFamily="34" charset="0"/>
              </a:rPr>
              <a:t>Change</a:t>
            </a:r>
          </a:p>
          <a:p>
            <a:pPr marL="171450" indent="-171450" defTabSz="932472" fontAlgn="base">
              <a:spcBef>
                <a:spcPct val="0"/>
              </a:spcBef>
              <a:spcAft>
                <a:spcPts val="600"/>
              </a:spcAft>
              <a:buFont typeface="Arial" panose="020B0604020202020204" pitchFamily="34" charset="0"/>
              <a:buChar char="•"/>
            </a:pPr>
            <a:r>
              <a:rPr lang="en-US" sz="900">
                <a:solidFill>
                  <a:schemeClr val="tx1"/>
                </a:solidFill>
                <a:cs typeface="Segoe UI Semibold" panose="020B0702040204020203" pitchFamily="34" charset="0"/>
              </a:rPr>
              <a:t>Code</a:t>
            </a:r>
          </a:p>
          <a:p>
            <a:pPr marL="171450" indent="-171450" defTabSz="932472" fontAlgn="base">
              <a:spcBef>
                <a:spcPct val="0"/>
              </a:spcBef>
              <a:spcAft>
                <a:spcPts val="600"/>
              </a:spcAft>
              <a:buFont typeface="Arial" panose="020B0604020202020204" pitchFamily="34" charset="0"/>
              <a:buChar char="•"/>
            </a:pPr>
            <a:r>
              <a:rPr lang="en-US" sz="900">
                <a:solidFill>
                  <a:schemeClr val="tx1"/>
                </a:solidFill>
                <a:cs typeface="Segoe UI Semibold" panose="020B0702040204020203" pitchFamily="34" charset="0"/>
              </a:rPr>
              <a:t>Container</a:t>
            </a:r>
          </a:p>
          <a:p>
            <a:pPr marL="171450" indent="-171450" defTabSz="932472" fontAlgn="base">
              <a:spcBef>
                <a:spcPct val="0"/>
              </a:spcBef>
              <a:spcAft>
                <a:spcPts val="600"/>
              </a:spcAft>
              <a:buFont typeface="Arial" panose="020B0604020202020204" pitchFamily="34" charset="0"/>
              <a:buChar char="•"/>
            </a:pPr>
            <a:r>
              <a:rPr lang="en-US" sz="900">
                <a:solidFill>
                  <a:schemeClr val="tx1"/>
                </a:solidFill>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322991" y="4176690"/>
            <a:ext cx="0" cy="32776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322991" y="5551715"/>
            <a:ext cx="0" cy="33301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69678" y="5884725"/>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76304" y="6148647"/>
            <a:ext cx="864336"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740640" y="5884725"/>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740640" y="5011730"/>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740640" y="4138737"/>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740640" y="3265744"/>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293953" y="5539574"/>
            <a:ext cx="0" cy="34515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293953" y="4666581"/>
            <a:ext cx="0" cy="34514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293953" y="3793588"/>
            <a:ext cx="0" cy="34514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822533" y="3162028"/>
            <a:ext cx="1106626" cy="739114"/>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847266" y="3529666"/>
            <a:ext cx="1975267" cy="191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663111" y="4138737"/>
            <a:ext cx="1106626"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691894" y="3265744"/>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691894" y="4176690"/>
            <a:ext cx="1106626" cy="739114"/>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691889" y="5336158"/>
            <a:ext cx="1106626" cy="886842"/>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ts val="600"/>
              </a:spcAft>
            </a:pPr>
            <a:r>
              <a:rPr lang="en-US" sz="1000">
                <a:solidFill>
                  <a:schemeClr val="tx1"/>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9113484" y="4282325"/>
            <a:ext cx="1106626"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Move to </a:t>
            </a:r>
            <a:br>
              <a:rPr lang="en-US" sz="1000">
                <a:solidFill>
                  <a:schemeClr val="tx1"/>
                </a:solidFill>
                <a:latin typeface="Segoe UI Semibold" panose="020B0702040204020203" pitchFamily="34" charset="0"/>
                <a:cs typeface="Segoe UI Semibold" panose="020B0702040204020203" pitchFamily="34" charset="0"/>
              </a:rPr>
            </a:br>
            <a:r>
              <a:rPr lang="en-US" sz="1000">
                <a:solidFill>
                  <a:schemeClr val="tx1"/>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929159" y="3529666"/>
            <a:ext cx="1762735" cy="191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245207" y="3793588"/>
            <a:ext cx="0" cy="38310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245207" y="4915804"/>
            <a:ext cx="0" cy="420355"/>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220110" y="4546247"/>
            <a:ext cx="471784"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677338" y="3440228"/>
            <a:ext cx="237595" cy="1159422"/>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509884" y="3727973"/>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660563" y="4904176"/>
            <a:ext cx="1106626" cy="739114"/>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663111" y="5880885"/>
            <a:ext cx="1106626" cy="527844"/>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213876" y="4666581"/>
            <a:ext cx="2548" cy="237595"/>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213876" y="5643290"/>
            <a:ext cx="2548" cy="237595"/>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724613" y="5610373"/>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8112430" y="5011730"/>
            <a:ext cx="925794"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767189" y="5273733"/>
            <a:ext cx="345241" cy="191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642739" y="5357058"/>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581370" y="3205871"/>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269697" y="4252282"/>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337259" y="4982865"/>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87050" y="3400362"/>
            <a:ext cx="1256095" cy="507831"/>
          </a:xfrm>
          <a:prstGeom prst="rect">
            <a:avLst/>
          </a:prstGeom>
        </p:spPr>
        <p:txBody>
          <a:bodyPr wrap="squar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734305" y="3492103"/>
            <a:ext cx="28842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740640" y="1683586"/>
            <a:ext cx="666849" cy="230832"/>
          </a:xfrm>
          <a:prstGeom prst="rect">
            <a:avLst/>
          </a:prstGeom>
        </p:spPr>
        <p:txBody>
          <a:bodyPr wrap="non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905766" y="1974143"/>
            <a:ext cx="0" cy="558958"/>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721962" y="4763320"/>
            <a:ext cx="1186276" cy="507831"/>
          </a:xfrm>
          <a:prstGeom prst="rect">
            <a:avLst/>
          </a:prstGeom>
        </p:spPr>
        <p:txBody>
          <a:bodyPr wrap="squar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734305" y="4644103"/>
            <a:ext cx="28842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4022725" y="6556991"/>
            <a:ext cx="1287212" cy="230832"/>
          </a:xfrm>
          <a:prstGeom prst="rect">
            <a:avLst/>
          </a:prstGeom>
        </p:spPr>
        <p:txBody>
          <a:bodyPr wrap="non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734305" y="6293071"/>
            <a:ext cx="288420" cy="379337"/>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5079159" y="4786752"/>
            <a:ext cx="2495782" cy="230832"/>
          </a:xfrm>
          <a:prstGeom prst="rect">
            <a:avLst/>
          </a:prstGeom>
        </p:spPr>
        <p:txBody>
          <a:bodyPr wrap="squar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951693" y="3654276"/>
            <a:ext cx="189033" cy="2493863"/>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674018" y="4245535"/>
            <a:ext cx="28842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8067936" y="4130119"/>
            <a:ext cx="856004" cy="230832"/>
          </a:xfrm>
          <a:prstGeom prst="rect">
            <a:avLst/>
          </a:prstGeom>
        </p:spPr>
        <p:txBody>
          <a:bodyPr wrap="non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746947" y="3363441"/>
            <a:ext cx="28842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140864" y="3109525"/>
            <a:ext cx="1197196" cy="369332"/>
          </a:xfrm>
          <a:prstGeom prst="rect">
            <a:avLst/>
          </a:prstGeom>
        </p:spPr>
        <p:txBody>
          <a:bodyPr wrap="square" lIns="0" rIns="0" anchor="b">
            <a:spAutoFit/>
          </a:bodyPr>
          <a:lstStyle/>
          <a:p>
            <a:pPr defTabSz="932472" fontAlgn="base">
              <a:lnSpc>
                <a:spcPct val="90000"/>
              </a:lnSpc>
              <a:spcBef>
                <a:spcPct val="0"/>
              </a:spcBef>
              <a:spcAft>
                <a:spcPct val="0"/>
              </a:spcAft>
            </a:pPr>
            <a:r>
              <a:rPr lang="en-US" sz="1000">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520544" y="5463374"/>
            <a:ext cx="28842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509018" y="5347958"/>
            <a:ext cx="910506" cy="369332"/>
          </a:xfrm>
          <a:prstGeom prst="rect">
            <a:avLst/>
          </a:prstGeom>
        </p:spPr>
        <p:txBody>
          <a:bodyPr wrap="square" lIns="0" rIns="0">
            <a:spAutoFit/>
          </a:bodyPr>
          <a:lstStyle/>
          <a:p>
            <a:pPr algn="r" defTabSz="932472" fontAlgn="base">
              <a:lnSpc>
                <a:spcPct val="90000"/>
              </a:lnSpc>
              <a:spcBef>
                <a:spcPct val="0"/>
              </a:spcBef>
              <a:spcAft>
                <a:spcPct val="0"/>
              </a:spcAft>
            </a:pPr>
            <a:r>
              <a:rPr lang="en-US" sz="1000">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8240172D-9D39-4852-83E3-605C2A26B384}"/>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91" name="Group 90">
            <a:extLst>
              <a:ext uri="{FF2B5EF4-FFF2-40B4-BE49-F238E27FC236}">
                <a16:creationId xmlns:a16="http://schemas.microsoft.com/office/drawing/2014/main" id="{30906EC9-123C-4D5C-A072-C6DB0E03F2AB}"/>
              </a:ext>
            </a:extLst>
          </p:cNvPr>
          <p:cNvGrpSpPr/>
          <p:nvPr/>
        </p:nvGrpSpPr>
        <p:grpSpPr>
          <a:xfrm>
            <a:off x="787315" y="383763"/>
            <a:ext cx="558967" cy="539511"/>
            <a:chOff x="2368476" y="589018"/>
            <a:chExt cx="1012508" cy="977265"/>
          </a:xfrm>
        </p:grpSpPr>
        <p:sp>
          <p:nvSpPr>
            <p:cNvPr id="96" name="Freeform: Shape 95">
              <a:extLst>
                <a:ext uri="{FF2B5EF4-FFF2-40B4-BE49-F238E27FC236}">
                  <a16:creationId xmlns:a16="http://schemas.microsoft.com/office/drawing/2014/main" id="{29387808-01F2-45A9-A7F4-DA058DC64C5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B93EDCA-C7CA-4FBE-8D64-14ED642B20F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A1969D3A-51A7-47FE-9D3D-E9AFF2EBA02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5D605E27-5279-4C0E-9525-88DD15096EF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012DB94-4BAA-4C24-B261-4906D4D9FD4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4814CEDA-E14A-4471-8F7B-37C83F0AFBF1}"/>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0285E46-79CB-40B7-888A-ED76C6E3EA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C0793711-DC77-45B4-9E21-6AD2E0749FD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7CDB0CE-75EF-46E3-9CCA-FA9FE224BD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DC01142C-80F6-4B50-9823-9D1100B61B1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D7F457A1-69EA-4B71-BD33-FC43127FA5E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DE4BD6C5-6A1D-4552-B61F-2119751334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4E121808-D4A5-4348-9D49-31529AC04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4E0B8C6B-2677-4AD0-A3C4-24B2839D81D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CD8B26A-71E9-4509-AC4B-EA40EBC3FCC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2E60886E-8ADF-4245-A8FB-960DE0678C5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90E6502A-11C6-482C-AAE2-E9E282D0D4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4DE0E27-BC02-41F9-BCF1-9A35F166BE4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8692E2A-EBF0-4A11-8F58-210A022F4CE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5A322B9-A959-4B95-BCBA-FCBFBA258A1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B518B595-6EEE-49EC-9CE9-CA3A74B9E8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2C873ACA-8626-42BF-905A-A0F0A20599D9}"/>
              </a:ext>
            </a:extLst>
          </p:cNvPr>
          <p:cNvGrpSpPr/>
          <p:nvPr/>
        </p:nvGrpSpPr>
        <p:grpSpPr>
          <a:xfrm>
            <a:off x="733398" y="1682031"/>
            <a:ext cx="584655" cy="518563"/>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65798" y="5557947"/>
            <a:ext cx="622506" cy="551594"/>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703070" y="2979242"/>
            <a:ext cx="660357" cy="523360"/>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75" name="Rectangle 174">
            <a:hlinkClick r:id="rId5" action="ppaction://hlinksldjump"/>
            <a:extLst>
              <a:ext uri="{FF2B5EF4-FFF2-40B4-BE49-F238E27FC236}">
                <a16:creationId xmlns:a16="http://schemas.microsoft.com/office/drawing/2014/main" id="{03E92080-606F-4A42-AD9E-5708C5B27EE6}"/>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hlinkClick r:id="rId6" action="ppaction://hlinksldjump"/>
            <a:extLst>
              <a:ext uri="{FF2B5EF4-FFF2-40B4-BE49-F238E27FC236}">
                <a16:creationId xmlns:a16="http://schemas.microsoft.com/office/drawing/2014/main" id="{377A81FD-7041-42EF-A24F-5705376998F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hlinkClick r:id="rId7" action="ppaction://hlinksldjump"/>
            <a:extLst>
              <a:ext uri="{FF2B5EF4-FFF2-40B4-BE49-F238E27FC236}">
                <a16:creationId xmlns:a16="http://schemas.microsoft.com/office/drawing/2014/main" id="{CED28A6A-D072-4A70-9C77-AF344C622AAE}"/>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hlinkClick r:id="rId8" action="ppaction://hlinksldjump"/>
            <a:extLst>
              <a:ext uri="{FF2B5EF4-FFF2-40B4-BE49-F238E27FC236}">
                <a16:creationId xmlns:a16="http://schemas.microsoft.com/office/drawing/2014/main" id="{D712CB85-E440-4108-A371-FB8D299FAF0D}"/>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a:hlinkClick r:id="rId9" action="ppaction://hlinksldjump"/>
            <a:extLst>
              <a:ext uri="{FF2B5EF4-FFF2-40B4-BE49-F238E27FC236}">
                <a16:creationId xmlns:a16="http://schemas.microsoft.com/office/drawing/2014/main" id="{4EC36F03-892A-4540-93F6-599A74EFE8B8}"/>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064886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873037" y="1328029"/>
            <a:ext cx="6823992" cy="1034129"/>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5062216" y="597566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318548" y="6049123"/>
            <a:ext cx="404737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475343" y="597566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229146" y="4172900"/>
            <a:ext cx="3813052" cy="1480405"/>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Simplified development</a:t>
            </a:r>
          </a:p>
          <a:p>
            <a:pPr algn="ctr">
              <a:spcAft>
                <a:spcPts val="600"/>
              </a:spcAft>
            </a:pPr>
            <a:r>
              <a:rPr lang="en-US" sz="1400"/>
              <a:t>Using two simple commands, developers can now begin hacking on container-based applications without requiring Docker or even installing Kubernetes themselves</a:t>
            </a:r>
            <a:endParaRPr lang="en-US" sz="1400">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756679" y="4172900"/>
            <a:ext cx="3584240" cy="1480405"/>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Language support</a:t>
            </a:r>
          </a:p>
          <a:p>
            <a:pPr algn="ctr">
              <a:spcAft>
                <a:spcPts val="600"/>
              </a:spcAft>
            </a:pPr>
            <a:r>
              <a:rPr lang="en-US" sz="1400"/>
              <a:t>Draft detects which language your app is written in, and then uses packs to generate a </a:t>
            </a:r>
            <a:r>
              <a:rPr lang="en-US" sz="1400" err="1"/>
              <a:t>Dockerfile</a:t>
            </a:r>
            <a:r>
              <a:rPr lang="en-US" sz="1400"/>
              <a:t> and Helm Chart with the best practices for that language</a:t>
            </a:r>
            <a:endParaRPr lang="en-US" sz="1400">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669975" y="2750279"/>
            <a:ext cx="1218122" cy="1242987"/>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EFC69575-321C-4A8D-965E-915B61B03FEA}"/>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50" name="Group 49">
            <a:extLst>
              <a:ext uri="{FF2B5EF4-FFF2-40B4-BE49-F238E27FC236}">
                <a16:creationId xmlns:a16="http://schemas.microsoft.com/office/drawing/2014/main" id="{E2327074-4355-499F-B569-70013AEF408F}"/>
              </a:ext>
            </a:extLst>
          </p:cNvPr>
          <p:cNvGrpSpPr/>
          <p:nvPr/>
        </p:nvGrpSpPr>
        <p:grpSpPr>
          <a:xfrm>
            <a:off x="787315" y="383763"/>
            <a:ext cx="558967" cy="539511"/>
            <a:chOff x="2368476" y="589018"/>
            <a:chExt cx="1012508" cy="977265"/>
          </a:xfrm>
        </p:grpSpPr>
        <p:sp>
          <p:nvSpPr>
            <p:cNvPr id="51" name="Freeform: Shape 50">
              <a:extLst>
                <a:ext uri="{FF2B5EF4-FFF2-40B4-BE49-F238E27FC236}">
                  <a16:creationId xmlns:a16="http://schemas.microsoft.com/office/drawing/2014/main" id="{6E85C633-0A79-4263-A4CC-BC849C89F1C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BB8C5CA3-91C6-4610-9315-D727762D52A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8AA193A-A0B7-4F5C-BC50-AE03733C4F2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715C3D4E-5BDD-45BC-858F-948455C759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BC8CFE3A-AC88-4798-B29B-FA4DA713B89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0B1C769B-72B3-4BD3-8D9C-D9EBA041782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0586F92-45D3-4DAD-9B21-133B61CD7E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18DCA4AE-FBB1-4792-8660-F9996C3D46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10DF146-600E-44DF-846C-88ED38D761A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8F6FF379-EBE7-47B7-9078-5A0F47FC2C3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D24480A-7EA4-4A4A-B643-4C738CBE5CBB}"/>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7F95D54-FDD3-4AF7-B233-8FA8152F28E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9626B91-1989-48B6-B242-A6E4407F21B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0995240-45C0-4EF7-AAA6-63F54B5F6B1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1356BDF7-D778-4EFA-975E-D9E854797DB6}"/>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6DD6EDBA-44C9-4EF4-A6FA-31058036B31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5D42BAD-C772-43AE-9DD5-F32C1DC3268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1CAA693-558D-4070-AAE5-B01933920722}"/>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E4D5183-3B18-41D0-8268-5AB8FE9229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86A4A8D2-2B87-4274-89D7-1E7A3A57452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436A6072-EC8F-4C99-963C-33EE625247F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0D4C862C-CD36-47B1-9B92-C8105CBE6AD9}"/>
              </a:ext>
            </a:extLst>
          </p:cNvPr>
          <p:cNvGrpSpPr/>
          <p:nvPr/>
        </p:nvGrpSpPr>
        <p:grpSpPr>
          <a:xfrm>
            <a:off x="733398" y="1682031"/>
            <a:ext cx="584655" cy="518563"/>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65798" y="5557947"/>
            <a:ext cx="622506" cy="551594"/>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703070" y="2979242"/>
            <a:ext cx="660357" cy="523360"/>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1635" y="3000175"/>
            <a:ext cx="1034327" cy="933641"/>
          </a:xfrm>
          <a:prstGeom prst="rect">
            <a:avLst/>
          </a:prstGeom>
        </p:spPr>
      </p:pic>
      <p:sp>
        <p:nvSpPr>
          <p:cNvPr id="103" name="Rectangle 102">
            <a:hlinkClick r:id="rId7" action="ppaction://hlinksldjump"/>
            <a:extLst>
              <a:ext uri="{FF2B5EF4-FFF2-40B4-BE49-F238E27FC236}">
                <a16:creationId xmlns:a16="http://schemas.microsoft.com/office/drawing/2014/main" id="{58D75E24-A99E-4D05-9A7C-0FE1FB5DC2B7}"/>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13A1AE94-DB0F-4E56-A5C4-7CA0C8368937}"/>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5A77EA71-D66B-4AD2-8580-8EBA03F9A17D}"/>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60382985-AD2C-44CC-85B2-FD936DE3D8E1}"/>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hlinkClick r:id="rId11" action="ppaction://hlinksldjump"/>
            <a:extLst>
              <a:ext uri="{FF2B5EF4-FFF2-40B4-BE49-F238E27FC236}">
                <a16:creationId xmlns:a16="http://schemas.microsoft.com/office/drawing/2014/main" id="{ACAB4829-D1BE-4333-B936-E53C4AD8F381}"/>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124558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873037" y="1328029"/>
            <a:ext cx="6823992" cy="1034129"/>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818609" y="5837306"/>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86771" y="5910762"/>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6080587" y="5837306"/>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342565" y="5837306"/>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604543" y="5837306"/>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348749" y="5910762"/>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610727" y="5910762"/>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612910" y="4015900"/>
            <a:ext cx="2558310" cy="1511183"/>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Manage complexity</a:t>
            </a:r>
          </a:p>
          <a:p>
            <a:pPr algn="ctr">
              <a:spcAft>
                <a:spcPts val="600"/>
              </a:spcAft>
            </a:pPr>
            <a:r>
              <a:rPr lang="en-US" sz="1400"/>
              <a:t>Charts can describe complex apps; provide repeatable app installs, and serve as a single point of authority</a:t>
            </a:r>
            <a:endParaRPr lang="en-US" sz="1400">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107363" y="4015900"/>
            <a:ext cx="2050180" cy="1511183"/>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Easy updates</a:t>
            </a:r>
          </a:p>
          <a:p>
            <a:pPr algn="ctr">
              <a:spcAft>
                <a:spcPts val="600"/>
              </a:spcAft>
            </a:pPr>
            <a:r>
              <a:rPr lang="en-US" sz="1400"/>
              <a:t>Take the pain out </a:t>
            </a:r>
            <a:br>
              <a:rPr lang="en-US" sz="1400"/>
            </a:br>
            <a:r>
              <a:rPr lang="en-US" sz="1400"/>
              <a:t>of updates with in-place upgrades and custom hooks</a:t>
            </a:r>
            <a:endParaRPr lang="en-US" sz="1400">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319332" y="4015900"/>
            <a:ext cx="2193378" cy="1511183"/>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Simple sharing</a:t>
            </a:r>
          </a:p>
          <a:p>
            <a:pPr algn="ctr">
              <a:spcAft>
                <a:spcPts val="600"/>
              </a:spcAft>
            </a:pPr>
            <a:r>
              <a:rPr lang="en-US" sz="1400"/>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607082" y="4015900"/>
            <a:ext cx="2140008" cy="1511183"/>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Rollbacks</a:t>
            </a:r>
          </a:p>
          <a:p>
            <a:pPr algn="ctr">
              <a:spcAft>
                <a:spcPts val="600"/>
              </a:spcAft>
            </a:pPr>
            <a:r>
              <a:rPr lang="en-US" sz="1400"/>
              <a:t>Use </a:t>
            </a:r>
            <a:r>
              <a:rPr lang="en-US" sz="1400">
                <a:highlight>
                  <a:srgbClr val="F2F2F2"/>
                </a:highlight>
                <a:latin typeface="Consolas" panose="020B0609020204030204" pitchFamily="49" charset="0"/>
              </a:rPr>
              <a:t>helm rollout</a:t>
            </a:r>
            <a:r>
              <a:rPr lang="en-US" sz="1400">
                <a:latin typeface="Consolas" panose="020B0609020204030204" pitchFamily="49" charset="0"/>
              </a:rPr>
              <a:t> </a:t>
            </a:r>
            <a:r>
              <a:rPr lang="en-US" sz="1400"/>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956489" y="2732403"/>
            <a:ext cx="919064" cy="1101089"/>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687328" y="2763402"/>
            <a:ext cx="890251" cy="1064987"/>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10120523" y="2802835"/>
            <a:ext cx="1113126" cy="1039691"/>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259520" y="2802835"/>
            <a:ext cx="1301884" cy="90397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76666A96-C6E8-4E0E-B64B-F715EA23C010}"/>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122" name="Group 121">
            <a:extLst>
              <a:ext uri="{FF2B5EF4-FFF2-40B4-BE49-F238E27FC236}">
                <a16:creationId xmlns:a16="http://schemas.microsoft.com/office/drawing/2014/main" id="{6D5DB6B7-4B17-481C-81ED-A4EA6B50F2C5}"/>
              </a:ext>
            </a:extLst>
          </p:cNvPr>
          <p:cNvGrpSpPr/>
          <p:nvPr/>
        </p:nvGrpSpPr>
        <p:grpSpPr>
          <a:xfrm>
            <a:off x="787315" y="383763"/>
            <a:ext cx="558967" cy="539511"/>
            <a:chOff x="2368476" y="589018"/>
            <a:chExt cx="1012508" cy="977265"/>
          </a:xfrm>
        </p:grpSpPr>
        <p:sp>
          <p:nvSpPr>
            <p:cNvPr id="123" name="Freeform: Shape 122">
              <a:extLst>
                <a:ext uri="{FF2B5EF4-FFF2-40B4-BE49-F238E27FC236}">
                  <a16:creationId xmlns:a16="http://schemas.microsoft.com/office/drawing/2014/main" id="{80A89142-7FA6-44FE-A318-5AE8ECBCE5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2E6FED39-A1CB-481F-85D3-56CFE1653B3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5D93EAB-9008-4BDA-8F92-26550A5C8A8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BBBA0D3-58DB-4119-91EF-3A3D4872A66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991A0F2-C134-4DBD-90A1-FFACD028497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A68A74EF-5058-4F14-B855-08E00B52FEC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BAF1AE8F-C09F-4074-805B-CDF71E98F58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4D3ABA6-CAFD-4367-BD1E-4C6D3A1B27F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0B52F047-2861-421C-82EA-C58CFFDD267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ADF5BD81-6E54-44EE-B9B3-CF9FEA35380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8407A9C-F4DD-42FE-B1B5-358E711B433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F1152F1-E4A9-40B7-818D-0026E176E5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961F211E-9ED2-4C61-8688-BC9A27BE0ED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EE93988-7532-4B54-B233-BC4D320125D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7A2D25C-0A72-41BB-A00C-5C05CFF83C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82189D1-FE7F-4C1D-907C-7E1733E1137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BBD62769-8AF5-4E6D-B059-6DAA0921AE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74256B7A-454B-4AE7-9313-71EB52D83E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190A7C8-0C51-47E0-8831-BF49E7A49A1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F65CDDFE-4922-4966-938F-125809CB52B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C79C1C28-021E-4D7A-A409-E3068B6A697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D1C11F1F-A2FB-45CB-ACB6-803B37531A7A}"/>
              </a:ext>
            </a:extLst>
          </p:cNvPr>
          <p:cNvGrpSpPr/>
          <p:nvPr/>
        </p:nvGrpSpPr>
        <p:grpSpPr>
          <a:xfrm>
            <a:off x="733398" y="1682031"/>
            <a:ext cx="584655" cy="518563"/>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65798" y="5557947"/>
            <a:ext cx="622506" cy="551594"/>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703070" y="2979242"/>
            <a:ext cx="660357" cy="523360"/>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74" name="Rectangle 173">
            <a:hlinkClick r:id="rId5" action="ppaction://hlinksldjump"/>
            <a:extLst>
              <a:ext uri="{FF2B5EF4-FFF2-40B4-BE49-F238E27FC236}">
                <a16:creationId xmlns:a16="http://schemas.microsoft.com/office/drawing/2014/main" id="{F26EDA6C-D9A4-49C7-8B4E-36F909ED9CA5}"/>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a:hlinkClick r:id="rId6" action="ppaction://hlinksldjump"/>
            <a:extLst>
              <a:ext uri="{FF2B5EF4-FFF2-40B4-BE49-F238E27FC236}">
                <a16:creationId xmlns:a16="http://schemas.microsoft.com/office/drawing/2014/main" id="{E80581CD-C726-4A4E-B2A8-CE607242AC1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a:hlinkClick r:id="rId7" action="ppaction://hlinksldjump"/>
            <a:extLst>
              <a:ext uri="{FF2B5EF4-FFF2-40B4-BE49-F238E27FC236}">
                <a16:creationId xmlns:a16="http://schemas.microsoft.com/office/drawing/2014/main" id="{39B68F38-5F12-4555-908F-213265C95782}"/>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hlinkClick r:id="rId8" action="ppaction://hlinksldjump"/>
            <a:extLst>
              <a:ext uri="{FF2B5EF4-FFF2-40B4-BE49-F238E27FC236}">
                <a16:creationId xmlns:a16="http://schemas.microsoft.com/office/drawing/2014/main" id="{FB319F50-7C41-4BB3-A28A-F2D99816DA50}"/>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hlinkClick r:id="rId9" action="ppaction://hlinksldjump"/>
            <a:extLst>
              <a:ext uri="{FF2B5EF4-FFF2-40B4-BE49-F238E27FC236}">
                <a16:creationId xmlns:a16="http://schemas.microsoft.com/office/drawing/2014/main" id="{584E4D80-B16D-4ACA-9617-F6D8BA02B819}"/>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763856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82752" y="1328029"/>
            <a:ext cx="7404562" cy="1034129"/>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435628" y="2997369"/>
            <a:ext cx="1049587" cy="404788"/>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a:solidFill>
                <a:schemeClr val="tx1">
                  <a:lumMod val="60000"/>
                  <a:lumOff val="40000"/>
                </a:scheme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7095606" y="3013882"/>
            <a:ext cx="1268186" cy="404788"/>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40000"/>
                    <a:lumOff val="60000"/>
                  </a:scheme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402822" y="2504831"/>
            <a:ext cx="1578389" cy="404788"/>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40000"/>
                    <a:lumOff val="60000"/>
                  </a:scheme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675065" y="5709143"/>
            <a:ext cx="2661096" cy="299253"/>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675065" y="6128059"/>
            <a:ext cx="2661096" cy="461775"/>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889411" y="6298502"/>
            <a:ext cx="120894" cy="120892"/>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187861" y="6298502"/>
            <a:ext cx="120894" cy="120892"/>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675065" y="4943630"/>
            <a:ext cx="806593" cy="65220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481657" y="51066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675065" y="5142753"/>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195959"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286863" y="5008562"/>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373439"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675065" y="5123995"/>
            <a:ext cx="806593"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602317" y="4943630"/>
            <a:ext cx="806593" cy="65220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408909" y="51066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602317" y="5142753"/>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9123211"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214115" y="5008562"/>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300691"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602317" y="5123995"/>
            <a:ext cx="806593"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529568" y="4943630"/>
            <a:ext cx="806593" cy="65220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336160" y="51066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529568" y="5142753"/>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10050462"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10141366" y="5008562"/>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227942"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529568" y="5123995"/>
            <a:ext cx="806593"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2" name="Oval 71">
            <a:extLst>
              <a:ext uri="{FF2B5EF4-FFF2-40B4-BE49-F238E27FC236}">
                <a16:creationId xmlns:a16="http://schemas.microsoft.com/office/drawing/2014/main" id="{F0307519-B3CC-4B73-86DF-36309EAA1980}"/>
              </a:ext>
            </a:extLst>
          </p:cNvPr>
          <p:cNvSpPr/>
          <p:nvPr/>
        </p:nvSpPr>
        <p:spPr bwMode="auto">
          <a:xfrm>
            <a:off x="6198834" y="4936590"/>
            <a:ext cx="227637" cy="22763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511589" y="5058905"/>
            <a:ext cx="152394" cy="15239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6089296" y="5123994"/>
            <a:ext cx="806593" cy="471835"/>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239009" y="4704390"/>
            <a:ext cx="806593" cy="180366"/>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6042509" y="4749785"/>
            <a:ext cx="128957" cy="12895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6106988" y="4498253"/>
            <a:ext cx="91846" cy="918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7020280" y="5349899"/>
            <a:ext cx="518403"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82752" y="3360359"/>
            <a:ext cx="2320938" cy="1220802"/>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96817" y="3367757"/>
            <a:ext cx="2292808" cy="1206006"/>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551096" y="3765159"/>
            <a:ext cx="1177019" cy="400110"/>
          </a:xfrm>
          <a:prstGeom prst="rect">
            <a:avLst/>
          </a:prstGeom>
          <a:noFill/>
        </p:spPr>
        <p:txBody>
          <a:bodyPr wrap="square" lIns="91440" tIns="91440" rIns="91440" bIns="91440" rtlCol="0" anchor="t">
            <a:spAutoFit/>
          </a:bodyPr>
          <a:lstStyle/>
          <a:p>
            <a:pPr algn="ctr">
              <a:spcAft>
                <a:spcPts val="600"/>
              </a:spcAft>
            </a:pPr>
            <a:r>
              <a:rPr lang="en-US" sz="1400" err="1">
                <a:solidFill>
                  <a:schemeClr val="bg1"/>
                </a:solidFill>
                <a:latin typeface="Consolas" panose="020B0609020204030204" pitchFamily="49" charset="0"/>
              </a:rPr>
              <a:t>Chart.yml</a:t>
            </a:r>
            <a:endParaRPr lang="en-US" sz="1400">
              <a:solidFill>
                <a:schemeClr val="bg1"/>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506010" y="3954274"/>
            <a:ext cx="1059698" cy="1735661"/>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266980" y="1820639"/>
            <a:ext cx="729674" cy="292757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846533" y="3649264"/>
            <a:ext cx="642992" cy="64299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4051021" y="3813311"/>
            <a:ext cx="234017" cy="31489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84489" y="3949383"/>
            <a:ext cx="162863" cy="13029"/>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C460A0E9-FB5A-47BE-A7CF-3CF25AF5785A}"/>
              </a:ext>
            </a:extLst>
          </p:cNvPr>
          <p:cNvSpPr/>
          <p:nvPr/>
        </p:nvSpPr>
        <p:spPr>
          <a:xfrm>
            <a:off x="4084489" y="4006385"/>
            <a:ext cx="162863" cy="13029"/>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10B86DBA-BC59-46C2-AE17-D8D87AB9E7AB}"/>
              </a:ext>
            </a:extLst>
          </p:cNvPr>
          <p:cNvSpPr/>
          <p:nvPr/>
        </p:nvSpPr>
        <p:spPr>
          <a:xfrm>
            <a:off x="4084489" y="4057524"/>
            <a:ext cx="87946" cy="13029"/>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E7E2DFBC-80C1-4804-8461-79C94845DDE3}"/>
              </a:ext>
            </a:extLst>
          </p:cNvPr>
          <p:cNvSpPr/>
          <p:nvPr/>
        </p:nvSpPr>
        <p:spPr>
          <a:xfrm>
            <a:off x="4159406" y="3891959"/>
            <a:ext cx="87946" cy="13029"/>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endParaRPr lang="en-US"/>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886105" y="2714289"/>
            <a:ext cx="634313" cy="404788"/>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err="1">
                <a:solidFill>
                  <a:schemeClr val="tx1">
                    <a:lumMod val="60000"/>
                    <a:lumOff val="40000"/>
                  </a:schemeClr>
                </a:solidFill>
                <a:latin typeface="Consolas" panose="020B0609020204030204" pitchFamily="49" charset="0"/>
                <a:ea typeface="Segoe UI" pitchFamily="34" charset="0"/>
                <a:cs typeface="Segoe UI" pitchFamily="34" charset="0"/>
              </a:rPr>
              <a:t>db</a:t>
            </a:r>
            <a:endParaRPr lang="en-US" sz="2000">
              <a:solidFill>
                <a:schemeClr val="tx1">
                  <a:lumMod val="60000"/>
                  <a:lumOff val="40000"/>
                </a:scheme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215437" y="2869322"/>
            <a:ext cx="2051463" cy="404788"/>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60000"/>
                    <a:lumOff val="40000"/>
                  </a:scheme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825533" y="2556963"/>
            <a:ext cx="634313" cy="404788"/>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60000"/>
                    <a:lumOff val="40000"/>
                  </a:scheme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9026903" y="3530204"/>
            <a:ext cx="634313" cy="404788"/>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60000"/>
                    <a:lumOff val="40000"/>
                  </a:scheme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23F73358-732F-4243-A599-52CC70AEB796}"/>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87" name="Group 86">
            <a:extLst>
              <a:ext uri="{FF2B5EF4-FFF2-40B4-BE49-F238E27FC236}">
                <a16:creationId xmlns:a16="http://schemas.microsoft.com/office/drawing/2014/main" id="{3D86FC06-79D1-46D3-9BCB-27760C0E3A40}"/>
              </a:ext>
            </a:extLst>
          </p:cNvPr>
          <p:cNvGrpSpPr/>
          <p:nvPr/>
        </p:nvGrpSpPr>
        <p:grpSpPr>
          <a:xfrm>
            <a:off x="787315" y="383763"/>
            <a:ext cx="558967" cy="539511"/>
            <a:chOff x="2368476" y="589018"/>
            <a:chExt cx="1012508" cy="977265"/>
          </a:xfrm>
        </p:grpSpPr>
        <p:sp>
          <p:nvSpPr>
            <p:cNvPr id="88" name="Freeform: Shape 87">
              <a:extLst>
                <a:ext uri="{FF2B5EF4-FFF2-40B4-BE49-F238E27FC236}">
                  <a16:creationId xmlns:a16="http://schemas.microsoft.com/office/drawing/2014/main" id="{0D7388A5-E39D-4FBE-8FCA-EC1305A0F44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D266FB26-F004-4BB6-A695-17A0002F046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70284BE6-878A-44FA-91C8-79B2780DED7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69C0FCE-790D-4A92-AA60-554D16A930F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32FFD34-2DA5-461B-BA28-2BBE417C605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08A4E02-277C-486F-9935-CB57C439639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2EF22C4-483F-459C-96A4-2A20B5225F3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36D0041-1BD2-4A88-A98A-13C3A970827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FAD879DF-1E92-4998-B4AC-E1B4D48104A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7A42EF-C664-4F3C-B699-D888AA6E10E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2195BDE-C0AB-43A2-A36F-BADF409C4B4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4A084540-B83B-456A-AA59-64959BC37E5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9E26E35-7157-429D-86A4-3E1BF4457DF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9DE89EA-9536-4719-8682-91B8B6A10BC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D7AE9C7E-8BD9-4DCD-A858-61B86AAAFF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F0DF92A-197E-4CF0-9055-7811B3DCE91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6310EA4D-70A6-46D8-8829-051E446C630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526A34E-2E72-4BCB-BA3D-6E609D35DC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3B346D8-5925-49AC-8CCA-E28CADD401C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ABD8C973-795E-45EF-BB06-17D6D1CDF9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A4435165-2E77-4F9E-B5A9-E8E2D55B8EC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FCDD4373-6444-42C3-88F3-9A6D88AEEC8D}"/>
              </a:ext>
            </a:extLst>
          </p:cNvPr>
          <p:cNvGrpSpPr/>
          <p:nvPr/>
        </p:nvGrpSpPr>
        <p:grpSpPr>
          <a:xfrm>
            <a:off x="733398" y="1682031"/>
            <a:ext cx="584655" cy="518563"/>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65798" y="5557947"/>
            <a:ext cx="622506" cy="551594"/>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703070" y="2979242"/>
            <a:ext cx="660357" cy="523360"/>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4672" y="3459748"/>
            <a:ext cx="142306" cy="14091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660237" y="3472577"/>
            <a:ext cx="95019" cy="115253"/>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1" name="Rectangle 130">
            <a:hlinkClick r:id="rId7" action="ppaction://hlinksldjump"/>
            <a:extLst>
              <a:ext uri="{FF2B5EF4-FFF2-40B4-BE49-F238E27FC236}">
                <a16:creationId xmlns:a16="http://schemas.microsoft.com/office/drawing/2014/main" id="{B8464D9A-A1CA-42B3-BDA5-EDE3DD8B1283}"/>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a:hlinkClick r:id="rId8" action="ppaction://hlinksldjump"/>
            <a:extLst>
              <a:ext uri="{FF2B5EF4-FFF2-40B4-BE49-F238E27FC236}">
                <a16:creationId xmlns:a16="http://schemas.microsoft.com/office/drawing/2014/main" id="{A6706215-ABB1-40E1-801B-B32BFE33E0E4}"/>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hlinkClick r:id="rId9" action="ppaction://hlinksldjump"/>
            <a:extLst>
              <a:ext uri="{FF2B5EF4-FFF2-40B4-BE49-F238E27FC236}">
                <a16:creationId xmlns:a16="http://schemas.microsoft.com/office/drawing/2014/main" id="{71219AB3-0BB3-4CA6-83B6-AA8D4E18540C}"/>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a:hlinkClick r:id="rId10" action="ppaction://hlinksldjump"/>
            <a:extLst>
              <a:ext uri="{FF2B5EF4-FFF2-40B4-BE49-F238E27FC236}">
                <a16:creationId xmlns:a16="http://schemas.microsoft.com/office/drawing/2014/main" id="{153FB991-FFC3-4977-9DDF-3F17148F47E4}"/>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hlinkClick r:id="rId11" action="ppaction://hlinksldjump"/>
            <a:extLst>
              <a:ext uri="{FF2B5EF4-FFF2-40B4-BE49-F238E27FC236}">
                <a16:creationId xmlns:a16="http://schemas.microsoft.com/office/drawing/2014/main" id="{DF2126AF-4A73-457F-A6C7-B63E792A6334}"/>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211316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a:solidFill>
                  <a:schemeClr val="tx2">
                    <a:lumMod val="50000"/>
                  </a:schemeClr>
                </a:solidFill>
              </a:rPr>
              <a:t>Application definition</a:t>
            </a:r>
          </a:p>
          <a:p>
            <a:endParaRPr lang="en-US" sz="2000">
              <a:solidFill>
                <a:schemeClr val="tx2">
                  <a:lumMod val="50000"/>
                </a:schemeClr>
              </a:solidFill>
            </a:endParaRPr>
          </a:p>
          <a:p>
            <a:r>
              <a:rPr lang="en-US" sz="2000">
                <a:solidFill>
                  <a:schemeClr val="tx2">
                    <a:lumMod val="50000"/>
                  </a:schemeClr>
                </a:solidFill>
              </a:rPr>
              <a:t>Consists of: </a:t>
            </a:r>
          </a:p>
          <a:p>
            <a:pPr marL="457112" indent="-457112">
              <a:buFont typeface="Arial" charset="0"/>
              <a:buChar char="•"/>
            </a:pPr>
            <a:r>
              <a:rPr lang="en-US" sz="2000">
                <a:solidFill>
                  <a:schemeClr val="tx2">
                    <a:lumMod val="50000"/>
                  </a:schemeClr>
                </a:solidFill>
              </a:rPr>
              <a:t>Metadata</a:t>
            </a:r>
          </a:p>
          <a:p>
            <a:pPr marL="457112" indent="-457112">
              <a:buFont typeface="Arial" charset="0"/>
              <a:buChar char="•"/>
            </a:pPr>
            <a:r>
              <a:rPr lang="en-US" sz="2000">
                <a:solidFill>
                  <a:schemeClr val="tx2">
                    <a:lumMod val="50000"/>
                  </a:schemeClr>
                </a:solidFill>
              </a:rPr>
              <a:t>Kubernetes resource definitions</a:t>
            </a:r>
          </a:p>
          <a:p>
            <a:pPr marL="457112" indent="-457112">
              <a:buFont typeface="Arial" charset="0"/>
              <a:buChar char="•"/>
            </a:pPr>
            <a:r>
              <a:rPr lang="en-US" sz="2000">
                <a:solidFill>
                  <a:schemeClr val="tx2">
                    <a:lumMod val="50000"/>
                  </a:schemeClr>
                </a:solidFill>
              </a:rPr>
              <a:t>Configuration</a:t>
            </a:r>
          </a:p>
          <a:p>
            <a:pPr marL="457112" indent="-457112">
              <a:buFont typeface="Arial" charset="0"/>
              <a:buChar char="•"/>
            </a:pPr>
            <a:r>
              <a:rPr lang="en-US" sz="2000">
                <a:solidFill>
                  <a:schemeClr val="tx2">
                    <a:lumMod val="50000"/>
                  </a:schemeClr>
                </a:solidFill>
              </a:rPr>
              <a:t>Documentation</a:t>
            </a:r>
          </a:p>
          <a:p>
            <a:endParaRPr lang="en-US" sz="2000">
              <a:solidFill>
                <a:schemeClr val="tx2">
                  <a:lumMod val="50000"/>
                </a:schemeClr>
              </a:solidFill>
            </a:endParaRPr>
          </a:p>
          <a:p>
            <a:r>
              <a:rPr lang="en-US" sz="2000">
                <a:solidFill>
                  <a:schemeClr val="tx2">
                    <a:lumMod val="50000"/>
                  </a:schemeClr>
                </a:solidFill>
              </a:rPr>
              <a:t>Stored in chart repository</a:t>
            </a:r>
          </a:p>
          <a:p>
            <a:pPr marL="457112" indent="-457112">
              <a:buFont typeface="Arial" charset="0"/>
              <a:buChar char="•"/>
            </a:pPr>
            <a:r>
              <a:rPr lang="en-US" sz="2000">
                <a:solidFill>
                  <a:schemeClr val="tx2">
                    <a:lumMod val="50000"/>
                  </a:schemeClr>
                </a:solidFill>
              </a:rPr>
              <a:t>Any HTTP server that can house YAML/tar files (Azure, GitHub pages, etc.)</a:t>
            </a:r>
          </a:p>
          <a:p>
            <a:pPr marL="457112" indent="-457112">
              <a:buFont typeface="Arial" charset="0"/>
              <a:buChar char="•"/>
            </a:pPr>
            <a:r>
              <a:rPr lang="en-US" sz="2000">
                <a:solidFill>
                  <a:schemeClr val="tx2">
                    <a:lumMod val="50000"/>
                  </a:schemeClr>
                </a:solidFill>
              </a:rPr>
              <a:t>Public repo with community supported charts (</a:t>
            </a:r>
            <a:r>
              <a:rPr lang="en-US" sz="2000" err="1">
                <a:solidFill>
                  <a:schemeClr val="tx2">
                    <a:lumMod val="50000"/>
                  </a:schemeClr>
                </a:solidFill>
              </a:rPr>
              <a:t>eg</a:t>
            </a:r>
            <a:r>
              <a:rPr lang="en-US" sz="2000">
                <a:solidFill>
                  <a:schemeClr val="tx2">
                    <a:lumMod val="50000"/>
                  </a:schemeClr>
                </a:solidFill>
              </a:rPr>
              <a:t> </a:t>
            </a:r>
            <a:r>
              <a:rPr lang="mr-IN" sz="2000">
                <a:solidFill>
                  <a:schemeClr val="tx2">
                    <a:lumMod val="50000"/>
                  </a:schemeClr>
                </a:solidFill>
              </a:rPr>
              <a:t>–</a:t>
            </a:r>
            <a:r>
              <a:rPr lang="en-US" sz="2000">
                <a:solidFill>
                  <a:schemeClr val="tx2">
                    <a:lumMod val="50000"/>
                  </a:schemeClr>
                </a:solidFill>
              </a:rPr>
              <a:t> Jenkins, Mongo, etc.)</a:t>
            </a:r>
            <a:br>
              <a:rPr lang="en-US" sz="2000">
                <a:solidFill>
                  <a:schemeClr val="tx2">
                    <a:lumMod val="50000"/>
                  </a:schemeClr>
                </a:solidFill>
              </a:rPr>
            </a:br>
            <a:endParaRPr lang="en-US" sz="2000">
              <a:solidFill>
                <a:schemeClr val="tx2">
                  <a:lumMod val="50000"/>
                </a:schemeClr>
              </a:solidFill>
            </a:endParaRPr>
          </a:p>
          <a:p>
            <a:r>
              <a:rPr lang="en-US" sz="2000">
                <a:solidFill>
                  <a:schemeClr val="tx2">
                    <a:lumMod val="50000"/>
                  </a:schemeClr>
                </a:solidFill>
              </a:rPr>
              <a:t>Helm (CLI) + Tiller (sever side)</a:t>
            </a:r>
          </a:p>
          <a:p>
            <a:endParaRPr lang="en-US" sz="2000">
              <a:solidFill>
                <a:schemeClr val="tx2">
                  <a:lumMod val="50000"/>
                </a:schemeClr>
              </a:solidFill>
            </a:endParaRPr>
          </a:p>
          <a:p>
            <a:r>
              <a:rPr lang="en-US" sz="200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a:solidFill>
                  <a:srgbClr val="0078D7"/>
                </a:solidFill>
                <a:ea typeface="ＭＳ Ｐゴシック" charset="0"/>
              </a:rPr>
              <a:t>Chart structure</a:t>
            </a:r>
            <a:endParaRPr lang="en" sz="5198">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a:solidFill>
                  <a:schemeClr val="dk1"/>
                </a:solidFill>
              </a:rPr>
              <a:t>Layout</a:t>
            </a:r>
          </a:p>
          <a:p>
            <a:pPr marL="1243431" lvl="1" indent="-466287">
              <a:lnSpc>
                <a:spcPct val="115000"/>
              </a:lnSpc>
              <a:buClr>
                <a:schemeClr val="dk1"/>
              </a:buClr>
              <a:buSzPct val="100000"/>
            </a:pPr>
            <a:r>
              <a:rPr lang="en" sz="2448">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a:solidFill>
                  <a:schemeClr val="accent6">
                    <a:lumMod val="10000"/>
                  </a:schemeClr>
                </a:solidFill>
                <a:ea typeface="ＭＳ Ｐゴシック" charset="0"/>
              </a:rPr>
              <a:t>Helm </a:t>
            </a:r>
            <a:r>
              <a:rPr lang="en-US" sz="5198" err="1">
                <a:solidFill>
                  <a:srgbClr val="0078D7"/>
                </a:solidFill>
                <a:ea typeface="ＭＳ Ｐゴシック" charset="0"/>
              </a:rPr>
              <a:t>values.yaml</a:t>
            </a:r>
            <a:endParaRPr lang="en" sz="5198">
              <a:solidFill>
                <a:srgbClr val="0078D7"/>
              </a:solidFill>
              <a:ea typeface="ＭＳ Ｐゴシック" charset="0"/>
            </a:endParaRPr>
          </a:p>
        </p:txBody>
      </p:sp>
      <p:sp>
        <p:nvSpPr>
          <p:cNvPr id="393" name="Shape 393"/>
          <p:cNvSpPr txBox="1">
            <a:spLocks noGrp="1"/>
          </p:cNvSpPr>
          <p:nvPr>
            <p:ph type="body" idx="1"/>
          </p:nvPr>
        </p:nvSpPr>
        <p:spPr>
          <a:xfrm>
            <a:off x="424755" y="1567222"/>
            <a:ext cx="11130046" cy="4712306"/>
          </a:xfrm>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a:solidFill>
                  <a:schemeClr val="dk1"/>
                </a:solidFill>
              </a:rPr>
              <a:t>The knobs and dials:</a:t>
            </a:r>
          </a:p>
          <a:p>
            <a:pPr marL="1243431" lvl="1" indent="-466287">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43431" lvl="1" indent="-466287">
              <a:lnSpc>
                <a:spcPct val="115000"/>
              </a:lnSpc>
              <a:buClr>
                <a:schemeClr val="dk1"/>
              </a:buClr>
              <a:buSzPct val="128571"/>
            </a:pPr>
            <a:r>
              <a:rPr lang="en-US">
                <a:solidFill>
                  <a:schemeClr val="dk1"/>
                </a:solidFill>
              </a:rPr>
              <a:t>Use -f to provide your own values overrides</a:t>
            </a:r>
          </a:p>
          <a:p>
            <a:pPr marL="1243431" lvl="1" indent="-466287">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34137" y="1328029"/>
            <a:ext cx="7301792" cy="1034129"/>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5062216" y="597566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318548" y="6049123"/>
            <a:ext cx="404737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475343" y="597566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501834" y="4172900"/>
            <a:ext cx="3267676" cy="1480405"/>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Simple, powerful pipes</a:t>
            </a:r>
          </a:p>
          <a:p>
            <a:pPr algn="ctr">
              <a:spcAft>
                <a:spcPts val="600"/>
              </a:spcAft>
            </a:pPr>
            <a:r>
              <a:rPr lang="en-US" sz="1400"/>
              <a:t>Each project gets a </a:t>
            </a:r>
            <a:r>
              <a:rPr lang="en-US" sz="1400">
                <a:highlight>
                  <a:srgbClr val="F2F2F2"/>
                </a:highlight>
                <a:latin typeface="Consolas" panose="020B0609020204030204" pitchFamily="49" charset="0"/>
              </a:rPr>
              <a:t>brigade.js</a:t>
            </a:r>
            <a:r>
              <a:rPr lang="en-US" sz="1400"/>
              <a:t> config file, which is where you can write dynamic, interwoven pipelines and tasks for your Kubernetes cluster</a:t>
            </a:r>
            <a:endParaRPr lang="en-US" sz="1400">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896198" y="4172900"/>
            <a:ext cx="3305202" cy="1480405"/>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Runs inside your cluster</a:t>
            </a:r>
          </a:p>
          <a:p>
            <a:pPr algn="ctr">
              <a:spcAft>
                <a:spcPts val="600"/>
              </a:spcAft>
            </a:pPr>
            <a:r>
              <a:rPr lang="en-US" sz="1400"/>
              <a:t>By running Brigade as a service inside your Kubernetes cluster, you can harness the power of millions of available Docker images</a:t>
            </a:r>
            <a:endParaRPr lang="en-US" sz="1400">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9048661" y="2902857"/>
            <a:ext cx="1000276" cy="964858"/>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endParaRPr lang="en-US"/>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endParaRPr lang="en-US"/>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endParaRPr lang="en-US"/>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endParaRPr lang="en-US"/>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endParaRPr lang="en-US"/>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759544" y="2819767"/>
            <a:ext cx="752256" cy="1120568"/>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33E82F73-A8DE-431A-A2A3-467EC388181F}"/>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0D7F3D5D-9366-49E8-8A1E-2F9E5E6F979E}"/>
              </a:ext>
            </a:extLst>
          </p:cNvPr>
          <p:cNvGrpSpPr/>
          <p:nvPr/>
        </p:nvGrpSpPr>
        <p:grpSpPr>
          <a:xfrm>
            <a:off x="787315" y="383763"/>
            <a:ext cx="558967" cy="539511"/>
            <a:chOff x="2368476" y="589018"/>
            <a:chExt cx="1012508" cy="977265"/>
          </a:xfrm>
        </p:grpSpPr>
        <p:sp>
          <p:nvSpPr>
            <p:cNvPr id="63" name="Freeform: Shape 62">
              <a:extLst>
                <a:ext uri="{FF2B5EF4-FFF2-40B4-BE49-F238E27FC236}">
                  <a16:creationId xmlns:a16="http://schemas.microsoft.com/office/drawing/2014/main" id="{6CB7755C-59BB-490C-9725-308F05BFB42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B39B9C60-BEC5-4786-AF0A-6E3D0CE590A6}"/>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196CFFFF-FB77-455B-A9A3-A35AE86CA70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6FF282EB-7602-4814-997A-148200A0D85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C685C6C-DDBE-46CD-9CCB-81BF80C33BD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7E2D50F-C779-4BD0-B7A8-CC449218600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78987D94-8187-4323-8495-890B1FCECC6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5869CFC-BA20-4D54-8563-48330E2AFAD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179C342-9545-4387-AFF8-9CA72017D5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9C26622-C382-4018-BCF5-BA71FA6765D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77095A7-530E-4882-A6E8-6B7DBB366621}"/>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58D909E-DADE-46F7-B0DB-F3EA0A7FEEA1}"/>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A09630F-10B0-4967-A6DE-CFB08F77DF04}"/>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96EBB00C-1A4D-487B-BFAA-61725F2638E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30FA28E2-BEF5-4927-B7AE-3A535A18859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F8C0311-B163-4191-8663-846EC1B2480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4E2A0FA-B4ED-4C73-85AC-0E3A51DF215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ED0878B3-1C31-4701-8DEF-7BF8CCA1B04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5C5AF5D7-FAEB-48B0-9064-55FF67E5BDE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4B304B52-FF05-4C6E-8827-91C57371FB3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C9428A9C-D861-43A1-BEFD-4FA96FEA59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D9E0505C-1AF8-402A-819F-9C305D3B196F}"/>
              </a:ext>
            </a:extLst>
          </p:cNvPr>
          <p:cNvGrpSpPr/>
          <p:nvPr/>
        </p:nvGrpSpPr>
        <p:grpSpPr>
          <a:xfrm>
            <a:off x="733398" y="1682031"/>
            <a:ext cx="584655" cy="518563"/>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65798" y="5557947"/>
            <a:ext cx="622506" cy="551594"/>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703070" y="2979242"/>
            <a:ext cx="660357" cy="523360"/>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18" name="Rectangle 117">
            <a:hlinkClick r:id="rId5" action="ppaction://hlinksldjump"/>
            <a:extLst>
              <a:ext uri="{FF2B5EF4-FFF2-40B4-BE49-F238E27FC236}">
                <a16:creationId xmlns:a16="http://schemas.microsoft.com/office/drawing/2014/main" id="{3C18D6E1-5561-4C1C-B77F-02977B6589AE}"/>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hlinkClick r:id="rId6" action="ppaction://hlinksldjump"/>
            <a:extLst>
              <a:ext uri="{FF2B5EF4-FFF2-40B4-BE49-F238E27FC236}">
                <a16:creationId xmlns:a16="http://schemas.microsoft.com/office/drawing/2014/main" id="{1B9EEDDB-495E-4004-9C17-C466E6F7B7B2}"/>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BCAEEA1-4DD6-40E7-AF16-9D0B4FE397EA}"/>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E9259932-77C8-4408-A929-FEF0FF905D52}"/>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A8A1A442-19F7-4EB0-84AF-EBF21F19C749}"/>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617310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34137" y="1328029"/>
            <a:ext cx="7301792"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615" y="2056925"/>
            <a:ext cx="6948847" cy="46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671F784-81B3-447C-9B6F-2FAEA47E8B87}"/>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35" name="Group 34">
            <a:extLst>
              <a:ext uri="{FF2B5EF4-FFF2-40B4-BE49-F238E27FC236}">
                <a16:creationId xmlns:a16="http://schemas.microsoft.com/office/drawing/2014/main" id="{760EF91F-C85E-4E4D-8459-59987AB8A53E}"/>
              </a:ext>
            </a:extLst>
          </p:cNvPr>
          <p:cNvGrpSpPr/>
          <p:nvPr/>
        </p:nvGrpSpPr>
        <p:grpSpPr>
          <a:xfrm>
            <a:off x="787315" y="383763"/>
            <a:ext cx="558967" cy="539511"/>
            <a:chOff x="2368476" y="589018"/>
            <a:chExt cx="1012508" cy="977265"/>
          </a:xfrm>
        </p:grpSpPr>
        <p:sp>
          <p:nvSpPr>
            <p:cNvPr id="41" name="Freeform: Shape 40">
              <a:extLst>
                <a:ext uri="{FF2B5EF4-FFF2-40B4-BE49-F238E27FC236}">
                  <a16:creationId xmlns:a16="http://schemas.microsoft.com/office/drawing/2014/main" id="{F8376808-1C47-438F-B490-59D4FAD2D5A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513425F-8CFE-47FB-BC8A-E5E053DEE81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D0098F1-8755-49E3-8F92-138D4D2F669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515C147-C4B4-4004-9639-8ECEFCEB6FB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350021E1-81AB-44A2-9A55-5E228D878C2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8B4DB8F-09DB-41D8-853D-C28CE7DAEADA}"/>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5BA07C0-684D-4227-AA46-01AED80DCC9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C0296404-A879-49A9-8285-67797B66160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79737A3-9D9B-4D32-B6D8-1327D9B0E43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5205B79-F6BD-4DD0-9B1E-4EE6D05C165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AA9FBD44-D80B-438A-82F5-47711EA1D9E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DF12E412-3A8D-4EEA-AF49-C0E58CB0045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FEB3DD4-D818-46E2-A884-852876F5F66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7AA25F9E-2DAB-440C-81CB-289BB316F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9843F29-4A1B-43D0-BE09-A5FB45D662A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89F39A3-8284-448D-B060-93EC230B3F8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C28207CF-A15B-4E1B-9880-59A8F1E8628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8D228011-32F2-4523-9FEF-5B396DE7459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376233C-25D3-4B65-8E0D-CD63316B2C4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68855F5-3D29-4F01-84A5-25530D07B576}"/>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C21C456-282D-499F-B1A7-DAF3BDDEEBF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8917C708-DCF7-4019-AC0E-F5DAE4ABD27D}"/>
              </a:ext>
            </a:extLst>
          </p:cNvPr>
          <p:cNvGrpSpPr/>
          <p:nvPr/>
        </p:nvGrpSpPr>
        <p:grpSpPr>
          <a:xfrm>
            <a:off x="733398" y="1682031"/>
            <a:ext cx="584655" cy="518563"/>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65798" y="5557947"/>
            <a:ext cx="622506" cy="551594"/>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703070" y="2979242"/>
            <a:ext cx="660357" cy="523360"/>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103" y="4179136"/>
            <a:ext cx="607142" cy="613272"/>
          </a:xfrm>
          <a:prstGeom prst="rect">
            <a:avLst/>
          </a:prstGeom>
        </p:spPr>
      </p:pic>
      <p:sp>
        <p:nvSpPr>
          <p:cNvPr id="92" name="Rectangle 91">
            <a:hlinkClick r:id="rId6" action="ppaction://hlinksldjump"/>
            <a:extLst>
              <a:ext uri="{FF2B5EF4-FFF2-40B4-BE49-F238E27FC236}">
                <a16:creationId xmlns:a16="http://schemas.microsoft.com/office/drawing/2014/main" id="{E7A595E5-843A-43FE-83E8-44F255344DDF}"/>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hlinkClick r:id="rId7" action="ppaction://hlinksldjump"/>
            <a:extLst>
              <a:ext uri="{FF2B5EF4-FFF2-40B4-BE49-F238E27FC236}">
                <a16:creationId xmlns:a16="http://schemas.microsoft.com/office/drawing/2014/main" id="{70818F83-2317-4848-9802-A5CF222385F4}"/>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hlinkClick r:id="rId8" action="ppaction://hlinksldjump"/>
            <a:extLst>
              <a:ext uri="{FF2B5EF4-FFF2-40B4-BE49-F238E27FC236}">
                <a16:creationId xmlns:a16="http://schemas.microsoft.com/office/drawing/2014/main" id="{C387A5B6-D42F-4D35-914F-D391494292B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hlinkClick r:id="rId9" action="ppaction://hlinksldjump"/>
            <a:extLst>
              <a:ext uri="{FF2B5EF4-FFF2-40B4-BE49-F238E27FC236}">
                <a16:creationId xmlns:a16="http://schemas.microsoft.com/office/drawing/2014/main" id="{05008EB7-A648-447C-804B-8E441DAD04DE}"/>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hlinkClick r:id="rId10" action="ppaction://hlinksldjump"/>
            <a:extLst>
              <a:ext uri="{FF2B5EF4-FFF2-40B4-BE49-F238E27FC236}">
                <a16:creationId xmlns:a16="http://schemas.microsoft.com/office/drawing/2014/main" id="{4B697D9A-3A74-4373-A334-FBBA2A9B428D}"/>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09105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420" y="116665"/>
            <a:ext cx="10723417" cy="1164125"/>
          </a:xfrm>
        </p:spPr>
        <p:txBody>
          <a:bodyPr/>
          <a:lstStyle/>
          <a:p>
            <a:r>
              <a:rPr lang="en-US"/>
              <a:t>Microservices Benefits</a:t>
            </a:r>
          </a:p>
        </p:txBody>
      </p:sp>
      <p:sp>
        <p:nvSpPr>
          <p:cNvPr id="5" name="Text Placeholder 4"/>
          <p:cNvSpPr>
            <a:spLocks noGrp="1"/>
          </p:cNvSpPr>
          <p:nvPr>
            <p:ph type="body" sz="quarter" idx="10"/>
          </p:nvPr>
        </p:nvSpPr>
        <p:spPr>
          <a:xfrm>
            <a:off x="367420" y="1372203"/>
            <a:ext cx="5667672" cy="4601260"/>
          </a:xfrm>
        </p:spPr>
        <p:txBody>
          <a:bodyPr/>
          <a:lstStyle/>
          <a:p>
            <a:pPr marL="457024" indent="-457024">
              <a:buFont typeface="Wingdings" charset="2"/>
              <a:buChar char="ü"/>
            </a:pPr>
            <a:r>
              <a:rPr lang="en-US">
                <a:solidFill>
                  <a:schemeClr val="tx1"/>
                </a:solidFill>
              </a:rPr>
              <a:t>Independent deployments</a:t>
            </a:r>
          </a:p>
          <a:p>
            <a:pPr marL="457024" indent="-457024">
              <a:buFont typeface="Wingdings" charset="2"/>
              <a:buChar char="ü"/>
            </a:pPr>
            <a:r>
              <a:rPr lang="en-US">
                <a:solidFill>
                  <a:schemeClr val="tx1"/>
                </a:solidFill>
              </a:rPr>
              <a:t>Enables continuous delivery</a:t>
            </a:r>
          </a:p>
          <a:p>
            <a:pPr marL="457024" indent="-457024">
              <a:buFont typeface="Wingdings" charset="2"/>
              <a:buChar char="ü"/>
            </a:pPr>
            <a:r>
              <a:rPr lang="en-US">
                <a:solidFill>
                  <a:schemeClr val="tx1"/>
                </a:solidFill>
              </a:rPr>
              <a:t>No downtime upgrades</a:t>
            </a:r>
          </a:p>
          <a:p>
            <a:pPr marL="457024" indent="-457024">
              <a:buFont typeface="Wingdings" charset="2"/>
              <a:buChar char="ü"/>
            </a:pPr>
            <a:r>
              <a:rPr lang="en-US">
                <a:solidFill>
                  <a:schemeClr val="tx1"/>
                </a:solidFill>
              </a:rPr>
              <a:t>Improved scale and resource utilization per service</a:t>
            </a:r>
          </a:p>
          <a:p>
            <a:pPr marL="457024" indent="-457024">
              <a:buFont typeface="Wingdings" charset="2"/>
              <a:buChar char="ü"/>
            </a:pPr>
            <a:r>
              <a:rPr lang="en-US">
                <a:solidFill>
                  <a:schemeClr val="tx1"/>
                </a:solidFill>
              </a:rPr>
              <a:t>Fault isolation</a:t>
            </a:r>
          </a:p>
          <a:p>
            <a:pPr marL="457024" indent="-457024">
              <a:buFont typeface="Wingdings" charset="2"/>
              <a:buChar char="ü"/>
            </a:pPr>
            <a:r>
              <a:rPr lang="en-US">
                <a:solidFill>
                  <a:schemeClr val="tx1"/>
                </a:solidFill>
              </a:rPr>
              <a:t>Security isolation</a:t>
            </a:r>
          </a:p>
          <a:p>
            <a:pPr marL="457024" indent="-457024">
              <a:buFont typeface="Wingdings" charset="2"/>
              <a:buChar char="ü"/>
            </a:pPr>
            <a:r>
              <a:rPr lang="en-US">
                <a:solidFill>
                  <a:schemeClr val="tx1"/>
                </a:solidFill>
              </a:rPr>
              <a:t>Services can be distributed across multiple servers or environments</a:t>
            </a:r>
          </a:p>
          <a:p>
            <a:pPr marL="457024" indent="-457024">
              <a:buFont typeface="Wingdings" charset="2"/>
              <a:buChar char="ü"/>
            </a:pPr>
            <a:endParaRPr lang="en-US">
              <a:solidFill>
                <a:schemeClr val="tx1"/>
              </a:solidFill>
            </a:endParaRPr>
          </a:p>
        </p:txBody>
      </p:sp>
      <p:sp>
        <p:nvSpPr>
          <p:cNvPr id="6" name="Text Placeholder 5"/>
          <p:cNvSpPr>
            <a:spLocks noGrp="1"/>
          </p:cNvSpPr>
          <p:nvPr>
            <p:ph type="body" sz="quarter" idx="11"/>
          </p:nvPr>
        </p:nvSpPr>
        <p:spPr>
          <a:xfrm>
            <a:off x="6400749" y="1372205"/>
            <a:ext cx="5667672" cy="2401022"/>
          </a:xfrm>
        </p:spPr>
        <p:txBody>
          <a:bodyPr/>
          <a:lstStyle/>
          <a:p>
            <a:pPr marL="457024" indent="-457024">
              <a:buFont typeface="Wingdings" charset="2"/>
              <a:buChar char="ü"/>
            </a:pPr>
            <a:r>
              <a:rPr lang="en-US">
                <a:solidFill>
                  <a:schemeClr val="tx1"/>
                </a:solidFill>
              </a:rPr>
              <a:t>Multiple languages / diversity</a:t>
            </a:r>
          </a:p>
          <a:p>
            <a:pPr marL="457024" indent="-457024">
              <a:buFont typeface="Wingdings" charset="2"/>
              <a:buChar char="ü"/>
            </a:pPr>
            <a:r>
              <a:rPr lang="en-US">
                <a:solidFill>
                  <a:schemeClr val="tx1"/>
                </a:solidFill>
              </a:rPr>
              <a:t>Smaller, focused teams</a:t>
            </a:r>
          </a:p>
          <a:p>
            <a:pPr marL="457024" indent="-457024">
              <a:buFont typeface="Wingdings" charset="2"/>
              <a:buChar char="ü"/>
            </a:pPr>
            <a:r>
              <a:rPr lang="en-US">
                <a:solidFill>
                  <a:schemeClr val="tx1"/>
                </a:solidFill>
              </a:rPr>
              <a:t>Code can be organized around business capabilities</a:t>
            </a:r>
          </a:p>
          <a:p>
            <a:pPr marL="457024" indent="-457024">
              <a:buFont typeface="Wingdings" charset="2"/>
              <a:buChar char="ü"/>
            </a:pPr>
            <a:r>
              <a:rPr lang="en-US">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0925" y="3817441"/>
            <a:ext cx="5410013" cy="2901121"/>
          </a:xfrm>
          <a:prstGeom prst="rect">
            <a:avLst/>
          </a:prstGeom>
        </p:spPr>
      </p:pic>
    </p:spTree>
    <p:extLst>
      <p:ext uri="{BB962C8B-B14F-4D97-AF65-F5344CB8AC3E}">
        <p14:creationId xmlns:p14="http://schemas.microsoft.com/office/powerpoint/2010/main" val="188193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5062216" y="5789209"/>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318548" y="5862665"/>
            <a:ext cx="404737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475343" y="5789209"/>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501834" y="3986442"/>
            <a:ext cx="3267676" cy="1264962"/>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Simple visualizations</a:t>
            </a:r>
          </a:p>
          <a:p>
            <a:pPr algn="ctr">
              <a:spcAft>
                <a:spcPts val="600"/>
              </a:spcAft>
            </a:pPr>
            <a:r>
              <a:rPr lang="en-US" sz="1400"/>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896198" y="3986442"/>
            <a:ext cx="3305202" cy="1264962"/>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Driving deep insights</a:t>
            </a:r>
          </a:p>
          <a:p>
            <a:pPr algn="ctr">
              <a:spcAft>
                <a:spcPts val="600"/>
              </a:spcAft>
            </a:pPr>
            <a:r>
              <a:rPr lang="en-US" sz="1400"/>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521648" y="2690093"/>
            <a:ext cx="1228048" cy="959340"/>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998747" y="2467165"/>
            <a:ext cx="1100103" cy="1267511"/>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2E53B96E-F2BA-48F5-9E6F-3632D12F93D7}"/>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53" name="Group 52">
            <a:extLst>
              <a:ext uri="{FF2B5EF4-FFF2-40B4-BE49-F238E27FC236}">
                <a16:creationId xmlns:a16="http://schemas.microsoft.com/office/drawing/2014/main" id="{B5FB37A9-427D-4AE1-A2CE-258847DA6253}"/>
              </a:ext>
            </a:extLst>
          </p:cNvPr>
          <p:cNvGrpSpPr/>
          <p:nvPr/>
        </p:nvGrpSpPr>
        <p:grpSpPr>
          <a:xfrm>
            <a:off x="787315" y="383763"/>
            <a:ext cx="558967" cy="539511"/>
            <a:chOff x="2368476" y="589018"/>
            <a:chExt cx="1012508" cy="977265"/>
          </a:xfrm>
        </p:grpSpPr>
        <p:sp>
          <p:nvSpPr>
            <p:cNvPr id="54" name="Freeform: Shape 53">
              <a:extLst>
                <a:ext uri="{FF2B5EF4-FFF2-40B4-BE49-F238E27FC236}">
                  <a16:creationId xmlns:a16="http://schemas.microsoft.com/office/drawing/2014/main" id="{E720A9AB-7974-42E0-8113-E576474D489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1161B58A-7674-400E-A88A-A15FA874A20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841DBCAF-BE68-4985-A70C-A539BB08C95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7CF2AEDA-A325-45CB-BB54-6E3C31DDC76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E1169621-F8BB-46DF-9D7C-405C89F9D06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8B8B023-1963-438C-A6D9-D6C4371B188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942DC-64D7-4168-B5FB-AD1E34E8D7B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39FB418-6617-4C1B-8EC4-FE4F5B755DF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7247DB7A-57B3-482E-97AF-97E1BE78542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017BC47-A828-40D0-AA8D-AD9DD5283E7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6FD2B02-A54B-41E2-90FF-87FBD72DDA7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5403CAC9-E4F7-48A3-A574-2825A0B3200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C8BDC54-CFBE-4DC8-84B2-7B427BBD256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3BE4B0BB-071D-496A-A065-F59F70B97EF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F20C37-C9B3-4B7B-BDB8-4CF15314B60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AA277D7C-FC44-4863-8B94-4B935F51AA3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C2F7E23-A9B5-4198-9D07-E57D0277A2D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A50372A-8D18-4A31-BB72-FD1A6354DC6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92FEAE97-9CCE-4D58-87FC-259A6594FA5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398B2C2A-1C27-4F26-AC13-E10310BC4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733B2E24-1A9D-4E52-AAAC-3A4FF8FAAB8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DA2F0505-3A57-4199-B19F-B9B7B161F85A}"/>
              </a:ext>
            </a:extLst>
          </p:cNvPr>
          <p:cNvGrpSpPr/>
          <p:nvPr/>
        </p:nvGrpSpPr>
        <p:grpSpPr>
          <a:xfrm>
            <a:off x="733398" y="1682031"/>
            <a:ext cx="584655" cy="518563"/>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65798" y="5557947"/>
            <a:ext cx="622506" cy="551594"/>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703070" y="2979242"/>
            <a:ext cx="660357" cy="523360"/>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13" name="Rectangle 112">
            <a:hlinkClick r:id="rId5" action="ppaction://hlinksldjump"/>
            <a:extLst>
              <a:ext uri="{FF2B5EF4-FFF2-40B4-BE49-F238E27FC236}">
                <a16:creationId xmlns:a16="http://schemas.microsoft.com/office/drawing/2014/main" id="{22F6468C-48B6-4485-B2AD-DB139482D854}"/>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hlinkClick r:id="rId6" action="ppaction://hlinksldjump"/>
            <a:extLst>
              <a:ext uri="{FF2B5EF4-FFF2-40B4-BE49-F238E27FC236}">
                <a16:creationId xmlns:a16="http://schemas.microsoft.com/office/drawing/2014/main" id="{5E9BBB0A-8C61-4E69-AFD3-9296C64BB736}"/>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hlinkClick r:id="rId7" action="ppaction://hlinksldjump"/>
            <a:extLst>
              <a:ext uri="{FF2B5EF4-FFF2-40B4-BE49-F238E27FC236}">
                <a16:creationId xmlns:a16="http://schemas.microsoft.com/office/drawing/2014/main" id="{C0E87659-CFA2-404F-BC36-A60AF615B9BF}"/>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hlinkClick r:id="rId8" action="ppaction://hlinksldjump"/>
            <a:extLst>
              <a:ext uri="{FF2B5EF4-FFF2-40B4-BE49-F238E27FC236}">
                <a16:creationId xmlns:a16="http://schemas.microsoft.com/office/drawing/2014/main" id="{04AFEC18-C611-4603-991D-2DBE59947B8E}"/>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hlinkClick r:id="rId9" action="ppaction://hlinksldjump"/>
            <a:extLst>
              <a:ext uri="{FF2B5EF4-FFF2-40B4-BE49-F238E27FC236}">
                <a16:creationId xmlns:a16="http://schemas.microsoft.com/office/drawing/2014/main" id="{F96BE031-B353-4512-987F-AA525D410AEC}"/>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377897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376062" y="2663496"/>
            <a:ext cx="4669615" cy="2867269"/>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74305" y="2663496"/>
            <a:ext cx="4669615" cy="2867269"/>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74301" y="5615936"/>
            <a:ext cx="3151851" cy="480131"/>
          </a:xfrm>
          <a:prstGeom prst="rect">
            <a:avLst/>
          </a:prstGeom>
          <a:noFill/>
        </p:spPr>
        <p:txBody>
          <a:bodyPr wrap="square" lIns="0" tIns="146304" rIns="146304" bIns="146304"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376062" y="5615936"/>
            <a:ext cx="3151851" cy="480131"/>
          </a:xfrm>
          <a:prstGeom prst="rect">
            <a:avLst/>
          </a:prstGeom>
          <a:noFill/>
        </p:spPr>
        <p:txBody>
          <a:bodyPr wrap="square" lIns="0" tIns="146304" rIns="146304" bIns="146304"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E6D3E61A-A549-4648-B5D5-B55F1924F263}"/>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45" name="Group 44">
            <a:extLst>
              <a:ext uri="{FF2B5EF4-FFF2-40B4-BE49-F238E27FC236}">
                <a16:creationId xmlns:a16="http://schemas.microsoft.com/office/drawing/2014/main" id="{B871C5E3-C168-4F03-9358-18928DFD2962}"/>
              </a:ext>
            </a:extLst>
          </p:cNvPr>
          <p:cNvGrpSpPr/>
          <p:nvPr/>
        </p:nvGrpSpPr>
        <p:grpSpPr>
          <a:xfrm>
            <a:off x="787315" y="383763"/>
            <a:ext cx="558967" cy="539511"/>
            <a:chOff x="2368476" y="589018"/>
            <a:chExt cx="1012508" cy="977265"/>
          </a:xfrm>
        </p:grpSpPr>
        <p:sp>
          <p:nvSpPr>
            <p:cNvPr id="46" name="Freeform: Shape 45">
              <a:extLst>
                <a:ext uri="{FF2B5EF4-FFF2-40B4-BE49-F238E27FC236}">
                  <a16:creationId xmlns:a16="http://schemas.microsoft.com/office/drawing/2014/main" id="{D4AD0A3B-AA15-40A0-A33B-5E41C4BE84A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CBB3421-2325-4562-A6F8-92BDB5F78F5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0F7C4E0-E0CA-4E8F-A90B-44986255F9F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8CEF7FC-220C-4FB9-A94B-45958258E0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8C47528D-ECAA-49E2-98C3-9FAD33BDF6B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6A4608E0-161B-49E1-8035-538B194ACCCA}"/>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49D14F81-C5B3-4157-BBB3-F4A62F2055B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616A222-5424-42DB-B83E-7EE06623958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5CF1B6EB-6FC2-48BE-959B-E86FF64FD5F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A3F6B34-01FE-47C0-B10C-4AFB82999050}"/>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A6E0E9C-A81A-4961-9A50-63AC5CAFC17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42FBDDD-030C-4BDB-BC20-4597BB8BA08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771FE1EA-2537-4F54-A832-E77C9D4B85E4}"/>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0BAFFA2-6DBC-426C-9175-3082A35BFB2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0D81E3CF-53F1-42DF-B92A-478494A2A1C8}"/>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DFE0983-7110-468B-BFCE-027673377406}"/>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E0D49A0-FDA2-4D49-BEF2-00315D02CED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9B2F27B6-B1F8-4DDD-ACF4-896359905E7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0F9C5BD-BB28-4217-8424-420B942FE7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256150-48E7-42FA-B064-F3C4849ED7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E41DCF88-77FA-4AA9-81A2-B9C4D5334BA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E47C7F48-2E63-4E25-A737-4A07FC2B24C3}"/>
              </a:ext>
            </a:extLst>
          </p:cNvPr>
          <p:cNvGrpSpPr/>
          <p:nvPr/>
        </p:nvGrpSpPr>
        <p:grpSpPr>
          <a:xfrm>
            <a:off x="733398" y="1682031"/>
            <a:ext cx="584655" cy="518563"/>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65798" y="5557947"/>
            <a:ext cx="622506" cy="551594"/>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703070" y="2979242"/>
            <a:ext cx="660357" cy="523360"/>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103" y="4179136"/>
            <a:ext cx="607142" cy="613272"/>
          </a:xfrm>
          <a:prstGeom prst="rect">
            <a:avLst/>
          </a:prstGeom>
        </p:spPr>
      </p:pic>
      <p:sp>
        <p:nvSpPr>
          <p:cNvPr id="97" name="Rectangle 96">
            <a:hlinkClick r:id="rId7" action="ppaction://hlinksldjump"/>
            <a:extLst>
              <a:ext uri="{FF2B5EF4-FFF2-40B4-BE49-F238E27FC236}">
                <a16:creationId xmlns:a16="http://schemas.microsoft.com/office/drawing/2014/main" id="{48223DFD-B830-4209-8DC0-9F87A8370CA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hlinkClick r:id="rId8" action="ppaction://hlinksldjump"/>
            <a:extLst>
              <a:ext uri="{FF2B5EF4-FFF2-40B4-BE49-F238E27FC236}">
                <a16:creationId xmlns:a16="http://schemas.microsoft.com/office/drawing/2014/main" id="{0B208E18-FE0C-41BA-8D0A-1AC11ACF0417}"/>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hlinkClick r:id="rId9" action="ppaction://hlinksldjump"/>
            <a:extLst>
              <a:ext uri="{FF2B5EF4-FFF2-40B4-BE49-F238E27FC236}">
                <a16:creationId xmlns:a16="http://schemas.microsoft.com/office/drawing/2014/main" id="{2980E6AB-43C5-479D-A562-BBA3700DF459}"/>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10" action="ppaction://hlinksldjump"/>
            <a:extLst>
              <a:ext uri="{FF2B5EF4-FFF2-40B4-BE49-F238E27FC236}">
                <a16:creationId xmlns:a16="http://schemas.microsoft.com/office/drawing/2014/main" id="{21AF9192-21F2-419B-9030-1A55B292A7AE}"/>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hlinkClick r:id="rId11" action="ppaction://hlinksldjump"/>
            <a:extLst>
              <a:ext uri="{FF2B5EF4-FFF2-40B4-BE49-F238E27FC236}">
                <a16:creationId xmlns:a16="http://schemas.microsoft.com/office/drawing/2014/main" id="{5A2007FB-B693-4908-87FA-35680C3508C8}"/>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393814"/>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B17AE008-8BBF-47F3-80D8-2DB38A0EFCD2}"/>
              </a:ext>
            </a:extLst>
          </p:cNvPr>
          <p:cNvPicPr>
            <a:picLocks noChangeAspect="1"/>
          </p:cNvPicPr>
          <p:nvPr/>
        </p:nvPicPr>
        <p:blipFill rotWithShape="1">
          <a:blip r:embed="rId4"/>
          <a:srcRect t="191" b="217"/>
          <a:stretch/>
        </p:blipFill>
        <p:spPr>
          <a:xfrm>
            <a:off x="7756363" y="2601754"/>
            <a:ext cx="3661794" cy="2431255"/>
          </a:xfrm>
          <a:prstGeom prst="rect">
            <a:avLst/>
          </a:prstGeom>
          <a:ln w="1905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Resources</a:t>
            </a:r>
          </a:p>
        </p:txBody>
      </p:sp>
      <p:sp>
        <p:nvSpPr>
          <p:cNvPr id="27" name="TextBox 26">
            <a:extLst>
              <a:ext uri="{FF2B5EF4-FFF2-40B4-BE49-F238E27FC236}">
                <a16:creationId xmlns:a16="http://schemas.microsoft.com/office/drawing/2014/main" id="{07F3901C-577E-49B5-B2A9-12EC463E80C2}"/>
              </a:ext>
            </a:extLst>
          </p:cNvPr>
          <p:cNvSpPr txBox="1"/>
          <p:nvPr/>
        </p:nvSpPr>
        <p:spPr>
          <a:xfrm>
            <a:off x="3012153" y="2477515"/>
            <a:ext cx="4326199" cy="1594283"/>
          </a:xfrm>
          <a:prstGeom prst="rect">
            <a:avLst/>
          </a:prstGeom>
          <a:noFill/>
        </p:spPr>
        <p:txBody>
          <a:bodyPr wrap="square" lIns="146304" tIns="0" rIns="146304" bIns="146304" rtlCol="0" anchor="t">
            <a:spAutoFit/>
          </a:bodyPr>
          <a:lstStyle/>
          <a:p>
            <a:pPr marL="285750" indent="-285750">
              <a:spcAft>
                <a:spcPts val="1200"/>
              </a:spcAft>
              <a:buFont typeface="Arial" panose="020B0604020202020204" pitchFamily="34" charset="0"/>
              <a:buChar char="•"/>
            </a:pPr>
            <a:r>
              <a:rPr lang="en-US" sz="1600">
                <a:cs typeface="Segoe UI Semibold" panose="020B0702040204020203" pitchFamily="34" charset="0"/>
                <a:hlinkClick r:id="rId5"/>
              </a:rPr>
              <a:t>Draft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6"/>
              </a:rPr>
              <a:t>Helm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7"/>
              </a:rPr>
              <a:t>Brigade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8"/>
              </a:rPr>
              <a:t>Kashti announcement blog </a:t>
            </a:r>
            <a:endParaRPr lang="en-US" sz="1600">
              <a:cs typeface="Segoe UI Semibold" panose="020B0702040204020203" pitchFamily="34" charset="0"/>
            </a:endParaRPr>
          </a:p>
        </p:txBody>
      </p:sp>
      <p:sp>
        <p:nvSpPr>
          <p:cNvPr id="43" name="TextBox 42">
            <a:extLst>
              <a:ext uri="{FF2B5EF4-FFF2-40B4-BE49-F238E27FC236}">
                <a16:creationId xmlns:a16="http://schemas.microsoft.com/office/drawing/2014/main" id="{40080180-B55F-43FE-89D0-AC3AFB85207B}"/>
              </a:ext>
            </a:extLst>
          </p:cNvPr>
          <p:cNvSpPr txBox="1"/>
          <p:nvPr/>
        </p:nvSpPr>
        <p:spPr>
          <a:xfrm>
            <a:off x="7725780" y="2294030"/>
            <a:ext cx="3391797"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Brigade Demo with Kashti dashboard</a:t>
            </a:r>
          </a:p>
        </p:txBody>
      </p:sp>
      <p:sp>
        <p:nvSpPr>
          <p:cNvPr id="23" name="Rectangle 22">
            <a:extLst>
              <a:ext uri="{FF2B5EF4-FFF2-40B4-BE49-F238E27FC236}">
                <a16:creationId xmlns:a16="http://schemas.microsoft.com/office/drawing/2014/main" id="{52A563C6-5F93-4CA4-96B1-8B84D5FEDC9E}"/>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421BB211-5282-448A-8B6B-8E35675D2A12}"/>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23D2903B-8737-4B1F-9E0A-E8A1A4699A6C}"/>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sp>
        <p:nvSpPr>
          <p:cNvPr id="35" name="Rectangle: Rounded Corners 34">
            <a:extLst>
              <a:ext uri="{FF2B5EF4-FFF2-40B4-BE49-F238E27FC236}">
                <a16:creationId xmlns:a16="http://schemas.microsoft.com/office/drawing/2014/main" id="{64BDAC4A-0EA6-4136-83CF-B05E2EE46A1F}"/>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02B816FE-572C-4284-ABC9-6CA1EAB78A9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1FAB8A16-94E7-4BB9-971A-A904A2AF76E2}"/>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45" name="Rectangle: Rounded Corners 44">
            <a:extLst>
              <a:ext uri="{FF2B5EF4-FFF2-40B4-BE49-F238E27FC236}">
                <a16:creationId xmlns:a16="http://schemas.microsoft.com/office/drawing/2014/main" id="{12EFE617-20D4-4D1D-9822-6A7D82ECA5B3}"/>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46" name="Group 45">
            <a:extLst>
              <a:ext uri="{FF2B5EF4-FFF2-40B4-BE49-F238E27FC236}">
                <a16:creationId xmlns:a16="http://schemas.microsoft.com/office/drawing/2014/main" id="{A60929D1-51F4-4639-83B1-DBC72CFDDA01}"/>
              </a:ext>
            </a:extLst>
          </p:cNvPr>
          <p:cNvGrpSpPr/>
          <p:nvPr/>
        </p:nvGrpSpPr>
        <p:grpSpPr>
          <a:xfrm>
            <a:off x="787315" y="383763"/>
            <a:ext cx="558967" cy="539511"/>
            <a:chOff x="2368476" y="589018"/>
            <a:chExt cx="1012508" cy="977265"/>
          </a:xfrm>
        </p:grpSpPr>
        <p:sp>
          <p:nvSpPr>
            <p:cNvPr id="47" name="Freeform: Shape 46">
              <a:extLst>
                <a:ext uri="{FF2B5EF4-FFF2-40B4-BE49-F238E27FC236}">
                  <a16:creationId xmlns:a16="http://schemas.microsoft.com/office/drawing/2014/main" id="{ED2D807E-ED37-490F-9F03-48F33B99BC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E9EC7AE-4577-4A8D-83C7-15597969E2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2119A55-2F0A-4561-B3BC-330101A527D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C8807891-84BC-4275-9EFC-4625F1AD9DB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B123A85-DE90-4421-87E4-5EAD5CA2D5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C7FD39CB-FB7A-4E6E-9E93-F5FDBEF61E6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238060A-356F-4A7F-A868-BC39178FEB9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400CF0E-79C1-4443-A4E0-C8F38CA1040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2994B32-BCC5-4177-85A8-47C5186C530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2F75B10-1A16-4DF0-8FDC-A3C434C3927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83E6073-B5DA-42CA-90BB-CC3E649B06E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9B8675A-D911-4E76-BD9D-35CD9729060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506C5570-C134-4534-AF0E-523C27657BA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0E5D3C3-AEBB-407D-AE10-43FA4FF8851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492DAAFE-C84D-4D7F-93BD-AD6A79275C0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FD2A678-3F93-4558-B967-0A652F2270C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FA633C8D-B286-4885-8D22-62228C0E4D0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6AE8F1F-FFC6-4667-B8AB-B84B72D246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E9BD77-6A4F-48CF-988C-26730F09EAD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EFDC3FF1-62E8-4048-86FB-938BC8A91E0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3CCCECD-D17C-43D0-ABD9-BD2C4C2CF8A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C3E2CB2D-590E-4F28-ACBC-CC892015A584}"/>
              </a:ext>
            </a:extLst>
          </p:cNvPr>
          <p:cNvGrpSpPr/>
          <p:nvPr/>
        </p:nvGrpSpPr>
        <p:grpSpPr>
          <a:xfrm>
            <a:off x="733398" y="1682031"/>
            <a:ext cx="584655" cy="518563"/>
            <a:chOff x="2878931" y="2940843"/>
            <a:chExt cx="1095375" cy="971550"/>
          </a:xfrm>
        </p:grpSpPr>
        <p:sp>
          <p:nvSpPr>
            <p:cNvPr id="69" name="Freeform: Shape 68">
              <a:extLst>
                <a:ext uri="{FF2B5EF4-FFF2-40B4-BE49-F238E27FC236}">
                  <a16:creationId xmlns:a16="http://schemas.microsoft.com/office/drawing/2014/main" id="{D034768A-8A4A-49B4-B531-04E86E68EC8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4CE168-B6D7-4A90-B6DC-6B38AAF600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A41D037-F8B2-4DDD-9E87-BB1519208BC6}"/>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6D137FC-485B-4B57-A999-595DE893226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9CA85365-C186-4839-B75F-4B4E74C9C77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43F6F9B-4D9D-4673-B291-3815C0D48EC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46CDD17-95CC-4484-B692-68C9441B5A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830DDB52-D5FC-4DCF-92F6-F61BEFF8F64B}"/>
              </a:ext>
            </a:extLst>
          </p:cNvPr>
          <p:cNvGrpSpPr/>
          <p:nvPr/>
        </p:nvGrpSpPr>
        <p:grpSpPr>
          <a:xfrm>
            <a:off x="765798" y="5557947"/>
            <a:ext cx="622506" cy="551594"/>
            <a:chOff x="4360069" y="2943701"/>
            <a:chExt cx="1095375" cy="970597"/>
          </a:xfrm>
        </p:grpSpPr>
        <p:sp>
          <p:nvSpPr>
            <p:cNvPr id="77" name="Freeform: Shape 76">
              <a:extLst>
                <a:ext uri="{FF2B5EF4-FFF2-40B4-BE49-F238E27FC236}">
                  <a16:creationId xmlns:a16="http://schemas.microsoft.com/office/drawing/2014/main" id="{B1ADE894-2379-4763-BEAF-907F29C320D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464F19-621C-4B14-B6FE-390F75CDAC5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3AD0D5B-5C7C-4947-8D3A-BC5CA2EC0CC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26229E0-FA18-4777-B82A-329242ED04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DC45190F-9EC1-40FB-911B-D5CA57527578}"/>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F0488F9F-1C8E-44D8-9B86-C1317F0CF3A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3A6FEF73-DA52-49D5-87F2-5DAD50D9A00A}"/>
              </a:ext>
            </a:extLst>
          </p:cNvPr>
          <p:cNvGrpSpPr/>
          <p:nvPr/>
        </p:nvGrpSpPr>
        <p:grpSpPr>
          <a:xfrm>
            <a:off x="703070" y="2979242"/>
            <a:ext cx="660357" cy="523360"/>
            <a:chOff x="3517678" y="3062050"/>
            <a:chExt cx="1225868" cy="971550"/>
          </a:xfrm>
        </p:grpSpPr>
        <p:sp>
          <p:nvSpPr>
            <p:cNvPr id="84" name="Freeform: Shape 83">
              <a:extLst>
                <a:ext uri="{FF2B5EF4-FFF2-40B4-BE49-F238E27FC236}">
                  <a16:creationId xmlns:a16="http://schemas.microsoft.com/office/drawing/2014/main" id="{E2EED036-68ED-4109-9B5F-4AA4BBCCD49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BB5229C1-59D2-4257-8256-2FC205D982B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2AE42460-8CA5-46DA-B9E9-478A88F8B22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9462035-BA7B-4B09-8586-35D9E3A01CD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0ED9B831-7B03-4F83-9388-ADB68B03CA8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29E299F2-4CF0-4ADA-A6CC-9525CAA5412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449F027-3E02-4C27-8B8F-8F0E74419D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FA8A91B0-2E47-4613-955A-9A4879C86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B6BDCBD8-AAE9-48B4-A639-33960E77F32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B2F02420-30EB-49BE-BD10-32242EF6399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C04A422-90F5-4471-8375-43B07C5228C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BC655E17-DEA3-4501-86F2-24B357D4DE6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20FCFFB-CB07-45D3-8AAC-438F5F2FF05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7" name="Graphic 96">
            <a:extLst>
              <a:ext uri="{FF2B5EF4-FFF2-40B4-BE49-F238E27FC236}">
                <a16:creationId xmlns:a16="http://schemas.microsoft.com/office/drawing/2014/main" id="{8B3AC7D3-0BE9-45BE-8F89-01E4A12F33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103" y="4179136"/>
            <a:ext cx="607142" cy="613272"/>
          </a:xfrm>
          <a:prstGeom prst="rect">
            <a:avLst/>
          </a:prstGeom>
        </p:spPr>
      </p:pic>
      <p:sp>
        <p:nvSpPr>
          <p:cNvPr id="98" name="Rectangle 97">
            <a:hlinkClick r:id="rId11" action="ppaction://hlinksldjump"/>
            <a:extLst>
              <a:ext uri="{FF2B5EF4-FFF2-40B4-BE49-F238E27FC236}">
                <a16:creationId xmlns:a16="http://schemas.microsoft.com/office/drawing/2014/main" id="{7D8B370F-40B6-4D85-A668-783AB2B67AB6}"/>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hlinkClick r:id="rId12" action="ppaction://hlinksldjump"/>
            <a:extLst>
              <a:ext uri="{FF2B5EF4-FFF2-40B4-BE49-F238E27FC236}">
                <a16:creationId xmlns:a16="http://schemas.microsoft.com/office/drawing/2014/main" id="{4C7D044F-42E0-45E0-B466-637C8B6A161B}"/>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13" action="ppaction://hlinksldjump"/>
            <a:extLst>
              <a:ext uri="{FF2B5EF4-FFF2-40B4-BE49-F238E27FC236}">
                <a16:creationId xmlns:a16="http://schemas.microsoft.com/office/drawing/2014/main" id="{6EA5F295-2307-4992-ADF7-1A56FDB01FD7}"/>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hlinkClick r:id="rId14" action="ppaction://hlinksldjump"/>
            <a:extLst>
              <a:ext uri="{FF2B5EF4-FFF2-40B4-BE49-F238E27FC236}">
                <a16:creationId xmlns:a16="http://schemas.microsoft.com/office/drawing/2014/main" id="{6B62C845-6DCE-4E62-80F0-72F6A5628B76}"/>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hlinkClick r:id="rId15" action="ppaction://hlinksldjump"/>
            <a:extLst>
              <a:ext uri="{FF2B5EF4-FFF2-40B4-BE49-F238E27FC236}">
                <a16:creationId xmlns:a16="http://schemas.microsoft.com/office/drawing/2014/main" id="{C9DBF921-05B1-4B32-B295-97BD908C9BC0}"/>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2108184"/>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a:t>Demo</a:t>
            </a:r>
          </a:p>
        </p:txBody>
      </p:sp>
      <p:sp>
        <p:nvSpPr>
          <p:cNvPr id="6" name="Content Placeholder 5">
            <a:extLst>
              <a:ext uri="{FF2B5EF4-FFF2-40B4-BE49-F238E27FC236}">
                <a16:creationId xmlns:a16="http://schemas.microsoft.com/office/drawing/2014/main" id="{FA57C6B0-3F72-462A-837C-D8B64DA85E9E}"/>
              </a:ext>
            </a:extLst>
          </p:cNvPr>
          <p:cNvSpPr>
            <a:spLocks noGrp="1"/>
          </p:cNvSpPr>
          <p:nvPr>
            <p:ph idx="1"/>
          </p:nvPr>
        </p:nvSpPr>
        <p:spPr>
          <a:xfrm>
            <a:off x="274641" y="1212851"/>
            <a:ext cx="11887198" cy="1415516"/>
          </a:xfrm>
        </p:spPr>
        <p:txBody>
          <a:bodyPr/>
          <a:lstStyle/>
          <a:p>
            <a:r>
              <a:rPr lang="en-US"/>
              <a:t>Install via Helm</a:t>
            </a:r>
          </a:p>
          <a:p>
            <a:r>
              <a:rPr lang="en-US"/>
              <a:t>Development using Draft</a:t>
            </a:r>
          </a:p>
        </p:txBody>
      </p:sp>
    </p:spTree>
    <p:extLst>
      <p:ext uri="{BB962C8B-B14F-4D97-AF65-F5344CB8AC3E}">
        <p14:creationId xmlns:p14="http://schemas.microsoft.com/office/powerpoint/2010/main" val="1682859601"/>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Containers</a:t>
            </a:r>
            <a:b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757130"/>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a:t>
            </a:r>
            <a:b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Container Registry</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(ACR)</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Release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Customer success</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0" name="Hexagon 109">
            <a:hlinkClick r:id="rId9" action="ppaction://hlinksldjump"/>
            <a:extLst>
              <a:ext uri="{FF2B5EF4-FFF2-40B4-BE49-F238E27FC236}">
                <a16:creationId xmlns:a16="http://schemas.microsoft.com/office/drawing/2014/main" id="{154DB6EB-68C8-412A-BCDA-D0B6A56DD874}"/>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1D1C5EA-A5F9-4D2A-A149-E9674FFCB500}"/>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C57F5A8C-D030-42F7-94FC-719676C5A3B1}"/>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3BCD88B7-F8D1-49FD-9388-93C907543136}"/>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27612F40-5E98-4D8B-B75E-6CE207239304}"/>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C5C667F0-F331-4F7C-8085-49B52BE69D2A}"/>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38C6B9B6-BF96-49DD-BCD7-E43A75116287}"/>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02A7F934-E2CC-48A8-8EBE-1337E9A933CF}"/>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C891711B-0B8E-4FAE-AF47-7C7EC456C969}"/>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265373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4320" y="1263928"/>
            <a:ext cx="11889564" cy="917575"/>
          </a:xfrm>
        </p:spPr>
        <p:txBody>
          <a:bodyPr/>
          <a:lstStyle/>
          <a:p>
            <a:pPr algn="ctr"/>
            <a:r>
              <a:rPr lang="en-US" sz="4800">
                <a:solidFill>
                  <a:schemeClr val="accent1"/>
                </a:solidFill>
                <a:latin typeface="Segoe UI Semibold" panose="020B0702040204020203" pitchFamily="34" charset="0"/>
                <a:cs typeface="Segoe UI Semibold" panose="020B0702040204020203" pitchFamily="34" charset="0"/>
              </a:rPr>
              <a:t>Community</a:t>
            </a:r>
            <a:r>
              <a:rPr lang="en-US" sz="480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73264" y="4179602"/>
            <a:ext cx="10908288" cy="849463"/>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92775" y="5520463"/>
            <a:ext cx="7850923" cy="146912"/>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3332" y="2443593"/>
            <a:ext cx="1485798" cy="1428096"/>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4129" y="2443593"/>
            <a:ext cx="1485798" cy="1428096"/>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3392" y="2443593"/>
            <a:ext cx="1485798" cy="1428096"/>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730010" y="3380438"/>
            <a:ext cx="615532" cy="6155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440070" y="3380438"/>
            <a:ext cx="615532" cy="6155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580807" y="3380438"/>
            <a:ext cx="615532" cy="6155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3927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11" name="Group 10"/>
          <p:cNvGrpSpPr/>
          <p:nvPr/>
        </p:nvGrpSpPr>
        <p:grpSpPr>
          <a:xfrm>
            <a:off x="3206758" y="2213457"/>
            <a:ext cx="3135555" cy="3374150"/>
            <a:chOff x="3439212" y="1585805"/>
            <a:chExt cx="5560427" cy="5512478"/>
          </a:xfrm>
        </p:grpSpPr>
        <p:pic>
          <p:nvPicPr>
            <p:cNvPr id="3" name="Picture 2"/>
            <p:cNvPicPr>
              <a:picLocks noChangeAspect="1"/>
            </p:cNvPicPr>
            <p:nvPr/>
          </p:nvPicPr>
          <p:blipFill rotWithShape="1">
            <a:blip r:embed="rId3" cstate="print">
              <a:grayscl/>
              <a:extLst>
                <a:ext uri="{28A0092B-C50C-407E-A947-70E740481C1C}">
                  <a14:useLocalDpi xmlns:a14="http://schemas.microsoft.com/office/drawing/2010/main" val="0"/>
                </a:ext>
              </a:extLst>
            </a:blip>
            <a:srcRect b="20384"/>
            <a:stretch/>
          </p:blipFill>
          <p:spPr>
            <a:xfrm>
              <a:off x="4654196" y="1805050"/>
              <a:ext cx="3086179" cy="3071749"/>
            </a:xfrm>
            <a:prstGeom prst="ellipse">
              <a:avLst/>
            </a:prstGeom>
            <a:ln w="190500" cap="rnd">
              <a:noFill/>
              <a:prstDash val="solid"/>
            </a:ln>
            <a:effectLst/>
            <a:scene3d>
              <a:camera prst="perspectiveFront" fov="5400000"/>
              <a:lightRig rig="threePt" dir="t">
                <a:rot lat="0" lon="0" rev="19200000"/>
              </a:lightRig>
            </a:scene3d>
            <a:sp3d extrusionH="25400">
              <a:extrusionClr>
                <a:srgbClr val="000000"/>
              </a:extrusionClr>
            </a:sp3d>
          </p:spPr>
        </p:pic>
        <p:sp>
          <p:nvSpPr>
            <p:cNvPr id="7" name="TextBox 6"/>
            <p:cNvSpPr txBox="1"/>
            <p:nvPr/>
          </p:nvSpPr>
          <p:spPr>
            <a:xfrm>
              <a:off x="3439212" y="5067300"/>
              <a:ext cx="5560427" cy="2030983"/>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Light"/>
                  <a:ea typeface="+mn-ea"/>
                  <a:cs typeface="+mn-cs"/>
                </a:rPr>
                <a:t>Jessie </a:t>
              </a:r>
              <a:r>
                <a:rPr kumimoji="0" lang="en-US" sz="2800" b="1" i="0" u="none" strike="noStrike" kern="1200" cap="none" spc="0" normalizeH="0" baseline="0" noProof="0" dirty="0" err="1">
                  <a:ln>
                    <a:noFill/>
                  </a:ln>
                  <a:solidFill>
                    <a:srgbClr val="FFFFFF"/>
                  </a:solidFill>
                  <a:effectLst/>
                  <a:uLnTx/>
                  <a:uFillTx/>
                  <a:latin typeface="Segoe UI Light"/>
                  <a:ea typeface="+mn-ea"/>
                  <a:cs typeface="+mn-cs"/>
                </a:rPr>
                <a:t>Frazelle</a:t>
              </a:r>
              <a:endParaRPr kumimoji="0" lang="en-US" sz="2800" b="1"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Light"/>
                  <a:ea typeface="+mn-ea"/>
                  <a:cs typeface="+mn-cs"/>
                </a:rPr>
                <a:t>Docker / Linux</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Light"/>
                  <a:ea typeface="+mn-ea"/>
                  <a:cs typeface="+mn-cs"/>
                </a:rPr>
                <a:t>Principal Cloud Developer Advocate</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b="36585"/>
            <a:stretch/>
          </p:blipFill>
          <p:spPr>
            <a:xfrm>
              <a:off x="5995978" y="1585805"/>
              <a:ext cx="2063262" cy="111760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4454" y="1805050"/>
              <a:ext cx="786788" cy="927100"/>
            </a:xfrm>
            <a:prstGeom prst="rect">
              <a:avLst/>
            </a:prstGeom>
          </p:spPr>
        </p:pic>
      </p:grpSp>
      <p:grpSp>
        <p:nvGrpSpPr>
          <p:cNvPr id="15" name="Group 14"/>
          <p:cNvGrpSpPr/>
          <p:nvPr/>
        </p:nvGrpSpPr>
        <p:grpSpPr>
          <a:xfrm>
            <a:off x="6251108" y="2442607"/>
            <a:ext cx="2600741" cy="3153600"/>
            <a:chOff x="7830791" y="1828800"/>
            <a:chExt cx="4434936" cy="5355327"/>
          </a:xfrm>
        </p:grpSpPr>
        <p:pic>
          <p:nvPicPr>
            <p:cNvPr id="4" name="Picture 3"/>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8517910" y="1828800"/>
              <a:ext cx="3060700" cy="3060700"/>
            </a:xfrm>
            <a:prstGeom prst="ellipse">
              <a:avLst/>
            </a:prstGeom>
            <a:ln w="190500" cap="rnd">
              <a:noFill/>
              <a:prstDash val="solid"/>
            </a:ln>
            <a:effectLst/>
            <a:scene3d>
              <a:camera prst="perspectiveFront" fov="5400000"/>
              <a:lightRig rig="threePt" dir="t">
                <a:rot lat="0" lon="0" rev="19200000"/>
              </a:lightRig>
            </a:scene3d>
            <a:sp3d extrusionH="25400">
              <a:extrusionClr>
                <a:srgbClr val="000000"/>
              </a:extrusionClr>
            </a:sp3d>
          </p:spPr>
        </p:pic>
        <p:sp>
          <p:nvSpPr>
            <p:cNvPr id="8" name="TextBox 7"/>
            <p:cNvSpPr txBox="1"/>
            <p:nvPr/>
          </p:nvSpPr>
          <p:spPr>
            <a:xfrm>
              <a:off x="7830791" y="5073054"/>
              <a:ext cx="4434936" cy="2111073"/>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Light"/>
                  <a:ea typeface="+mn-ea"/>
                  <a:cs typeface="+mn-cs"/>
                </a:rPr>
                <a:t>Brendan Burns</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Light"/>
                  <a:ea typeface="+mn-ea"/>
                  <a:cs typeface="+mn-cs"/>
                </a:rPr>
                <a:t>Kubernetes</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Light"/>
                  <a:ea typeface="+mn-ea"/>
                  <a:cs typeface="+mn-cs"/>
                </a:rPr>
                <a:t>Distinguished Engineer</a:t>
              </a:r>
            </a:p>
          </p:txBody>
        </p:sp>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b="30095"/>
            <a:stretch/>
          </p:blipFill>
          <p:spPr>
            <a:xfrm>
              <a:off x="10205890" y="1828800"/>
              <a:ext cx="1481704" cy="898355"/>
            </a:xfrm>
            <a:prstGeom prst="rect">
              <a:avLst/>
            </a:prstGeom>
          </p:spPr>
        </p:pic>
      </p:grpSp>
      <p:grpSp>
        <p:nvGrpSpPr>
          <p:cNvPr id="2" name="Group 1"/>
          <p:cNvGrpSpPr/>
          <p:nvPr/>
        </p:nvGrpSpPr>
        <p:grpSpPr>
          <a:xfrm>
            <a:off x="833338" y="2429907"/>
            <a:ext cx="2466482" cy="3098329"/>
            <a:chOff x="135541" y="1816100"/>
            <a:chExt cx="4429150" cy="5429822"/>
          </a:xfrm>
        </p:grpSpPr>
        <p:pic>
          <p:nvPicPr>
            <p:cNvPr id="5" name="Picture 4"/>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819767" y="1816100"/>
              <a:ext cx="3060700" cy="3060700"/>
            </a:xfrm>
            <a:prstGeom prst="ellipse">
              <a:avLst/>
            </a:prstGeom>
            <a:ln w="190500" cap="rnd">
              <a:noFill/>
              <a:prstDash val="solid"/>
            </a:ln>
            <a:effectLst/>
            <a:scene3d>
              <a:camera prst="perspectiveFront" fov="5400000"/>
              <a:lightRig rig="threePt" dir="t">
                <a:rot lat="0" lon="0" rev="19200000"/>
              </a:lightRig>
            </a:scene3d>
            <a:sp3d extrusionH="25400">
              <a:extrusionClr>
                <a:srgbClr val="000000"/>
              </a:extrusionClr>
            </a:sp3d>
          </p:spPr>
        </p:pic>
        <p:sp>
          <p:nvSpPr>
            <p:cNvPr id="6" name="TextBox 5"/>
            <p:cNvSpPr txBox="1"/>
            <p:nvPr/>
          </p:nvSpPr>
          <p:spPr>
            <a:xfrm>
              <a:off x="135541" y="5067300"/>
              <a:ext cx="4429150" cy="217862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Light"/>
                  <a:ea typeface="+mn-ea"/>
                  <a:cs typeface="+mn-cs"/>
                </a:rPr>
                <a:t>Ross </a:t>
              </a:r>
              <a:r>
                <a:rPr kumimoji="0" lang="en-US" sz="2800" b="1" i="0" u="none" strike="noStrike" kern="1200" cap="none" spc="0" normalizeH="0" baseline="0" noProof="0" dirty="0" err="1">
                  <a:ln>
                    <a:noFill/>
                  </a:ln>
                  <a:solidFill>
                    <a:srgbClr val="FFFFFF"/>
                  </a:solidFill>
                  <a:effectLst/>
                  <a:uLnTx/>
                  <a:uFillTx/>
                  <a:latin typeface="Segoe UI Light"/>
                  <a:ea typeface="+mn-ea"/>
                  <a:cs typeface="+mn-cs"/>
                </a:rPr>
                <a:t>Gardler</a:t>
              </a:r>
              <a:endParaRPr kumimoji="0" lang="en-US" sz="2800" b="1"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Light"/>
                  <a:ea typeface="+mn-ea"/>
                  <a:cs typeface="+mn-cs"/>
                </a:rPr>
                <a:t>Apache Foundation</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Light"/>
                  <a:ea typeface="+mn-ea"/>
                  <a:cs typeface="+mn-cs"/>
                </a:rPr>
                <a:t>Principal Program Manager</a:t>
              </a:r>
            </a:p>
          </p:txBody>
        </p:sp>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25424" y="1828800"/>
              <a:ext cx="676317" cy="1194914"/>
            </a:xfrm>
            <a:prstGeom prst="rect">
              <a:avLst/>
            </a:prstGeom>
          </p:spPr>
        </p:pic>
      </p:grpSp>
      <p:sp>
        <p:nvSpPr>
          <p:cNvPr id="14" name="TextBox 13"/>
          <p:cNvSpPr txBox="1"/>
          <p:nvPr/>
        </p:nvSpPr>
        <p:spPr>
          <a:xfrm>
            <a:off x="569245" y="457632"/>
            <a:ext cx="6121236" cy="973324"/>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4799" b="1" i="0" u="none" strike="noStrike" kern="1200" cap="none" spc="0" normalizeH="0" baseline="0" noProof="0" dirty="0">
                <a:ln>
                  <a:noFill/>
                </a:ln>
                <a:solidFill>
                  <a:srgbClr val="FFFFFF"/>
                </a:solidFill>
                <a:effectLst/>
                <a:uLnTx/>
                <a:uFillTx/>
                <a:latin typeface="Segoe UI Light"/>
                <a:ea typeface="+mn-ea"/>
                <a:cs typeface="+mn-cs"/>
              </a:rPr>
              <a:t>Open Source </a:t>
            </a:r>
            <a:r>
              <a:rPr kumimoji="0" lang="en-US" sz="3199" b="0" i="0" u="none" strike="noStrike" kern="1200" cap="none" spc="0" normalizeH="0" baseline="0" noProof="0" dirty="0">
                <a:ln>
                  <a:noFill/>
                </a:ln>
                <a:solidFill>
                  <a:srgbClr val="FFFFFF"/>
                </a:solidFill>
                <a:effectLst/>
                <a:uLnTx/>
                <a:uFillTx/>
                <a:latin typeface="Segoe UI Light"/>
                <a:ea typeface="+mn-ea"/>
                <a:cs typeface="+mn-cs"/>
              </a:rPr>
              <a:t>@ Microsoft</a:t>
            </a:r>
          </a:p>
        </p:txBody>
      </p:sp>
      <p:grpSp>
        <p:nvGrpSpPr>
          <p:cNvPr id="16" name="Group 15">
            <a:extLst>
              <a:ext uri="{FF2B5EF4-FFF2-40B4-BE49-F238E27FC236}">
                <a16:creationId xmlns:a16="http://schemas.microsoft.com/office/drawing/2014/main" id="{BED2B49C-9814-445A-B050-12835C2B8015}"/>
              </a:ext>
            </a:extLst>
          </p:cNvPr>
          <p:cNvGrpSpPr/>
          <p:nvPr/>
        </p:nvGrpSpPr>
        <p:grpSpPr>
          <a:xfrm>
            <a:off x="9065082" y="2520295"/>
            <a:ext cx="2480804" cy="3106809"/>
            <a:chOff x="8887278" y="2471102"/>
            <a:chExt cx="2432382" cy="3046168"/>
          </a:xfrm>
        </p:grpSpPr>
        <p:sp>
          <p:nvSpPr>
            <p:cNvPr id="18" name="TextBox 17">
              <a:extLst>
                <a:ext uri="{FF2B5EF4-FFF2-40B4-BE49-F238E27FC236}">
                  <a16:creationId xmlns:a16="http://schemas.microsoft.com/office/drawing/2014/main" id="{55A00CA9-9657-4743-A99D-FE0268D614B9}"/>
                </a:ext>
              </a:extLst>
            </p:cNvPr>
            <p:cNvSpPr txBox="1"/>
            <p:nvPr/>
          </p:nvSpPr>
          <p:spPr>
            <a:xfrm>
              <a:off x="8887278" y="4298384"/>
              <a:ext cx="2432382" cy="1218886"/>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Light"/>
                  <a:ea typeface="+mn-ea"/>
                  <a:cs typeface="+mn-cs"/>
                </a:rPr>
                <a:t>Gabe Monroy</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err="1">
                  <a:ln>
                    <a:noFill/>
                  </a:ln>
                  <a:solidFill>
                    <a:srgbClr val="FFFFFF"/>
                  </a:solidFill>
                  <a:effectLst/>
                  <a:uLnTx/>
                  <a:uFillTx/>
                  <a:latin typeface="Segoe UI Light"/>
                  <a:ea typeface="+mn-ea"/>
                  <a:cs typeface="+mn-cs"/>
                </a:rPr>
                <a:t>Deis</a:t>
              </a:r>
              <a:r>
                <a:rPr kumimoji="0" lang="en-US" sz="1399" b="0" i="0" u="none" strike="noStrike" kern="1200" cap="none" spc="0" normalizeH="0" baseline="0" noProof="0" dirty="0">
                  <a:ln>
                    <a:noFill/>
                  </a:ln>
                  <a:solidFill>
                    <a:srgbClr val="FFFFFF"/>
                  </a:solidFill>
                  <a:effectLst/>
                  <a:uLnTx/>
                  <a:uFillTx/>
                  <a:latin typeface="Segoe UI Light"/>
                  <a:ea typeface="+mn-ea"/>
                  <a:cs typeface="+mn-cs"/>
                </a:rPr>
                <a:t> / CNCF</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Light"/>
                  <a:ea typeface="+mn-ea"/>
                  <a:cs typeface="+mn-cs"/>
                </a:rPr>
                <a:t>Principal Program Manager</a:t>
              </a:r>
            </a:p>
          </p:txBody>
        </p:sp>
        <p:pic>
          <p:nvPicPr>
            <p:cNvPr id="21" name="Picture 20" descr="A person smiling for the camera&#10;&#10;Description generated with very high confidence">
              <a:extLst>
                <a:ext uri="{FF2B5EF4-FFF2-40B4-BE49-F238E27FC236}">
                  <a16:creationId xmlns:a16="http://schemas.microsoft.com/office/drawing/2014/main" id="{28A864D1-CA5E-45E8-83B6-D8773DF4CED9}"/>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9141852" y="2471102"/>
              <a:ext cx="1746784" cy="1746784"/>
            </a:xfrm>
            <a:prstGeom prst="ellipse">
              <a:avLst/>
            </a:prstGeom>
          </p:spPr>
        </p:pic>
        <p:pic>
          <p:nvPicPr>
            <p:cNvPr id="1026" name="Picture 2" descr="RÃ©sultats de recherche d'images pour Â«Â deisÂ Â»">
              <a:extLst>
                <a:ext uri="{FF2B5EF4-FFF2-40B4-BE49-F238E27FC236}">
                  <a16:creationId xmlns:a16="http://schemas.microsoft.com/office/drawing/2014/main" id="{9C95049E-39B7-4787-93CA-825A11A935B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83236" y="2507894"/>
              <a:ext cx="349206" cy="3492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ithub.com/cncf/artwork/raw/master/cncf/icon/color/cncf-icon-color.png">
              <a:extLst>
                <a:ext uri="{FF2B5EF4-FFF2-40B4-BE49-F238E27FC236}">
                  <a16:creationId xmlns:a16="http://schemas.microsoft.com/office/drawing/2014/main" id="{1F640A2F-B961-4917-820D-1A22B65A83B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62757" y="2478521"/>
              <a:ext cx="371657" cy="3716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8406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Containers</a:t>
            </a:r>
            <a:b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757130"/>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a:t>
            </a:r>
            <a:b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Container Registry</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(ACR)</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Release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Customer success</a:t>
            </a:r>
            <a:b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0" name="Hexagon 109">
            <a:hlinkClick r:id="rId9" action="ppaction://hlinksldjump"/>
            <a:extLst>
              <a:ext uri="{FF2B5EF4-FFF2-40B4-BE49-F238E27FC236}">
                <a16:creationId xmlns:a16="http://schemas.microsoft.com/office/drawing/2014/main" id="{3C9E64BD-77FD-4A38-806E-D07C9E73783C}"/>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9438076-11E3-40E9-A050-AF2FB1AC70B5}"/>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28BB7B9D-964F-4E37-B106-4AEA0DACABA7}"/>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7993629E-60B7-4D8A-A9F2-7519E6612417}"/>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5BF0F2C4-332C-44DF-A1F9-A06EE770ABF8}"/>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CB788FBE-DD25-4358-9919-2611362C101A}"/>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9CFD158A-DADF-4691-8DF8-65FAE934F57B}"/>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331D52E6-8226-4FFD-BA05-9A6C20BA8BA7}"/>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671CDA94-99D8-45AD-BA05-A50834DAB8D6}"/>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18779143"/>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ctrTitle"/>
          </p:nvPr>
        </p:nvSpPr>
        <p:spPr>
          <a:xfrm>
            <a:off x="548538" y="671832"/>
            <a:ext cx="5030770" cy="1064374"/>
          </a:xfrm>
        </p:spPr>
        <p:txBody>
          <a:bodyPr/>
          <a:lstStyle/>
          <a:p>
            <a:r>
              <a:rPr lang="en-US" dirty="0"/>
              <a:t>Rapidly growing software company attracts customers with seamless cloud demo experience</a:t>
            </a:r>
            <a:br>
              <a:rPr lang="en-US" dirty="0"/>
            </a:br>
            <a:endParaRPr lang="en-US" dirty="0"/>
          </a:p>
        </p:txBody>
      </p:sp>
      <p:sp>
        <p:nvSpPr>
          <p:cNvPr id="27" name="Text Placeholder 26"/>
          <p:cNvSpPr>
            <a:spLocks noGrp="1"/>
          </p:cNvSpPr>
          <p:nvPr>
            <p:ph type="body" sz="quarter" idx="11"/>
          </p:nvPr>
        </p:nvSpPr>
        <p:spPr>
          <a:xfrm>
            <a:off x="639782" y="3013026"/>
            <a:ext cx="4379978" cy="2521239"/>
          </a:xfrm>
        </p:spPr>
        <p:txBody>
          <a:bodyPr/>
          <a:lstStyle/>
          <a:p>
            <a:r>
              <a:rPr lang="en-US" dirty="0"/>
              <a:t>Headquartered in Freiburg, Germany, </a:t>
            </a:r>
            <a:r>
              <a:rPr lang="en-US" dirty="0" err="1"/>
              <a:t>Jedox</a:t>
            </a:r>
            <a:r>
              <a:rPr lang="en-US" dirty="0"/>
              <a:t> develops enterprise performance management software for businesses around the globe. </a:t>
            </a:r>
            <a:r>
              <a:rPr lang="en-US" dirty="0" err="1"/>
              <a:t>Jedox</a:t>
            </a:r>
            <a:r>
              <a:rPr lang="en-US" dirty="0"/>
              <a:t> chose Microsoft Azure to help it scale and grow. The company needed a more lightweight compute unit than virtual machines to power its website demos and provide a good customer experience. </a:t>
            </a:r>
            <a:r>
              <a:rPr lang="en-US" dirty="0" err="1"/>
              <a:t>Jedox</a:t>
            </a:r>
            <a:r>
              <a:rPr lang="en-US" dirty="0"/>
              <a:t> deployed Azure Container Instances to spin up customer demos on demand, improve provisioning speed, build confidence in the cloud, and lower IT costs.</a:t>
            </a:r>
          </a:p>
        </p:txBody>
      </p:sp>
      <p:sp>
        <p:nvSpPr>
          <p:cNvPr id="16" name="Text Placeholder 15"/>
          <p:cNvSpPr>
            <a:spLocks noGrp="1"/>
          </p:cNvSpPr>
          <p:nvPr>
            <p:ph type="body" sz="quarter" idx="31"/>
          </p:nvPr>
        </p:nvSpPr>
        <p:spPr>
          <a:xfrm>
            <a:off x="8747389" y="6300817"/>
            <a:ext cx="821459" cy="473190"/>
          </a:xfrm>
        </p:spPr>
        <p:txBody>
          <a:bodyPr/>
          <a:lstStyle/>
          <a:p>
            <a:r>
              <a:rPr lang="en-US" dirty="0"/>
              <a:t>Germany</a:t>
            </a:r>
          </a:p>
          <a:p>
            <a:endParaRPr lang="en-US" dirty="0"/>
          </a:p>
        </p:txBody>
      </p:sp>
      <p:sp>
        <p:nvSpPr>
          <p:cNvPr id="19" name="Text Placeholder 18"/>
          <p:cNvSpPr>
            <a:spLocks noGrp="1"/>
          </p:cNvSpPr>
          <p:nvPr>
            <p:ph type="body" sz="quarter" idx="32"/>
          </p:nvPr>
        </p:nvSpPr>
        <p:spPr>
          <a:xfrm>
            <a:off x="7097564" y="6300817"/>
            <a:ext cx="1287421" cy="473190"/>
          </a:xfrm>
        </p:spPr>
        <p:txBody>
          <a:bodyPr/>
          <a:lstStyle/>
          <a:p>
            <a:r>
              <a:rPr lang="en-US" dirty="0"/>
              <a:t>Professional Services</a:t>
            </a:r>
          </a:p>
          <a:p>
            <a:endParaRPr lang="en-US" dirty="0"/>
          </a:p>
        </p:txBody>
      </p:sp>
      <p:sp>
        <p:nvSpPr>
          <p:cNvPr id="20" name="Text Placeholder 19"/>
          <p:cNvSpPr>
            <a:spLocks noGrp="1"/>
          </p:cNvSpPr>
          <p:nvPr>
            <p:ph type="body" sz="quarter" idx="33"/>
          </p:nvPr>
        </p:nvSpPr>
        <p:spPr>
          <a:xfrm>
            <a:off x="5160283" y="6300216"/>
            <a:ext cx="1008323" cy="473190"/>
          </a:xfrm>
        </p:spPr>
        <p:txBody>
          <a:bodyPr/>
          <a:lstStyle/>
          <a:p>
            <a:r>
              <a:rPr lang="en-US" dirty="0"/>
              <a:t>170 employees</a:t>
            </a:r>
          </a:p>
          <a:p>
            <a:endParaRPr lang="en-US" dirty="0"/>
          </a:p>
        </p:txBody>
      </p:sp>
      <p:sp>
        <p:nvSpPr>
          <p:cNvPr id="21" name="Text Placeholder 20"/>
          <p:cNvSpPr>
            <a:spLocks noGrp="1"/>
          </p:cNvSpPr>
          <p:nvPr>
            <p:ph type="body" sz="quarter" idx="34"/>
          </p:nvPr>
        </p:nvSpPr>
        <p:spPr>
          <a:xfrm>
            <a:off x="3246989" y="6304303"/>
            <a:ext cx="1510959" cy="690221"/>
          </a:xfrm>
        </p:spPr>
        <p:txBody>
          <a:bodyPr/>
          <a:lstStyle/>
          <a:p>
            <a:r>
              <a:rPr lang="en-US" dirty="0"/>
              <a:t>Microsoft Azure</a:t>
            </a:r>
          </a:p>
          <a:p>
            <a:r>
              <a:rPr lang="en-US" dirty="0"/>
              <a:t>Microsoft Azure Container Instances </a:t>
            </a:r>
          </a:p>
          <a:p>
            <a:endParaRPr lang="en-US" dirty="0"/>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9368" y="159868"/>
            <a:ext cx="1580245" cy="708277"/>
          </a:xfrm>
          <a:prstGeom prst="rect">
            <a:avLst/>
          </a:prstGeom>
        </p:spPr>
      </p:pic>
      <p:pic>
        <p:nvPicPr>
          <p:cNvPr id="25" name="Picture 24">
            <a:hlinkClick r:id="rId4"/>
          </p:cNvPr>
          <p:cNvPicPr>
            <a:picLocks noChangeAspect="1"/>
          </p:cNvPicPr>
          <p:nvPr/>
        </p:nvPicPr>
        <p:blipFill>
          <a:blip r:embed="rId5"/>
          <a:stretch>
            <a:fillRect/>
          </a:stretch>
        </p:blipFill>
        <p:spPr>
          <a:xfrm>
            <a:off x="11468910" y="6155106"/>
            <a:ext cx="346744" cy="382307"/>
          </a:xfrm>
          <a:prstGeom prst="rect">
            <a:avLst/>
          </a:prstGeom>
        </p:spPr>
      </p:pic>
      <p:pic>
        <p:nvPicPr>
          <p:cNvPr id="3" name="Picture 2">
            <a:extLst>
              <a:ext uri="{FF2B5EF4-FFF2-40B4-BE49-F238E27FC236}">
                <a16:creationId xmlns:a16="http://schemas.microsoft.com/office/drawing/2014/main" id="{C86EB310-2EE4-48DD-956F-8B495835EE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3458" y="-9589"/>
            <a:ext cx="6552136" cy="5824120"/>
          </a:xfrm>
          <a:prstGeom prst="rect">
            <a:avLst/>
          </a:prstGeom>
        </p:spPr>
      </p:pic>
      <p:pic>
        <p:nvPicPr>
          <p:cNvPr id="5" name="Picture 4">
            <a:extLst>
              <a:ext uri="{FF2B5EF4-FFF2-40B4-BE49-F238E27FC236}">
                <a16:creationId xmlns:a16="http://schemas.microsoft.com/office/drawing/2014/main" id="{1B3D3A3C-CA1D-4425-9FD9-A0C296365F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5339" y="5955116"/>
            <a:ext cx="1187882" cy="839418"/>
          </a:xfrm>
          <a:prstGeom prst="rect">
            <a:avLst/>
          </a:prstGeom>
        </p:spPr>
      </p:pic>
      <p:pic>
        <p:nvPicPr>
          <p:cNvPr id="14" name="Picture 13">
            <a:extLst>
              <a:ext uri="{FF2B5EF4-FFF2-40B4-BE49-F238E27FC236}">
                <a16:creationId xmlns:a16="http://schemas.microsoft.com/office/drawing/2014/main" id="{A833CFCC-54C4-4CD1-B7F8-634E94006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6696" y="5102198"/>
            <a:ext cx="1580245" cy="708277"/>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6917B4-0601-495C-9F38-D719C30C9B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565"/>
          <a:stretch/>
        </p:blipFill>
        <p:spPr>
          <a:xfrm>
            <a:off x="6041799" y="-1"/>
            <a:ext cx="6393794" cy="5805666"/>
          </a:xfrm>
          <a:prstGeom prst="rect">
            <a:avLst/>
          </a:prstGeom>
        </p:spPr>
      </p:pic>
      <p:sp>
        <p:nvSpPr>
          <p:cNvPr id="26" name="Title 25"/>
          <p:cNvSpPr>
            <a:spLocks noGrp="1"/>
          </p:cNvSpPr>
          <p:nvPr>
            <p:ph type="ctrTitle"/>
          </p:nvPr>
        </p:nvSpPr>
        <p:spPr>
          <a:xfrm>
            <a:off x="548539" y="671832"/>
            <a:ext cx="4379979" cy="1064374"/>
          </a:xfrm>
        </p:spPr>
        <p:txBody>
          <a:bodyPr/>
          <a:lstStyle/>
          <a:p>
            <a:r>
              <a:rPr lang="en-US" dirty="0"/>
              <a:t>Altair Engineering democratizes HPC access using the cloud</a:t>
            </a:r>
            <a:br>
              <a:rPr lang="en-US" dirty="0"/>
            </a:br>
            <a:endParaRPr lang="en-US" dirty="0"/>
          </a:p>
        </p:txBody>
      </p:sp>
      <p:sp>
        <p:nvSpPr>
          <p:cNvPr id="27" name="Text Placeholder 26"/>
          <p:cNvSpPr>
            <a:spLocks noGrp="1"/>
          </p:cNvSpPr>
          <p:nvPr>
            <p:ph type="body" sz="quarter" idx="11"/>
          </p:nvPr>
        </p:nvSpPr>
        <p:spPr>
          <a:xfrm>
            <a:off x="639782" y="3087144"/>
            <a:ext cx="4379978" cy="2447120"/>
          </a:xfrm>
        </p:spPr>
        <p:txBody>
          <a:bodyPr/>
          <a:lstStyle/>
          <a:p>
            <a:r>
              <a:rPr lang="en-US" dirty="0"/>
              <a:t>Altair Engineering makes computer-aided engineering software used to create stronger, better, more innovative products, from bicycles to space shuttles. To make its </a:t>
            </a:r>
            <a:r>
              <a:rPr lang="en-US" dirty="0" err="1"/>
              <a:t>HyperWorks</a:t>
            </a:r>
            <a:r>
              <a:rPr lang="en-US" dirty="0"/>
              <a:t> and Inspire applications available to more engineers, Altair delivers them through its Unlimited platform running in Microsoft Azure. In Azure, these solutions have access to affordable high-performance computing (HPC) resources, which enables low-cost collaboration among large engineering teams and opens up new markets for Altair.</a:t>
            </a:r>
          </a:p>
        </p:txBody>
      </p:sp>
      <p:sp>
        <p:nvSpPr>
          <p:cNvPr id="16" name="Text Placeholder 15"/>
          <p:cNvSpPr>
            <a:spLocks noGrp="1"/>
          </p:cNvSpPr>
          <p:nvPr>
            <p:ph type="body" sz="quarter" idx="31"/>
          </p:nvPr>
        </p:nvSpPr>
        <p:spPr>
          <a:xfrm>
            <a:off x="7796133" y="6325568"/>
            <a:ext cx="821459" cy="473190"/>
          </a:xfrm>
        </p:spPr>
        <p:txBody>
          <a:bodyPr/>
          <a:lstStyle/>
          <a:p>
            <a:r>
              <a:rPr lang="en-US" dirty="0"/>
              <a:t>United States</a:t>
            </a:r>
          </a:p>
          <a:p>
            <a:endParaRPr lang="en-US" dirty="0"/>
          </a:p>
        </p:txBody>
      </p:sp>
      <p:sp>
        <p:nvSpPr>
          <p:cNvPr id="19" name="Text Placeholder 18"/>
          <p:cNvSpPr>
            <a:spLocks noGrp="1"/>
          </p:cNvSpPr>
          <p:nvPr>
            <p:ph type="body" sz="quarter" idx="32"/>
          </p:nvPr>
        </p:nvSpPr>
        <p:spPr>
          <a:xfrm>
            <a:off x="6713608" y="6325568"/>
            <a:ext cx="897327" cy="473190"/>
          </a:xfrm>
        </p:spPr>
        <p:txBody>
          <a:bodyPr/>
          <a:lstStyle/>
          <a:p>
            <a:r>
              <a:rPr lang="en-US" dirty="0"/>
              <a:t>Manufacturing</a:t>
            </a:r>
          </a:p>
          <a:p>
            <a:endParaRPr lang="en-US" dirty="0"/>
          </a:p>
        </p:txBody>
      </p:sp>
      <p:sp>
        <p:nvSpPr>
          <p:cNvPr id="20" name="Text Placeholder 19"/>
          <p:cNvSpPr>
            <a:spLocks noGrp="1"/>
          </p:cNvSpPr>
          <p:nvPr>
            <p:ph type="body" sz="quarter" idx="33"/>
          </p:nvPr>
        </p:nvSpPr>
        <p:spPr>
          <a:xfrm>
            <a:off x="5083521" y="6325568"/>
            <a:ext cx="1008323" cy="473190"/>
          </a:xfrm>
        </p:spPr>
        <p:txBody>
          <a:bodyPr/>
          <a:lstStyle/>
          <a:p>
            <a:r>
              <a:rPr lang="en-US" dirty="0"/>
              <a:t>2,000 Employees</a:t>
            </a:r>
          </a:p>
          <a:p>
            <a:endParaRPr lang="en-US" dirty="0"/>
          </a:p>
        </p:txBody>
      </p:sp>
      <p:sp>
        <p:nvSpPr>
          <p:cNvPr id="21" name="Text Placeholder 20"/>
          <p:cNvSpPr>
            <a:spLocks noGrp="1"/>
          </p:cNvSpPr>
          <p:nvPr>
            <p:ph type="body" sz="quarter" idx="34"/>
          </p:nvPr>
        </p:nvSpPr>
        <p:spPr>
          <a:xfrm>
            <a:off x="3273662" y="6270947"/>
            <a:ext cx="1510959" cy="690221"/>
          </a:xfrm>
        </p:spPr>
        <p:txBody>
          <a:bodyPr/>
          <a:lstStyle/>
          <a:p>
            <a:r>
              <a:rPr lang="en-US" dirty="0"/>
              <a:t>Microsoft Azure</a:t>
            </a:r>
          </a:p>
          <a:p>
            <a:r>
              <a:rPr lang="en-US" dirty="0"/>
              <a:t>Microsoft Azure Container Service</a:t>
            </a:r>
          </a:p>
          <a:p>
            <a:r>
              <a:rPr lang="en-US" dirty="0"/>
              <a:t>Microsoft Azure Virtual Machines </a:t>
            </a:r>
          </a:p>
          <a:p>
            <a:endParaRPr lang="en-US" dirty="0"/>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9369" y="159868"/>
            <a:ext cx="1580245" cy="708277"/>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9368" y="159868"/>
            <a:ext cx="1580245" cy="708277"/>
          </a:xfrm>
          <a:prstGeom prst="rect">
            <a:avLst/>
          </a:prstGeom>
        </p:spPr>
      </p:pic>
      <p:pic>
        <p:nvPicPr>
          <p:cNvPr id="25" name="Picture 24">
            <a:hlinkClick r:id="rId5"/>
          </p:cNvPr>
          <p:cNvPicPr>
            <a:picLocks noChangeAspect="1"/>
          </p:cNvPicPr>
          <p:nvPr/>
        </p:nvPicPr>
        <p:blipFill>
          <a:blip r:embed="rId6"/>
          <a:stretch>
            <a:fillRect/>
          </a:stretch>
        </p:blipFill>
        <p:spPr>
          <a:xfrm>
            <a:off x="11468910" y="6155106"/>
            <a:ext cx="346744" cy="382307"/>
          </a:xfrm>
          <a:prstGeom prst="rect">
            <a:avLst/>
          </a:prstGeom>
        </p:spPr>
      </p:pic>
      <p:pic>
        <p:nvPicPr>
          <p:cNvPr id="6" name="Picture 5" descr="A close up of a sign&#10;&#10;Description generated with high confidence">
            <a:extLst>
              <a:ext uri="{FF2B5EF4-FFF2-40B4-BE49-F238E27FC236}">
                <a16:creationId xmlns:a16="http://schemas.microsoft.com/office/drawing/2014/main" id="{FFAC6507-AB61-4029-9FB7-4B5A1A5DEE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38" y="6091614"/>
            <a:ext cx="2015428" cy="638219"/>
          </a:xfrm>
          <a:prstGeom prst="rect">
            <a:avLst/>
          </a:prstGeom>
        </p:spPr>
      </p:pic>
    </p:spTree>
    <p:extLst>
      <p:ext uri="{BB962C8B-B14F-4D97-AF65-F5344CB8AC3E}">
        <p14:creationId xmlns:p14="http://schemas.microsoft.com/office/powerpoint/2010/main" val="579112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30" y="147405"/>
            <a:ext cx="10723417" cy="1062229"/>
          </a:xfrm>
        </p:spPr>
        <p:txBody>
          <a:bodyPr/>
          <a:lstStyle/>
          <a:p>
            <a:r>
              <a:rPr lang="en-US"/>
              <a:t>Microservices </a:t>
            </a:r>
            <a:r>
              <a:rPr lang="mr-IN"/>
              <a:t>–</a:t>
            </a:r>
            <a:r>
              <a:rPr lang="en-US"/>
              <a:t> The Hard Part</a:t>
            </a:r>
          </a:p>
        </p:txBody>
      </p:sp>
      <p:sp>
        <p:nvSpPr>
          <p:cNvPr id="5" name="Text Placeholder 4"/>
          <p:cNvSpPr>
            <a:spLocks noGrp="1"/>
          </p:cNvSpPr>
          <p:nvPr>
            <p:ph type="body" sz="quarter" idx="10"/>
          </p:nvPr>
        </p:nvSpPr>
        <p:spPr>
          <a:xfrm>
            <a:off x="367420" y="1372205"/>
            <a:ext cx="5667672" cy="4613728"/>
          </a:xfrm>
        </p:spPr>
        <p:txBody>
          <a:bodyPr/>
          <a:lstStyle/>
          <a:p>
            <a:pPr marL="457024" indent="-457024">
              <a:buFont typeface="Wingdings" charset="2"/>
              <a:buChar char="ü"/>
            </a:pPr>
            <a:r>
              <a:rPr lang="en-US">
                <a:solidFill>
                  <a:schemeClr val="tx1"/>
                </a:solidFill>
              </a:rPr>
              <a:t>Deployment is complex</a:t>
            </a:r>
          </a:p>
          <a:p>
            <a:pPr marL="457024" indent="-457024">
              <a:buFont typeface="Wingdings" charset="2"/>
              <a:buChar char="ü"/>
            </a:pPr>
            <a:r>
              <a:rPr lang="en-US">
                <a:solidFill>
                  <a:schemeClr val="tx1"/>
                </a:solidFill>
              </a:rPr>
              <a:t>Testing is difficult</a:t>
            </a:r>
          </a:p>
          <a:p>
            <a:pPr marL="457024" indent="-457024">
              <a:buFont typeface="Wingdings" charset="2"/>
              <a:buChar char="ü"/>
            </a:pPr>
            <a:r>
              <a:rPr lang="en-US">
                <a:solidFill>
                  <a:schemeClr val="tx1"/>
                </a:solidFill>
              </a:rPr>
              <a:t>Debugging is difficult</a:t>
            </a:r>
          </a:p>
          <a:p>
            <a:pPr marL="457024" indent="-457024">
              <a:buFont typeface="Wingdings" charset="2"/>
              <a:buChar char="ü"/>
            </a:pPr>
            <a:r>
              <a:rPr lang="en-US">
                <a:solidFill>
                  <a:schemeClr val="tx1"/>
                </a:solidFill>
              </a:rPr>
              <a:t>Monitoring/Logging is difficult</a:t>
            </a:r>
          </a:p>
          <a:p>
            <a:pPr marL="457024" indent="-457024">
              <a:buFont typeface="Wingdings" charset="2"/>
              <a:buChar char="ü"/>
            </a:pPr>
            <a:r>
              <a:rPr lang="en-US">
                <a:solidFill>
                  <a:schemeClr val="tx1"/>
                </a:solidFill>
              </a:rPr>
              <a:t>New service versions must support old/new API contracts</a:t>
            </a:r>
          </a:p>
          <a:p>
            <a:pPr marL="457024" indent="-457024">
              <a:buFont typeface="Wingdings" charset="2"/>
              <a:buChar char="ü"/>
            </a:pPr>
            <a:r>
              <a:rPr lang="en-US">
                <a:solidFill>
                  <a:schemeClr val="tx1"/>
                </a:solidFill>
              </a:rPr>
              <a:t>Distributed databases make transactions hard</a:t>
            </a:r>
          </a:p>
          <a:p>
            <a:pPr marL="457024" indent="-457024">
              <a:buFont typeface="Wingdings" charset="2"/>
              <a:buChar char="ü"/>
            </a:pPr>
            <a:r>
              <a:rPr lang="en-US">
                <a:solidFill>
                  <a:schemeClr val="tx1"/>
                </a:solidFill>
              </a:rPr>
              <a:t>Cluster and orchestration tools overhead</a:t>
            </a:r>
          </a:p>
        </p:txBody>
      </p:sp>
      <p:sp>
        <p:nvSpPr>
          <p:cNvPr id="6" name="Text Placeholder 5"/>
          <p:cNvSpPr>
            <a:spLocks noGrp="1"/>
          </p:cNvSpPr>
          <p:nvPr>
            <p:ph type="body" sz="quarter" idx="11"/>
          </p:nvPr>
        </p:nvSpPr>
        <p:spPr>
          <a:xfrm>
            <a:off x="6400749" y="1372202"/>
            <a:ext cx="5667672" cy="3326907"/>
          </a:xfrm>
        </p:spPr>
        <p:txBody>
          <a:bodyPr/>
          <a:lstStyle/>
          <a:p>
            <a:pPr marL="457024" indent="-457024">
              <a:buFont typeface="Wingdings" charset="2"/>
              <a:buChar char="ü"/>
            </a:pPr>
            <a:r>
              <a:rPr lang="en-US">
                <a:solidFill>
                  <a:schemeClr val="tx1"/>
                </a:solidFill>
              </a:rPr>
              <a:t>Distributed services adds more network communication</a:t>
            </a:r>
          </a:p>
          <a:p>
            <a:pPr marL="914049" lvl="2" indent="-457024">
              <a:buFont typeface="Wingdings" charset="2"/>
              <a:buChar char="ü"/>
            </a:pPr>
            <a:r>
              <a:rPr lang="en-US">
                <a:solidFill>
                  <a:schemeClr val="tx1"/>
                </a:solidFill>
              </a:rPr>
              <a:t>Increased network hops</a:t>
            </a:r>
          </a:p>
          <a:p>
            <a:pPr marL="914049" lvl="2" indent="-457024">
              <a:buFont typeface="Wingdings" charset="2"/>
              <a:buChar char="ü"/>
            </a:pPr>
            <a:r>
              <a:rPr lang="en-US">
                <a:solidFill>
                  <a:schemeClr val="tx1"/>
                </a:solidFill>
              </a:rPr>
              <a:t>Requires failure/recovery code</a:t>
            </a:r>
          </a:p>
          <a:p>
            <a:pPr marL="914049" lvl="2" indent="-457024">
              <a:buFont typeface="Wingdings" charset="2"/>
              <a:buChar char="ü"/>
            </a:pPr>
            <a:r>
              <a:rPr lang="en-US">
                <a:solidFill>
                  <a:schemeClr val="tx1"/>
                </a:solidFill>
              </a:rPr>
              <a:t>Need service discovery solution</a:t>
            </a:r>
          </a:p>
          <a:p>
            <a:pPr marL="457024" indent="-457024">
              <a:buFont typeface="Wingdings" charset="2"/>
              <a:buChar char="ü"/>
            </a:pPr>
            <a:r>
              <a:rPr lang="en-US">
                <a:solidFill>
                  <a:schemeClr val="tx1"/>
                </a:solidFill>
              </a:rPr>
              <a:t>Advanced DevOps capability: </a:t>
            </a:r>
            <a:br>
              <a:rPr lang="en-US">
                <a:solidFill>
                  <a:schemeClr val="tx1"/>
                </a:solidFill>
              </a:rPr>
            </a:br>
            <a:r>
              <a:rPr lang="en-US">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0979" y="4270308"/>
            <a:ext cx="2478135" cy="2723226"/>
          </a:xfrm>
          <a:prstGeom prst="rect">
            <a:avLst/>
          </a:prstGeom>
        </p:spPr>
      </p:pic>
    </p:spTree>
    <p:extLst>
      <p:ext uri="{BB962C8B-B14F-4D97-AF65-F5344CB8AC3E}">
        <p14:creationId xmlns:p14="http://schemas.microsoft.com/office/powerpoint/2010/main" val="220546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754913"/>
            <a:ext cx="12436476" cy="12396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382523" y="6051655"/>
            <a:ext cx="0" cy="646126"/>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50891" y="6012911"/>
            <a:ext cx="1513612" cy="1565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96857" y="6019564"/>
            <a:ext cx="1268899" cy="1580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981537" y="6010694"/>
            <a:ext cx="1005964" cy="1565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317621" y="6011475"/>
            <a:ext cx="1005964" cy="1565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640522" y="6021001"/>
            <a:ext cx="1005964" cy="1565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406400" y="3404879"/>
            <a:ext cx="3805382" cy="2065292"/>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Segoe UI Light"/>
                <a:ea typeface="+mj-ea"/>
                <a:cs typeface="+mj-cs"/>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341091" y="3404879"/>
            <a:ext cx="7234611" cy="2065292"/>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22511" y="5962245"/>
            <a:ext cx="1824610" cy="737376"/>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640522" y="6299179"/>
            <a:ext cx="1230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317620" y="6299179"/>
            <a:ext cx="82053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981536" y="6295761"/>
            <a:ext cx="1078431"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96857" y="6299179"/>
            <a:ext cx="1078431"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50891" y="6299179"/>
            <a:ext cx="146900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1116819" y="6143510"/>
            <a:ext cx="339976" cy="374845"/>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1" y="0"/>
            <a:ext cx="12442647" cy="3051810"/>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1668343392"/>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754913"/>
            <a:ext cx="12436476" cy="12396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50891" y="6012911"/>
            <a:ext cx="1513612" cy="1565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96857" y="6019564"/>
            <a:ext cx="1268899" cy="1580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981537" y="6010694"/>
            <a:ext cx="1005964" cy="1565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317621" y="6011475"/>
            <a:ext cx="1005964" cy="1565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640522" y="6021001"/>
            <a:ext cx="1005964" cy="1565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406400" y="3404879"/>
            <a:ext cx="3513494" cy="2065292"/>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Light"/>
                <a:ea typeface="+mj-ea"/>
                <a:cs typeface="+mj-cs"/>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341091" y="3404879"/>
            <a:ext cx="7444509" cy="2065292"/>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640522" y="6299179"/>
            <a:ext cx="1230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317620" y="6299179"/>
            <a:ext cx="82053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981536" y="6295761"/>
            <a:ext cx="1078431"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96857" y="6299179"/>
            <a:ext cx="126889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50891" y="6299179"/>
            <a:ext cx="146900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1116819" y="6143510"/>
            <a:ext cx="339976" cy="374845"/>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0"/>
            <a:ext cx="12436476" cy="3051811"/>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7152" y="6161933"/>
            <a:ext cx="1872154" cy="425570"/>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382523" y="6051655"/>
            <a:ext cx="0" cy="646126"/>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941170"/>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Getting started</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Containers</a:t>
            </a:r>
            <a:b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757130"/>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a:t>
            </a:r>
            <a:b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Container Registry</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(ACR)</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Release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Customer success</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0" name="Hexagon 109">
            <a:hlinkClick r:id="rId9" action="ppaction://hlinksldjump"/>
            <a:extLst>
              <a:ext uri="{FF2B5EF4-FFF2-40B4-BE49-F238E27FC236}">
                <a16:creationId xmlns:a16="http://schemas.microsoft.com/office/drawing/2014/main" id="{CC891083-A0D3-46C1-A180-DB7B21533174}"/>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118FF64A-3287-40A5-A6E4-806C4966A8D6}"/>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1D9B8CA7-99DC-4FE0-99AD-039DC0214B84}"/>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0DD244A9-0767-4E3A-8623-0137001F39B2}"/>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A57886E1-CCAB-4FD4-B0D4-282F6CDD750C}"/>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08FF1118-611C-42C3-9D9C-99C5320C65A7}"/>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CF77D895-0E66-4937-979E-EB55B075E5C1}"/>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D771C4B5-1D82-41D9-8B1D-22C64B5FF402}"/>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E8E28B79-6FB3-4AB5-93A3-78E19E504921}"/>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09292951"/>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8479D0-C385-4852-A49B-8FBE06DA4307}"/>
              </a:ext>
            </a:extLst>
          </p:cNvPr>
          <p:cNvSpPr txBox="1">
            <a:spLocks/>
          </p:cNvSpPr>
          <p:nvPr/>
        </p:nvSpPr>
        <p:spPr>
          <a:xfrm>
            <a:off x="273455" y="59750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Download </a:t>
            </a:r>
            <a:r>
              <a:rPr kumimoji="0" lang="en-US" sz="4800" b="0" i="0" u="none" strike="noStrike" kern="1200" cap="none" spc="-102"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free </a:t>
            </a:r>
            <a:r>
              <a:rPr kumimoji="0" lang="en-US" sz="4800" b="0" i="0" u="none" strike="noStrike" kern="1200" cap="none" spc="-102" normalizeH="0" baseline="0" noProof="0" dirty="0" err="1">
                <a:ln w="3175">
                  <a:noFill/>
                </a:ln>
                <a:solidFill>
                  <a:srgbClr val="0072C6"/>
                </a:solidFill>
                <a:effectLst/>
                <a:uLnTx/>
                <a:uFillTx/>
                <a:latin typeface="Segoe UI Semibold" panose="020B0702040204020203" pitchFamily="34" charset="0"/>
                <a:ea typeface="+mn-ea"/>
                <a:cs typeface="Segoe UI Semibold" panose="020B0702040204020203" pitchFamily="34" charset="0"/>
              </a:rPr>
              <a:t>ebooks</a:t>
            </a:r>
            <a:endParaRPr kumimoji="0" lang="en-US" sz="4800" b="0" i="0" u="none" strike="noStrike" kern="1200" cap="none" spc="-102"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pic>
        <p:nvPicPr>
          <p:cNvPr id="2" name="Picture 1">
            <a:hlinkClick r:id="rId3"/>
            <a:extLst>
              <a:ext uri="{FF2B5EF4-FFF2-40B4-BE49-F238E27FC236}">
                <a16:creationId xmlns:a16="http://schemas.microsoft.com/office/drawing/2014/main" id="{060FC8EA-7688-439F-A854-B89DE9B4620C}"/>
              </a:ext>
            </a:extLst>
          </p:cNvPr>
          <p:cNvPicPr>
            <a:picLocks noChangeAspect="1"/>
          </p:cNvPicPr>
          <p:nvPr/>
        </p:nvPicPr>
        <p:blipFill>
          <a:blip r:embed="rId4"/>
          <a:stretch>
            <a:fillRect/>
          </a:stretch>
        </p:blipFill>
        <p:spPr>
          <a:xfrm>
            <a:off x="1063772" y="2724497"/>
            <a:ext cx="1733300" cy="2278425"/>
          </a:xfrm>
          <a:prstGeom prst="rect">
            <a:avLst/>
          </a:prstGeom>
        </p:spPr>
      </p:pic>
      <p:pic>
        <p:nvPicPr>
          <p:cNvPr id="3" name="Picture 2">
            <a:hlinkClick r:id="rId5"/>
            <a:extLst>
              <a:ext uri="{FF2B5EF4-FFF2-40B4-BE49-F238E27FC236}">
                <a16:creationId xmlns:a16="http://schemas.microsoft.com/office/drawing/2014/main" id="{470A7E7F-8D1A-4F49-A5E9-D408DE0A8DD6}"/>
              </a:ext>
            </a:extLst>
          </p:cNvPr>
          <p:cNvPicPr>
            <a:picLocks noChangeAspect="1"/>
          </p:cNvPicPr>
          <p:nvPr/>
        </p:nvPicPr>
        <p:blipFill>
          <a:blip r:embed="rId6"/>
          <a:stretch>
            <a:fillRect/>
          </a:stretch>
        </p:blipFill>
        <p:spPr>
          <a:xfrm>
            <a:off x="3188551" y="2724497"/>
            <a:ext cx="1760929" cy="2278426"/>
          </a:xfrm>
          <a:prstGeom prst="rect">
            <a:avLst/>
          </a:prstGeom>
        </p:spPr>
      </p:pic>
      <p:pic>
        <p:nvPicPr>
          <p:cNvPr id="4" name="Picture 3">
            <a:hlinkClick r:id="rId7"/>
            <a:extLst>
              <a:ext uri="{FF2B5EF4-FFF2-40B4-BE49-F238E27FC236}">
                <a16:creationId xmlns:a16="http://schemas.microsoft.com/office/drawing/2014/main" id="{637777D2-5AD0-47E7-BA6B-F33D1F3ECEA9}"/>
              </a:ext>
            </a:extLst>
          </p:cNvPr>
          <p:cNvPicPr>
            <a:picLocks noChangeAspect="1"/>
          </p:cNvPicPr>
          <p:nvPr/>
        </p:nvPicPr>
        <p:blipFill>
          <a:blip r:embed="rId8"/>
          <a:stretch>
            <a:fillRect/>
          </a:stretch>
        </p:blipFill>
        <p:spPr>
          <a:xfrm>
            <a:off x="5390797" y="2724497"/>
            <a:ext cx="1760929" cy="2289997"/>
          </a:xfrm>
          <a:prstGeom prst="rect">
            <a:avLst/>
          </a:prstGeom>
        </p:spPr>
      </p:pic>
      <p:pic>
        <p:nvPicPr>
          <p:cNvPr id="7" name="Picture 6" descr="A picture containing object&#10;&#10;Description generated with high confidence">
            <a:hlinkClick r:id="rId9"/>
            <a:extLst>
              <a:ext uri="{FF2B5EF4-FFF2-40B4-BE49-F238E27FC236}">
                <a16:creationId xmlns:a16="http://schemas.microsoft.com/office/drawing/2014/main" id="{776726A8-B5E1-4C59-9013-3C6D5207F732}"/>
              </a:ext>
            </a:extLst>
          </p:cNvPr>
          <p:cNvPicPr>
            <a:picLocks noChangeAspect="1"/>
          </p:cNvPicPr>
          <p:nvPr/>
        </p:nvPicPr>
        <p:blipFill>
          <a:blip r:embed="rId10"/>
          <a:stretch>
            <a:fillRect/>
          </a:stretch>
        </p:blipFill>
        <p:spPr>
          <a:xfrm>
            <a:off x="7593043" y="2724496"/>
            <a:ext cx="1766632" cy="2278425"/>
          </a:xfrm>
          <a:prstGeom prst="rect">
            <a:avLst/>
          </a:prstGeom>
        </p:spPr>
      </p:pic>
      <p:pic>
        <p:nvPicPr>
          <p:cNvPr id="9" name="Picture 8" descr="A picture containing object&#10;&#10;Description generated with very high confidence">
            <a:hlinkClick r:id="rId11"/>
            <a:extLst>
              <a:ext uri="{FF2B5EF4-FFF2-40B4-BE49-F238E27FC236}">
                <a16:creationId xmlns:a16="http://schemas.microsoft.com/office/drawing/2014/main" id="{E6E11DF1-E1D1-48A3-8033-D9BF5A1CD131}"/>
              </a:ext>
            </a:extLst>
          </p:cNvPr>
          <p:cNvPicPr>
            <a:picLocks noChangeAspect="1"/>
          </p:cNvPicPr>
          <p:nvPr/>
        </p:nvPicPr>
        <p:blipFill>
          <a:blip r:embed="rId12"/>
          <a:stretch>
            <a:fillRect/>
          </a:stretch>
        </p:blipFill>
        <p:spPr>
          <a:xfrm>
            <a:off x="9795289" y="2724496"/>
            <a:ext cx="1508967" cy="2278425"/>
          </a:xfrm>
          <a:prstGeom prst="rect">
            <a:avLst/>
          </a:prstGeom>
        </p:spPr>
      </p:pic>
    </p:spTree>
    <p:extLst>
      <p:ext uri="{BB962C8B-B14F-4D97-AF65-F5344CB8AC3E}">
        <p14:creationId xmlns:p14="http://schemas.microsoft.com/office/powerpoint/2010/main" val="1202430278"/>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dirty="0"/>
              <a:t>Reminder </a:t>
            </a:r>
            <a:r>
              <a:rPr lang="en-US"/>
              <a:t>about Day2 Tomorrow</a:t>
            </a:r>
            <a:endParaRPr lang="en-US" dirty="0"/>
          </a:p>
        </p:txBody>
      </p:sp>
      <p:sp>
        <p:nvSpPr>
          <p:cNvPr id="6" name="Content Placeholder 5">
            <a:extLst>
              <a:ext uri="{FF2B5EF4-FFF2-40B4-BE49-F238E27FC236}">
                <a16:creationId xmlns:a16="http://schemas.microsoft.com/office/drawing/2014/main" id="{FA57C6B0-3F72-462A-837C-D8B64DA85E9E}"/>
              </a:ext>
            </a:extLst>
          </p:cNvPr>
          <p:cNvSpPr>
            <a:spLocks noGrp="1"/>
          </p:cNvSpPr>
          <p:nvPr>
            <p:ph idx="1"/>
          </p:nvPr>
        </p:nvSpPr>
        <p:spPr>
          <a:xfrm>
            <a:off x="274641" y="1212851"/>
            <a:ext cx="11887198" cy="3311291"/>
          </a:xfrm>
        </p:spPr>
        <p:txBody>
          <a:bodyPr/>
          <a:lstStyle/>
          <a:p>
            <a:r>
              <a:rPr lang="en-US"/>
              <a:t>Break into Partner Teams &amp; Bring Your Own App</a:t>
            </a:r>
          </a:p>
          <a:p>
            <a:pPr lvl="1"/>
            <a:r>
              <a:rPr lang="en-US"/>
              <a:t>Web/API + Database</a:t>
            </a:r>
          </a:p>
          <a:p>
            <a:r>
              <a:rPr lang="en-US"/>
              <a:t>Challenge-Based</a:t>
            </a:r>
          </a:p>
          <a:p>
            <a:pPr lvl="1"/>
            <a:r>
              <a:rPr lang="en-US"/>
              <a:t>Challenge-based with Proctor Sign-off</a:t>
            </a:r>
          </a:p>
          <a:p>
            <a:r>
              <a:rPr lang="en-US"/>
              <a:t>No Step-by-Step, but Proctor Support</a:t>
            </a:r>
          </a:p>
          <a:p>
            <a:pPr lvl="1"/>
            <a:r>
              <a:rPr lang="en-US"/>
              <a:t>Here to help you with your App</a:t>
            </a:r>
          </a:p>
        </p:txBody>
      </p:sp>
    </p:spTree>
    <p:extLst>
      <p:ext uri="{BB962C8B-B14F-4D97-AF65-F5344CB8AC3E}">
        <p14:creationId xmlns:p14="http://schemas.microsoft.com/office/powerpoint/2010/main" val="1885158995"/>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http://12factor.net</a:t>
            </a:r>
          </a:p>
        </p:txBody>
      </p:sp>
      <p:pic>
        <p:nvPicPr>
          <p:cNvPr id="3" name="Picture 2"/>
          <p:cNvPicPr>
            <a:picLocks noChangeAspect="1"/>
          </p:cNvPicPr>
          <p:nvPr/>
        </p:nvPicPr>
        <p:blipFill>
          <a:blip r:embed="rId3"/>
          <a:stretch>
            <a:fillRect/>
          </a:stretch>
        </p:blipFill>
        <p:spPr>
          <a:xfrm>
            <a:off x="4326475" y="2551382"/>
            <a:ext cx="3783527" cy="1891763"/>
          </a:xfrm>
          <a:prstGeom prst="rect">
            <a:avLst/>
          </a:prstGeom>
        </p:spPr>
      </p:pic>
      <p:sp>
        <p:nvSpPr>
          <p:cNvPr id="7" name="TextBox 6">
            <a:extLst>
              <a:ext uri="{FF2B5EF4-FFF2-40B4-BE49-F238E27FC236}">
                <a16:creationId xmlns:a16="http://schemas.microsoft.com/office/drawing/2014/main" id="{097476D1-DDA9-4941-B4F5-88B9C37881BC}"/>
              </a:ext>
            </a:extLst>
          </p:cNvPr>
          <p:cNvSpPr txBox="1"/>
          <p:nvPr/>
        </p:nvSpPr>
        <p:spPr>
          <a:xfrm>
            <a:off x="4835566" y="4461376"/>
            <a:ext cx="2765345" cy="634440"/>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2400">
                <a:solidFill>
                  <a:srgbClr val="FFFFFF"/>
                </a:solidFill>
                <a:latin typeface="Segoe UI Semilight"/>
              </a:rPr>
              <a:t>http://12factor.net</a:t>
            </a:r>
          </a:p>
        </p:txBody>
      </p:sp>
    </p:spTree>
    <p:extLst>
      <p:ext uri="{BB962C8B-B14F-4D97-AF65-F5344CB8AC3E}">
        <p14:creationId xmlns:p14="http://schemas.microsoft.com/office/powerpoint/2010/main" val="607993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p>
        </p:txBody>
      </p:sp>
      <p:sp>
        <p:nvSpPr>
          <p:cNvPr id="5" name="Content Placeholder 2"/>
          <p:cNvSpPr txBox="1">
            <a:spLocks/>
          </p:cNvSpPr>
          <p:nvPr/>
        </p:nvSpPr>
        <p:spPr>
          <a:xfrm>
            <a:off x="369683" y="1440446"/>
            <a:ext cx="11728668" cy="3778424"/>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665" lvl="1" indent="-514152" defTabSz="951304">
              <a:spcBef>
                <a:spcPts val="612"/>
              </a:spcBef>
              <a:buFont typeface="+mj-lt"/>
              <a:buAutoNum type="arabicPeriod"/>
            </a:pPr>
            <a:endParaRPr lang="en-US" sz="3198">
              <a:gradFill>
                <a:gsLst>
                  <a:gs pos="1250">
                    <a:srgbClr val="505050"/>
                  </a:gs>
                  <a:gs pos="100000">
                    <a:srgbClr val="505050"/>
                  </a:gs>
                </a:gsLst>
                <a:lin ang="5400000" scaled="0"/>
              </a:gradFill>
              <a:latin typeface="Segoe UI"/>
            </a:endParaRPr>
          </a:p>
        </p:txBody>
      </p:sp>
      <p:sp>
        <p:nvSpPr>
          <p:cNvPr id="2" name="Rectangle 1"/>
          <p:cNvSpPr/>
          <p:nvPr/>
        </p:nvSpPr>
        <p:spPr>
          <a:xfrm>
            <a:off x="372923" y="1440447"/>
            <a:ext cx="11177802" cy="3845605"/>
          </a:xfrm>
          <a:prstGeom prst="rect">
            <a:avLst/>
          </a:prstGeom>
        </p:spPr>
        <p:txBody>
          <a:bodyPr wrap="square">
            <a:spAutoFit/>
          </a:bodyPr>
          <a:lstStyle/>
          <a:p>
            <a:pPr marL="514152" indent="-514152" defTabSz="932597">
              <a:buFont typeface="+mj-lt"/>
              <a:buAutoNum type="arabicPeriod"/>
            </a:pPr>
            <a:r>
              <a:rPr lang="en-US" sz="3198">
                <a:solidFill>
                  <a:srgbClr val="505050"/>
                </a:solidFill>
                <a:latin typeface="Segoe UI"/>
              </a:rPr>
              <a:t>Single root repo; don’t share code with another app</a:t>
            </a:r>
          </a:p>
          <a:p>
            <a:pPr marL="514152" indent="-514152" defTabSz="932597">
              <a:buFont typeface="+mj-lt"/>
              <a:buAutoNum type="arabicPeriod"/>
            </a:pPr>
            <a:r>
              <a:rPr lang="en-US" sz="3198">
                <a:solidFill>
                  <a:srgbClr val="505050"/>
                </a:solidFill>
                <a:latin typeface="Segoe UI"/>
              </a:rPr>
              <a:t>Deploy dependent libs with app</a:t>
            </a:r>
          </a:p>
          <a:p>
            <a:pPr marL="514152" indent="-514152" defTabSz="932597">
              <a:buFont typeface="+mj-lt"/>
              <a:buAutoNum type="arabicPeriod"/>
            </a:pPr>
            <a:r>
              <a:rPr lang="en-US" sz="3198">
                <a:solidFill>
                  <a:srgbClr val="505050"/>
                </a:solidFill>
                <a:latin typeface="Segoe UI"/>
              </a:rPr>
              <a:t>No </a:t>
            </a:r>
            <a:r>
              <a:rPr lang="en-US" sz="3198" err="1">
                <a:solidFill>
                  <a:srgbClr val="505050"/>
                </a:solidFill>
                <a:latin typeface="Segoe UI"/>
              </a:rPr>
              <a:t>config</a:t>
            </a:r>
            <a:r>
              <a:rPr lang="en-US" sz="3198">
                <a:solidFill>
                  <a:srgbClr val="505050"/>
                </a:solidFill>
                <a:latin typeface="Segoe UI"/>
              </a:rPr>
              <a:t> in code; read from environment </a:t>
            </a:r>
            <a:r>
              <a:rPr lang="en-US" sz="3198" err="1">
                <a:solidFill>
                  <a:srgbClr val="505050"/>
                </a:solidFill>
                <a:latin typeface="Segoe UI"/>
              </a:rPr>
              <a:t>vars</a:t>
            </a:r>
            <a:endParaRPr lang="en-US" sz="3198">
              <a:solidFill>
                <a:srgbClr val="505050"/>
              </a:solidFill>
              <a:latin typeface="Segoe UI"/>
            </a:endParaRPr>
          </a:p>
          <a:p>
            <a:pPr marL="514152" indent="-514152" defTabSz="932597">
              <a:buFont typeface="+mj-lt"/>
              <a:buAutoNum type="arabicPeriod"/>
            </a:pPr>
            <a:r>
              <a:rPr lang="en-US" sz="3198">
                <a:solidFill>
                  <a:srgbClr val="505050"/>
                </a:solidFill>
                <a:latin typeface="Segoe UI"/>
              </a:rPr>
              <a:t>Handle unresponsive app dependencies robustly</a:t>
            </a:r>
          </a:p>
          <a:p>
            <a:pPr marL="514152" indent="-514152" defTabSz="932597">
              <a:buFont typeface="+mj-lt"/>
              <a:buAutoNum type="arabicPeriod"/>
            </a:pPr>
            <a:r>
              <a:rPr lang="en-US" sz="3198">
                <a:solidFill>
                  <a:srgbClr val="505050"/>
                </a:solidFill>
                <a:latin typeface="Segoe UI"/>
              </a:rPr>
              <a:t>Strictly separate build, release, &amp; run steps</a:t>
            </a:r>
          </a:p>
          <a:p>
            <a:pPr marL="923217" lvl="1" indent="-457024" defTabSz="932597">
              <a:buFont typeface="Arial" charset="0"/>
              <a:buChar char="•"/>
            </a:pPr>
            <a:r>
              <a:rPr lang="en-US" sz="2800">
                <a:solidFill>
                  <a:srgbClr val="505050"/>
                </a:solidFill>
                <a:latin typeface="Segoe UI"/>
              </a:rPr>
              <a:t>Build: Builds a version of the code repo &amp; gathers dependencies</a:t>
            </a:r>
          </a:p>
          <a:p>
            <a:pPr marL="923217" lvl="1" indent="-457024" defTabSz="932597">
              <a:buFont typeface="Arial" charset="0"/>
              <a:buChar char="•"/>
            </a:pPr>
            <a:r>
              <a:rPr lang="en-US" sz="2800">
                <a:solidFill>
                  <a:srgbClr val="505050"/>
                </a:solidFill>
                <a:latin typeface="Segoe UI"/>
              </a:rPr>
              <a:t>Release: Combines build with </a:t>
            </a:r>
            <a:r>
              <a:rPr lang="en-US" sz="2800" err="1">
                <a:solidFill>
                  <a:srgbClr val="505050"/>
                </a:solidFill>
                <a:latin typeface="Segoe UI"/>
              </a:rPr>
              <a:t>config</a:t>
            </a:r>
            <a:r>
              <a:rPr lang="en-US" sz="2800">
                <a:solidFill>
                  <a:srgbClr val="505050"/>
                </a:solidFill>
                <a:latin typeface="Segoe UI"/>
              </a:rPr>
              <a:t> </a:t>
            </a:r>
            <a:r>
              <a:rPr lang="en-US" sz="2800" err="1">
                <a:solidFill>
                  <a:srgbClr val="505050"/>
                </a:solidFill>
                <a:latin typeface="Segoe UI"/>
              </a:rPr>
              <a:t>ReleaseId</a:t>
            </a:r>
            <a:r>
              <a:rPr lang="en-US" sz="2800">
                <a:solidFill>
                  <a:srgbClr val="505050"/>
                </a:solidFill>
                <a:latin typeface="Segoe UI"/>
              </a:rPr>
              <a:t> (immutable)</a:t>
            </a:r>
          </a:p>
          <a:p>
            <a:pPr marL="923217" lvl="1" indent="-457024" defTabSz="932597">
              <a:buFont typeface="Arial" charset="0"/>
              <a:buChar char="•"/>
            </a:pPr>
            <a:r>
              <a:rPr lang="en-US" sz="2800">
                <a:solidFill>
                  <a:srgbClr val="505050"/>
                </a:solidFill>
                <a:latin typeface="Segoe UI"/>
              </a:rPr>
              <a:t>Run: Runs app in execution environment</a:t>
            </a:r>
          </a:p>
        </p:txBody>
      </p:sp>
    </p:spTree>
    <p:extLst>
      <p:ext uri="{BB962C8B-B14F-4D97-AF65-F5344CB8AC3E}">
        <p14:creationId xmlns:p14="http://schemas.microsoft.com/office/powerpoint/2010/main" val="1965554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12-Factor Apps (6-12)</a:t>
            </a:r>
          </a:p>
        </p:txBody>
      </p:sp>
      <p:sp>
        <p:nvSpPr>
          <p:cNvPr id="5" name="Rectangle 4"/>
          <p:cNvSpPr/>
          <p:nvPr/>
        </p:nvSpPr>
        <p:spPr>
          <a:xfrm>
            <a:off x="372923" y="1440447"/>
            <a:ext cx="11177802" cy="3607603"/>
          </a:xfrm>
          <a:prstGeom prst="rect">
            <a:avLst/>
          </a:prstGeom>
        </p:spPr>
        <p:txBody>
          <a:bodyPr wrap="square">
            <a:spAutoFit/>
          </a:bodyPr>
          <a:lstStyle/>
          <a:p>
            <a:pPr marL="514152" indent="-514152" defTabSz="932597">
              <a:buFont typeface="+mj-lt"/>
              <a:buAutoNum type="arabicPeriod" startAt="6"/>
            </a:pPr>
            <a:r>
              <a:rPr lang="en-US" sz="3198">
                <a:solidFill>
                  <a:srgbClr val="505050"/>
                </a:solidFill>
                <a:latin typeface="Segoe UI"/>
              </a:rPr>
              <a:t>App executes as 1+ stateless process &amp; shares nothing</a:t>
            </a:r>
          </a:p>
          <a:p>
            <a:pPr marL="514152" indent="-514152" defTabSz="932597">
              <a:buFont typeface="+mj-lt"/>
              <a:buAutoNum type="arabicPeriod" startAt="6"/>
            </a:pPr>
            <a:r>
              <a:rPr lang="en-US" sz="3198">
                <a:solidFill>
                  <a:srgbClr val="505050"/>
                </a:solidFill>
                <a:latin typeface="Segoe UI"/>
              </a:rPr>
              <a:t>App listens on ports; avoid using (web) host</a:t>
            </a:r>
          </a:p>
          <a:p>
            <a:pPr marL="514152" indent="-514152" defTabSz="932597">
              <a:buFont typeface="+mj-lt"/>
              <a:buAutoNum type="arabicPeriod" startAt="6"/>
            </a:pPr>
            <a:r>
              <a:rPr lang="en-US" sz="3198">
                <a:solidFill>
                  <a:srgbClr val="505050"/>
                </a:solidFill>
                <a:latin typeface="Segoe UI"/>
              </a:rPr>
              <a:t>Use processes for isolation; multiple for concurrency</a:t>
            </a:r>
          </a:p>
          <a:p>
            <a:pPr marL="514152" indent="-514152" defTabSz="932597">
              <a:buFont typeface="+mj-lt"/>
              <a:buAutoNum type="arabicPeriod" startAt="6"/>
            </a:pPr>
            <a:r>
              <a:rPr lang="en-US" sz="3198">
                <a:solidFill>
                  <a:srgbClr val="505050"/>
                </a:solidFill>
                <a:latin typeface="Segoe UI"/>
              </a:rPr>
              <a:t>Processes can crash/be killed quickly &amp; start fast</a:t>
            </a:r>
          </a:p>
          <a:p>
            <a:pPr marL="514152" indent="-514152" defTabSz="932597">
              <a:buFont typeface="+mj-lt"/>
              <a:buAutoNum type="arabicPeriod" startAt="6"/>
            </a:pPr>
            <a:r>
              <a:rPr lang="en-US" sz="3198">
                <a:solidFill>
                  <a:srgbClr val="505050"/>
                </a:solidFill>
                <a:latin typeface="Segoe UI"/>
              </a:rPr>
              <a:t>Keep dev, staging, &amp; prod environments similar</a:t>
            </a:r>
          </a:p>
          <a:p>
            <a:pPr marL="514152" indent="-514152" defTabSz="932597">
              <a:buFont typeface="+mj-lt"/>
              <a:buAutoNum type="arabicPeriod" startAt="6"/>
            </a:pPr>
            <a:r>
              <a:rPr lang="en-US" sz="3198">
                <a:solidFill>
                  <a:srgbClr val="505050"/>
                </a:solidFill>
                <a:latin typeface="Segoe UI"/>
              </a:rPr>
              <a:t>Log to </a:t>
            </a:r>
            <a:r>
              <a:rPr lang="en-US" sz="3198" err="1">
                <a:solidFill>
                  <a:srgbClr val="505050"/>
                </a:solidFill>
                <a:latin typeface="Segoe UI"/>
              </a:rPr>
              <a:t>stdout</a:t>
            </a:r>
            <a:r>
              <a:rPr lang="en-US" sz="3198">
                <a:solidFill>
                  <a:srgbClr val="505050"/>
                </a:solidFill>
                <a:latin typeface="Segoe UI"/>
              </a:rPr>
              <a:t> (dev=console; prod=file &amp; archived)</a:t>
            </a:r>
          </a:p>
          <a:p>
            <a:pPr marL="514152" indent="-514152" defTabSz="932597">
              <a:buFont typeface="+mj-lt"/>
              <a:buAutoNum type="arabicPeriod" startAt="6"/>
            </a:pPr>
            <a:r>
              <a:rPr lang="en-US" sz="3198">
                <a:solidFill>
                  <a:srgbClr val="505050"/>
                </a:solidFill>
                <a:latin typeface="Segoe UI"/>
              </a:rPr>
              <a:t>Deploy &amp; run admin tasks (scripts) as processes</a:t>
            </a:r>
          </a:p>
        </p:txBody>
      </p:sp>
    </p:spTree>
    <p:extLst>
      <p:ext uri="{BB962C8B-B14F-4D97-AF65-F5344CB8AC3E}">
        <p14:creationId xmlns:p14="http://schemas.microsoft.com/office/powerpoint/2010/main" val="198512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Containers &amp; Serverless</a:t>
            </a:r>
          </a:p>
        </p:txBody>
      </p:sp>
      <p:sp>
        <p:nvSpPr>
          <p:cNvPr id="3" name="Rectangle 2"/>
          <p:cNvSpPr/>
          <p:nvPr/>
        </p:nvSpPr>
        <p:spPr>
          <a:xfrm>
            <a:off x="564379" y="2344239"/>
            <a:ext cx="11426758" cy="1799910"/>
          </a:xfrm>
          <a:prstGeom prst="rect">
            <a:avLst/>
          </a:prstGeom>
        </p:spPr>
        <p:txBody>
          <a:bodyPr wrap="square">
            <a:spAutoFit/>
          </a:bodyPr>
          <a:lstStyle/>
          <a:p>
            <a:pPr algn="ctr" defTabSz="932384"/>
            <a:r>
              <a:rPr lang="en-US" sz="3598">
                <a:solidFill>
                  <a:srgbClr val="0070C0"/>
                </a:solidFill>
                <a:latin typeface="Segoe UI"/>
              </a:rPr>
              <a:t>“Microservices is an architectural design point; </a:t>
            </a:r>
            <a:r>
              <a:rPr lang="en-US" sz="3672">
                <a:solidFill>
                  <a:srgbClr val="0070C0"/>
                </a:solidFill>
                <a:latin typeface="Segoe UI"/>
              </a:rPr>
              <a:t>containers</a:t>
            </a:r>
            <a:r>
              <a:rPr lang="en-US" sz="3598">
                <a:solidFill>
                  <a:srgbClr val="0070C0"/>
                </a:solidFill>
                <a:latin typeface="Segoe UI"/>
              </a:rPr>
              <a:t> &amp; serverless are implementation details that often helps.” </a:t>
            </a:r>
          </a:p>
        </p:txBody>
      </p:sp>
    </p:spTree>
    <p:extLst>
      <p:ext uri="{BB962C8B-B14F-4D97-AF65-F5344CB8AC3E}">
        <p14:creationId xmlns:p14="http://schemas.microsoft.com/office/powerpoint/2010/main" val="5023781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FED92AF3-8375-1642-9DEA-C4814756A25F}"/>
              </a:ext>
            </a:extLst>
          </p:cNvPr>
          <p:cNvSpPr txBox="1">
            <a:spLocks/>
          </p:cNvSpPr>
          <p:nvPr/>
        </p:nvSpPr>
        <p:spPr>
          <a:xfrm>
            <a:off x="735735" y="2196468"/>
            <a:ext cx="7170320" cy="4322428"/>
          </a:xfrm>
          <a:prstGeom prst="rect">
            <a:avLst/>
          </a:prstGeom>
        </p:spPr>
        <p:txBody>
          <a:bodyPr anchor="t"/>
          <a:lst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55">
              <a:buNone/>
              <a:defRPr/>
            </a:pPr>
            <a:r>
              <a:rPr lang="en-US" sz="3570">
                <a:solidFill>
                  <a:prstClr val="white"/>
                </a:solidFill>
                <a:latin typeface="Segoe UI Light"/>
              </a:rPr>
              <a:t>Kevin Harris</a:t>
            </a:r>
          </a:p>
          <a:p>
            <a:pPr marL="0" indent="0" defTabSz="932455">
              <a:buNone/>
              <a:defRPr/>
            </a:pPr>
            <a:r>
              <a:rPr lang="en-US" sz="3570">
                <a:solidFill>
                  <a:prstClr val="white"/>
                </a:solidFill>
                <a:latin typeface="Segoe UI Light"/>
              </a:rPr>
              <a:t>Open Source Solutions Lead</a:t>
            </a:r>
            <a:endParaRPr lang="en-US" sz="3570">
              <a:solidFill>
                <a:prstClr val="white"/>
              </a:solidFill>
              <a:latin typeface="Segoe UI Light"/>
              <a:cs typeface="Segoe UI Light"/>
            </a:endParaRPr>
          </a:p>
          <a:p>
            <a:pPr marL="0" indent="0" defTabSz="932455">
              <a:buNone/>
              <a:defRPr/>
            </a:pPr>
            <a:r>
              <a:rPr lang="en-US" sz="3570">
                <a:solidFill>
                  <a:prstClr val="white"/>
                </a:solidFill>
                <a:latin typeface="Segoe UI Light"/>
              </a:rPr>
              <a:t>Azure Global Black Belt</a:t>
            </a:r>
            <a:endParaRPr lang="en-US" sz="3570">
              <a:solidFill>
                <a:prstClr val="white"/>
              </a:solidFill>
              <a:latin typeface="Segoe UI Light"/>
              <a:cs typeface="Segoe UI Light"/>
            </a:endParaRPr>
          </a:p>
          <a:p>
            <a:pPr marL="0" indent="0" defTabSz="932455">
              <a:buNone/>
              <a:defRPr/>
            </a:pPr>
            <a:r>
              <a:rPr lang="en-US" sz="3570">
                <a:solidFill>
                  <a:prstClr val="white"/>
                </a:solidFill>
                <a:latin typeface="Segoe UI Light"/>
              </a:rPr>
              <a:t>Microsoft Canada</a:t>
            </a:r>
            <a:endParaRPr lang="en-US" sz="3570">
              <a:solidFill>
                <a:prstClr val="white"/>
              </a:solidFill>
              <a:latin typeface="Segoe UI Light"/>
              <a:cs typeface="Segoe UI Light"/>
            </a:endParaRPr>
          </a:p>
          <a:p>
            <a:pPr marL="0" indent="0" defTabSz="932455">
              <a:buNone/>
              <a:defRPr/>
            </a:pPr>
            <a:endParaRPr lang="en-US" sz="3598">
              <a:solidFill>
                <a:prstClr val="white"/>
              </a:solidFill>
              <a:latin typeface="Segoe UI Light"/>
            </a:endParaRPr>
          </a:p>
          <a:p>
            <a:pPr marL="0" indent="0" defTabSz="932455">
              <a:buNone/>
              <a:defRPr/>
            </a:pPr>
            <a:r>
              <a:rPr lang="en-US" sz="3570">
                <a:solidFill>
                  <a:prstClr val="white"/>
                </a:solidFill>
                <a:latin typeface="Segoe UI Light"/>
              </a:rPr>
              <a:t>Kevin.Harris@Microsoft.com</a:t>
            </a:r>
            <a:endParaRPr lang="en-US" sz="3570">
              <a:solidFill>
                <a:prstClr val="white"/>
              </a:solidFill>
              <a:latin typeface="Segoe UI Light"/>
              <a:cs typeface="Segoe UI Light"/>
            </a:endParaRPr>
          </a:p>
          <a:p>
            <a:pPr marL="0" indent="0" defTabSz="932455">
              <a:buNone/>
              <a:defRPr/>
            </a:pPr>
            <a:r>
              <a:rPr lang="en-US" sz="3570">
                <a:solidFill>
                  <a:prstClr val="white"/>
                </a:solidFill>
                <a:latin typeface="Segoe UI Light"/>
              </a:rPr>
              <a:t>@</a:t>
            </a:r>
            <a:r>
              <a:rPr lang="en-US" sz="3570" err="1">
                <a:solidFill>
                  <a:prstClr val="white"/>
                </a:solidFill>
                <a:latin typeface="Segoe UI Light"/>
              </a:rPr>
              <a:t>KevBHar</a:t>
            </a:r>
            <a:endParaRPr lang="en-US" sz="3570">
              <a:solidFill>
                <a:prstClr val="white"/>
              </a:solidFill>
              <a:latin typeface="Segoe UI Light"/>
            </a:endParaRPr>
          </a:p>
        </p:txBody>
      </p:sp>
      <p:pic>
        <p:nvPicPr>
          <p:cNvPr id="17" name="Picture Placeholder 10">
            <a:extLst>
              <a:ext uri="{FF2B5EF4-FFF2-40B4-BE49-F238E27FC236}">
                <a16:creationId xmlns:a16="http://schemas.microsoft.com/office/drawing/2014/main" id="{F4EECB6C-8767-9642-8152-2E0AF80F94F4}"/>
              </a:ext>
            </a:extLst>
          </p:cNvPr>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16688" r="16688"/>
          <a:stretch>
            <a:fillRect/>
          </a:stretch>
        </p:blipFill>
        <p:spPr>
          <a:xfrm>
            <a:off x="8426112" y="1666057"/>
            <a:ext cx="3440593" cy="3872894"/>
          </a:xfrm>
        </p:spPr>
      </p:pic>
    </p:spTree>
    <p:extLst>
      <p:ext uri="{BB962C8B-B14F-4D97-AF65-F5344CB8AC3E}">
        <p14:creationId xmlns:p14="http://schemas.microsoft.com/office/powerpoint/2010/main" val="3323029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04569" y="1135733"/>
            <a:ext cx="12539280" cy="585780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kern="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err="1"/>
              <a:t>eShopOnContainers</a:t>
            </a:r>
            <a:r>
              <a:rPr lang="en-US"/>
              <a:t> Reference App</a:t>
            </a:r>
          </a:p>
        </p:txBody>
      </p:sp>
      <p:sp>
        <p:nvSpPr>
          <p:cNvPr id="3" name="Text Placeholder 2"/>
          <p:cNvSpPr>
            <a:spLocks noGrp="1"/>
          </p:cNvSpPr>
          <p:nvPr>
            <p:ph type="body" sz="quarter" idx="11"/>
          </p:nvPr>
        </p:nvSpPr>
        <p:spPr>
          <a:xfrm>
            <a:off x="276324" y="1213176"/>
            <a:ext cx="11886192" cy="741819"/>
          </a:xfrm>
        </p:spPr>
        <p:txBody>
          <a:bodyPr/>
          <a:lstStyle/>
          <a:p>
            <a:endParaRPr lang="en-US"/>
          </a:p>
        </p:txBody>
      </p:sp>
      <p:pic>
        <p:nvPicPr>
          <p:cNvPr id="4" name="Picture 3">
            <a:extLst>
              <a:ext uri="{FF2B5EF4-FFF2-40B4-BE49-F238E27FC236}">
                <a16:creationId xmlns:a16="http://schemas.microsoft.com/office/drawing/2014/main" id="{F645BC6D-E9DD-4A39-B356-98E228D947A5}"/>
              </a:ext>
            </a:extLst>
          </p:cNvPr>
          <p:cNvPicPr>
            <a:picLocks noChangeAspect="1"/>
          </p:cNvPicPr>
          <p:nvPr/>
        </p:nvPicPr>
        <p:blipFill>
          <a:blip r:embed="rId3"/>
          <a:stretch>
            <a:fillRect/>
          </a:stretch>
        </p:blipFill>
        <p:spPr>
          <a:xfrm>
            <a:off x="1244162" y="1135732"/>
            <a:ext cx="9950517" cy="5810878"/>
          </a:xfrm>
          <a:prstGeom prst="rect">
            <a:avLst/>
          </a:prstGeom>
        </p:spPr>
      </p:pic>
    </p:spTree>
    <p:extLst>
      <p:ext uri="{BB962C8B-B14F-4D97-AF65-F5344CB8AC3E}">
        <p14:creationId xmlns:p14="http://schemas.microsoft.com/office/powerpoint/2010/main" val="23170700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6065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719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101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657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595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680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719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657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719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7285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7729"/>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5638"/>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9774"/>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5456"/>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62531"/>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42051"/>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7877"/>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72070"/>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91712"/>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51904"/>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657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22078"/>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20809"/>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417660" y="4798986"/>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5402"/>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6662"/>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81267"/>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83224"/>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9242"/>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4824"/>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4929"/>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8599"/>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8906"/>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0" name="Hexagon 119">
            <a:hlinkClick r:id="rId9" action="ppaction://hlinksldjump"/>
            <a:extLst>
              <a:ext uri="{FF2B5EF4-FFF2-40B4-BE49-F238E27FC236}">
                <a16:creationId xmlns:a16="http://schemas.microsoft.com/office/drawing/2014/main" id="{CDB75F72-27F2-419E-A298-A3F6F282A856}"/>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460EA77F-4BDF-4B3D-8B07-76A6AF412047}"/>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92ED1BA-A372-4837-8AFF-1FD4AFD77730}"/>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2B31AD8C-A47D-486D-AC70-5CB4778274A2}"/>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7" name="Hexagon 126">
            <a:hlinkClick r:id="rId16" action="ppaction://hlinksldjump"/>
            <a:extLst>
              <a:ext uri="{FF2B5EF4-FFF2-40B4-BE49-F238E27FC236}">
                <a16:creationId xmlns:a16="http://schemas.microsoft.com/office/drawing/2014/main" id="{37C2DF87-D50D-479C-B050-69136D4374B4}"/>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8" name="Hexagon 127">
            <a:hlinkClick r:id="rId17" action="ppaction://hlinksldjump"/>
            <a:extLst>
              <a:ext uri="{FF2B5EF4-FFF2-40B4-BE49-F238E27FC236}">
                <a16:creationId xmlns:a16="http://schemas.microsoft.com/office/drawing/2014/main" id="{6D65E0D9-C5C6-451A-971E-0A714D0A43F4}"/>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9" name="Hexagon 128">
            <a:hlinkClick r:id="rId18" action="ppaction://hlinksldjump"/>
            <a:extLst>
              <a:ext uri="{FF2B5EF4-FFF2-40B4-BE49-F238E27FC236}">
                <a16:creationId xmlns:a16="http://schemas.microsoft.com/office/drawing/2014/main" id="{1482ABFC-71BB-4CA8-A91A-0B9F387445A8}"/>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Hexagon 129">
            <a:hlinkClick r:id="rId19" action="ppaction://hlinksldjump"/>
            <a:extLst>
              <a:ext uri="{FF2B5EF4-FFF2-40B4-BE49-F238E27FC236}">
                <a16:creationId xmlns:a16="http://schemas.microsoft.com/office/drawing/2014/main" id="{37D1D9BB-0BE9-4A2D-9894-AC8BF912EE7A}"/>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86168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latin typeface="Segoe UI Semibold" panose="020B0702040204020203" pitchFamily="34" charset="0"/>
                <a:cs typeface="Segoe UI Semibold" panose="020B0702040204020203" pitchFamily="34" charset="0"/>
              </a:rPr>
              <a:t>Containers</a:t>
            </a:r>
            <a:br>
              <a:rPr lang="en-US" sz="1200">
                <a:latin typeface="Segoe UI Semibold" panose="020B0702040204020203" pitchFamily="34" charset="0"/>
                <a:cs typeface="Segoe UI Semibold" panose="020B0702040204020203" pitchFamily="34" charset="0"/>
              </a:rPr>
            </a:br>
            <a:r>
              <a:rPr lang="en-US" sz="1200">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92B54FA5-1DFA-4FB2-AD81-7EC3153E74C1}"/>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5BC8BB2-B61F-4DF6-8A96-EF92717CC2E0}"/>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8DF2C30D-2CDA-417A-9DD2-8218EA7AE13F}"/>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85BE0831-6C9E-4D2D-9A22-D73CBE7CB9DC}"/>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181E1EEF-B5A1-4848-905F-C37B46E0B3E6}"/>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2292927E-6E2B-4C66-875D-A94B4E611B8F}"/>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4941560A-BB4E-4A90-AE85-9A056E702205}"/>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DDCB349F-89DF-4362-86BF-0303B42AEE64}"/>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9923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4320" y="1187728"/>
            <a:ext cx="11889564" cy="917575"/>
          </a:xfrm>
        </p:spPr>
        <p:txBody>
          <a:bodyPr/>
          <a:lstStyle/>
          <a:p>
            <a:pPr algn="ctr"/>
            <a:r>
              <a:rPr lang="en-US" sz="4800">
                <a:solidFill>
                  <a:schemeClr val="tx1"/>
                </a:solidFill>
              </a:rPr>
              <a:t>What we hear from </a:t>
            </a:r>
            <a:r>
              <a:rPr lang="en-US" sz="4800">
                <a:solidFill>
                  <a:schemeClr val="accent1"/>
                </a:solidFill>
                <a:latin typeface="Segoe UI Semibold" panose="020B0702040204020203" pitchFamily="34" charset="0"/>
                <a:cs typeface="Segoe UI Semibold" panose="020B0702040204020203" pitchFamily="34" charset="0"/>
              </a:rPr>
              <a:t>developers</a:t>
            </a:r>
            <a:endParaRPr lang="en-US" sz="480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51014" y="3975245"/>
            <a:ext cx="11130538" cy="1126462"/>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815452" y="2623910"/>
            <a:ext cx="1101559" cy="889879"/>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557933" y="2535006"/>
            <a:ext cx="1024620" cy="1026624"/>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92775" y="5549038"/>
            <a:ext cx="7850923" cy="146912"/>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711343" y="2292061"/>
            <a:ext cx="1171746" cy="1309755"/>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endParaRPr lang="en-US"/>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endParaRPr lang="en-US"/>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endParaRPr lang="en-US"/>
              </a:p>
            </p:txBody>
          </p:sp>
        </p:grpSp>
      </p:grpSp>
    </p:spTree>
    <p:extLst>
      <p:ext uri="{BB962C8B-B14F-4D97-AF65-F5344CB8AC3E}">
        <p14:creationId xmlns:p14="http://schemas.microsoft.com/office/powerpoint/2010/main" val="2653570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4320" y="1187728"/>
            <a:ext cx="11889564" cy="917575"/>
          </a:xfrm>
        </p:spPr>
        <p:txBody>
          <a:bodyPr/>
          <a:lstStyle/>
          <a:p>
            <a:pPr algn="ctr"/>
            <a:r>
              <a:rPr lang="en-US" sz="4800">
                <a:solidFill>
                  <a:schemeClr val="tx1"/>
                </a:solidFill>
              </a:rPr>
              <a:t>What we hear from </a:t>
            </a:r>
            <a:r>
              <a:rPr lang="en-US" sz="4800">
                <a:solidFill>
                  <a:schemeClr val="accent1"/>
                </a:solidFill>
                <a:latin typeface="Segoe UI Semibold" panose="020B0702040204020203" pitchFamily="34" charset="0"/>
                <a:cs typeface="Segoe UI Semibold" panose="020B0702040204020203" pitchFamily="34" charset="0"/>
              </a:rPr>
              <a:t>IT</a:t>
            </a:r>
            <a:endParaRPr lang="en-US" sz="480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51014" y="3975245"/>
            <a:ext cx="11130538" cy="1126462"/>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677449" y="2547074"/>
            <a:ext cx="1081579" cy="1002484"/>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615057" y="2518087"/>
            <a:ext cx="910373" cy="1060452"/>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66642" y="2511091"/>
            <a:ext cx="990877" cy="1030309"/>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92775" y="5549038"/>
            <a:ext cx="7850923" cy="146912"/>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9523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74320" y="376733"/>
            <a:ext cx="11889564" cy="917575"/>
          </a:xfrm>
        </p:spPr>
        <p:txBody>
          <a:bodyPr/>
          <a:lstStyle/>
          <a:p>
            <a:pPr algn="ctr"/>
            <a:r>
              <a:rPr lang="en-US" sz="4800">
                <a:solidFill>
                  <a:schemeClr val="tx1"/>
                </a:solidFill>
              </a:rPr>
              <a:t>What is a </a:t>
            </a:r>
            <a:r>
              <a:rPr lang="en-US" sz="4800">
                <a:solidFill>
                  <a:schemeClr val="accent1"/>
                </a:solidFill>
                <a:latin typeface="Segoe UI Semibold" panose="020B0702040204020203" pitchFamily="34" charset="0"/>
                <a:cs typeface="Segoe UI Semibold" panose="020B0702040204020203" pitchFamily="34" charset="0"/>
              </a:rPr>
              <a:t>container</a:t>
            </a:r>
            <a:r>
              <a:rPr lang="en-US" sz="4800">
                <a:solidFill>
                  <a:schemeClr val="tx1"/>
                </a:solidFill>
              </a:rPr>
              <a:t>?</a:t>
            </a:r>
          </a:p>
        </p:txBody>
      </p:sp>
      <p:sp>
        <p:nvSpPr>
          <p:cNvPr id="3" name="Rectangle: Rounded Corners 2">
            <a:extLst>
              <a:ext uri="{FF2B5EF4-FFF2-40B4-BE49-F238E27FC236}">
                <a16:creationId xmlns:a16="http://schemas.microsoft.com/office/drawing/2014/main" id="{AA4733D6-E5B2-4C92-AF02-997A1DB2ECBB}"/>
              </a:ext>
            </a:extLst>
          </p:cNvPr>
          <p:cNvSpPr/>
          <p:nvPr/>
        </p:nvSpPr>
        <p:spPr bwMode="auto">
          <a:xfrm>
            <a:off x="912881" y="1843666"/>
            <a:ext cx="5193669" cy="2094272"/>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329924" y="1843666"/>
            <a:ext cx="5193669" cy="2094272"/>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 name="Rectangle: Rounded Corners 18">
            <a:extLst>
              <a:ext uri="{FF2B5EF4-FFF2-40B4-BE49-F238E27FC236}">
                <a16:creationId xmlns:a16="http://schemas.microsoft.com/office/drawing/2014/main" id="{E0DCC48D-43A9-49F9-9F75-B6116F9602DA}"/>
              </a:ext>
            </a:extLst>
          </p:cNvPr>
          <p:cNvSpPr/>
          <p:nvPr/>
        </p:nvSpPr>
        <p:spPr bwMode="auto">
          <a:xfrm>
            <a:off x="912881" y="4512538"/>
            <a:ext cx="5193669" cy="2094272"/>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0" name="Rectangle: Rounded Corners 19">
            <a:extLst>
              <a:ext uri="{FF2B5EF4-FFF2-40B4-BE49-F238E27FC236}">
                <a16:creationId xmlns:a16="http://schemas.microsoft.com/office/drawing/2014/main" id="{DB971E7F-7C79-4B51-BF24-BC2639800208}"/>
              </a:ext>
            </a:extLst>
          </p:cNvPr>
          <p:cNvSpPr/>
          <p:nvPr/>
        </p:nvSpPr>
        <p:spPr bwMode="auto">
          <a:xfrm>
            <a:off x="6329924" y="4512538"/>
            <a:ext cx="5193669" cy="2094272"/>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912881" y="1436009"/>
            <a:ext cx="5193669" cy="215444"/>
          </a:xfrm>
          <a:prstGeom prst="rect">
            <a:avLst/>
          </a:prstGeom>
          <a:noFill/>
        </p:spPr>
        <p:txBody>
          <a:bodyPr wrap="square" lIns="0" tIns="0" rIns="0" bIns="0" rtlCol="0">
            <a:spAutoFit/>
          </a:bodyPr>
          <a:lstStyle/>
          <a:p>
            <a:pPr>
              <a:spcAft>
                <a:spcPts val="2400"/>
              </a:spcAft>
            </a:pPr>
            <a:r>
              <a:rPr lang="en-US" sz="1400">
                <a:solidFill>
                  <a:schemeClr val="accent1"/>
                </a:solidFill>
                <a:latin typeface="Segoe UI Semibold" panose="020B0702040204020203" pitchFamily="34" charset="0"/>
                <a:cs typeface="Segoe UI Semibold" panose="020B0702040204020203" pitchFamily="34" charset="0"/>
              </a:rPr>
              <a:t>Containers</a:t>
            </a:r>
            <a:r>
              <a:rPr lang="en-US" sz="1400">
                <a:latin typeface="Segoe UI Semibold" panose="020B0702040204020203" pitchFamily="34" charset="0"/>
                <a:cs typeface="Segoe UI Semibold" panose="020B0702040204020203" pitchFamily="34" charset="0"/>
              </a:rPr>
              <a:t> = operating system virtualization</a:t>
            </a:r>
          </a:p>
        </p:txBody>
      </p:sp>
      <p:sp>
        <p:nvSpPr>
          <p:cNvPr id="22" name="TextBox 21">
            <a:extLst>
              <a:ext uri="{FF2B5EF4-FFF2-40B4-BE49-F238E27FC236}">
                <a16:creationId xmlns:a16="http://schemas.microsoft.com/office/drawing/2014/main" id="{58CD8594-DF79-4270-86F2-B7DFBF1F7C57}"/>
              </a:ext>
            </a:extLst>
          </p:cNvPr>
          <p:cNvSpPr txBox="1"/>
          <p:nvPr/>
        </p:nvSpPr>
        <p:spPr>
          <a:xfrm>
            <a:off x="6329923" y="1436009"/>
            <a:ext cx="5193669" cy="215444"/>
          </a:xfrm>
          <a:prstGeom prst="rect">
            <a:avLst/>
          </a:prstGeom>
          <a:noFill/>
        </p:spPr>
        <p:txBody>
          <a:bodyPr wrap="square" lIns="0" tIns="0" rIns="0" bIns="0" rtlCol="0">
            <a:spAutoFit/>
          </a:bodyPr>
          <a:lstStyle/>
          <a:p>
            <a:pPr>
              <a:spcAft>
                <a:spcPts val="2400"/>
              </a:spcAft>
            </a:pPr>
            <a:r>
              <a:rPr lang="en-US" sz="1400">
                <a:latin typeface="Segoe UI Semibold" panose="020B0702040204020203" pitchFamily="34" charset="0"/>
                <a:cs typeface="Segoe UI Semibold" panose="020B0702040204020203" pitchFamily="34" charset="0"/>
              </a:rPr>
              <a:t>Traditional virtual machines = hardware virtualization</a:t>
            </a:r>
          </a:p>
        </p:txBody>
      </p:sp>
      <p:sp>
        <p:nvSpPr>
          <p:cNvPr id="23" name="TextBox 22">
            <a:extLst>
              <a:ext uri="{FF2B5EF4-FFF2-40B4-BE49-F238E27FC236}">
                <a16:creationId xmlns:a16="http://schemas.microsoft.com/office/drawing/2014/main" id="{88A36551-00FC-46D1-ABF2-BD3F3F065C82}"/>
              </a:ext>
            </a:extLst>
          </p:cNvPr>
          <p:cNvSpPr txBox="1"/>
          <p:nvPr/>
        </p:nvSpPr>
        <p:spPr>
          <a:xfrm>
            <a:off x="912881" y="4104881"/>
            <a:ext cx="5193669" cy="215444"/>
          </a:xfrm>
          <a:prstGeom prst="rect">
            <a:avLst/>
          </a:prstGeom>
          <a:noFill/>
        </p:spPr>
        <p:txBody>
          <a:bodyPr wrap="square" lIns="0" tIns="0" rIns="0" bIns="0" rtlCol="0">
            <a:spAutoFit/>
          </a:bodyPr>
          <a:lstStyle/>
          <a:p>
            <a:pPr>
              <a:spcAft>
                <a:spcPts val="2400"/>
              </a:spcAft>
            </a:pPr>
            <a:r>
              <a:rPr lang="en-US" sz="1400">
                <a:solidFill>
                  <a:schemeClr val="accent1"/>
                </a:solidFill>
                <a:latin typeface="Segoe UI Semibold" panose="020B0702040204020203" pitchFamily="34" charset="0"/>
                <a:cs typeface="Segoe UI Semibold" panose="020B0702040204020203" pitchFamily="34" charset="0"/>
              </a:rPr>
              <a:t>Windows Server containers</a:t>
            </a:r>
            <a:r>
              <a:rPr lang="en-US" sz="1400">
                <a:latin typeface="Segoe UI Semibold" panose="020B0702040204020203" pitchFamily="34" charset="0"/>
                <a:cs typeface="Segoe UI Semibold" panose="020B0702040204020203" pitchFamily="34" charset="0"/>
              </a:rPr>
              <a:t>: maximum speed and density</a:t>
            </a:r>
          </a:p>
        </p:txBody>
      </p:sp>
      <p:sp>
        <p:nvSpPr>
          <p:cNvPr id="24" name="TextBox 23">
            <a:extLst>
              <a:ext uri="{FF2B5EF4-FFF2-40B4-BE49-F238E27FC236}">
                <a16:creationId xmlns:a16="http://schemas.microsoft.com/office/drawing/2014/main" id="{CD7E33DE-81FE-4529-9C89-0857E19B5DFA}"/>
              </a:ext>
            </a:extLst>
          </p:cNvPr>
          <p:cNvSpPr txBox="1"/>
          <p:nvPr/>
        </p:nvSpPr>
        <p:spPr>
          <a:xfrm>
            <a:off x="6329923" y="4104881"/>
            <a:ext cx="5193669" cy="215444"/>
          </a:xfrm>
          <a:prstGeom prst="rect">
            <a:avLst/>
          </a:prstGeom>
          <a:noFill/>
        </p:spPr>
        <p:txBody>
          <a:bodyPr wrap="square" lIns="0" tIns="0" rIns="0" bIns="0" rtlCol="0">
            <a:spAutoFit/>
          </a:bodyPr>
          <a:lstStyle/>
          <a:p>
            <a:pPr>
              <a:spcAft>
                <a:spcPts val="2400"/>
              </a:spcAft>
            </a:pPr>
            <a:r>
              <a:rPr lang="en-US" sz="1400">
                <a:solidFill>
                  <a:schemeClr val="accent1"/>
                </a:solidFill>
                <a:latin typeface="Segoe UI Semibold" panose="020B0702040204020203" pitchFamily="34" charset="0"/>
                <a:cs typeface="Segoe UI Semibold" panose="020B0702040204020203" pitchFamily="34" charset="0"/>
              </a:rPr>
              <a:t>Hyper-V containers</a:t>
            </a:r>
            <a:r>
              <a:rPr lang="en-US" sz="1400">
                <a:latin typeface="Segoe UI Semibold" panose="020B0702040204020203" pitchFamily="34" charset="0"/>
                <a:cs typeface="Segoe UI Semibold" panose="020B0702040204020203" pitchFamily="34" charset="0"/>
              </a:rPr>
              <a:t>: isolation plus performance</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45610" y="2024742"/>
            <a:ext cx="4728210" cy="1219549"/>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OS</a:t>
            </a:r>
            <a:endParaRPr lang="en-US" sz="2400">
              <a:solidFill>
                <a:schemeClr val="tx1"/>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643188" y="2670537"/>
            <a:ext cx="3046412" cy="43513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643188" y="2151935"/>
            <a:ext cx="1317211" cy="43513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9144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4029781" y="2151935"/>
            <a:ext cx="507018" cy="43513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606182" y="2151935"/>
            <a:ext cx="507018" cy="43513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182582" y="2151935"/>
            <a:ext cx="507018" cy="43513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45610" y="3327762"/>
            <a:ext cx="4728210" cy="429100"/>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514EC598-0CBF-4665-A8F6-33B40DE73B5E}"/>
              </a:ext>
            </a:extLst>
          </p:cNvPr>
          <p:cNvSpPr/>
          <p:nvPr/>
        </p:nvSpPr>
        <p:spPr bwMode="auto">
          <a:xfrm>
            <a:off x="1457041" y="5952005"/>
            <a:ext cx="4105348" cy="429100"/>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3823428C-B29F-4F56-8022-36EACE4B2037}"/>
              </a:ext>
            </a:extLst>
          </p:cNvPr>
          <p:cNvSpPr/>
          <p:nvPr/>
        </p:nvSpPr>
        <p:spPr bwMode="auto">
          <a:xfrm>
            <a:off x="1457041" y="4738243"/>
            <a:ext cx="1296834" cy="111296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51" name="Rectangle: Rounded Corners 50">
            <a:extLst>
              <a:ext uri="{FF2B5EF4-FFF2-40B4-BE49-F238E27FC236}">
                <a16:creationId xmlns:a16="http://schemas.microsoft.com/office/drawing/2014/main" id="{B7BADBD9-38B1-4795-AEF1-C0A32975F8BA}"/>
              </a:ext>
            </a:extLst>
          </p:cNvPr>
          <p:cNvSpPr/>
          <p:nvPr/>
        </p:nvSpPr>
        <p:spPr bwMode="auto">
          <a:xfrm>
            <a:off x="2872184" y="4738243"/>
            <a:ext cx="1296834" cy="111296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54" name="Rectangle: Rounded Corners 53">
            <a:extLst>
              <a:ext uri="{FF2B5EF4-FFF2-40B4-BE49-F238E27FC236}">
                <a16:creationId xmlns:a16="http://schemas.microsoft.com/office/drawing/2014/main" id="{CBFED247-AF05-4FC3-8556-9AD31A757D3F}"/>
              </a:ext>
            </a:extLst>
          </p:cNvPr>
          <p:cNvSpPr/>
          <p:nvPr/>
        </p:nvSpPr>
        <p:spPr bwMode="auto">
          <a:xfrm>
            <a:off x="4265555" y="4738243"/>
            <a:ext cx="1296834" cy="111296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62" name="Rectangle: Rounded Corners 61">
            <a:extLst>
              <a:ext uri="{FF2B5EF4-FFF2-40B4-BE49-F238E27FC236}">
                <a16:creationId xmlns:a16="http://schemas.microsoft.com/office/drawing/2014/main" id="{000E2669-8307-450C-94DE-7CD6245C8C76}"/>
              </a:ext>
            </a:extLst>
          </p:cNvPr>
          <p:cNvSpPr/>
          <p:nvPr/>
        </p:nvSpPr>
        <p:spPr bwMode="auto">
          <a:xfrm>
            <a:off x="6874084" y="5952005"/>
            <a:ext cx="4105348" cy="429100"/>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Hyper-V</a:t>
            </a:r>
            <a:endParaRPr lang="en-US" sz="2400">
              <a:solidFill>
                <a:schemeClr val="tx1"/>
              </a:solidFill>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4D960E1-E9F6-451F-8CFC-58A3DBCCEA54}"/>
              </a:ext>
            </a:extLst>
          </p:cNvPr>
          <p:cNvSpPr/>
          <p:nvPr/>
        </p:nvSpPr>
        <p:spPr bwMode="auto">
          <a:xfrm>
            <a:off x="6927300" y="4785361"/>
            <a:ext cx="1190402" cy="752952"/>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72" name="Rectangle: Rounded Corners 71">
            <a:extLst>
              <a:ext uri="{FF2B5EF4-FFF2-40B4-BE49-F238E27FC236}">
                <a16:creationId xmlns:a16="http://schemas.microsoft.com/office/drawing/2014/main" id="{311201A1-4513-422C-A11D-EEBB03D8FEB4}"/>
              </a:ext>
            </a:extLst>
          </p:cNvPr>
          <p:cNvSpPr/>
          <p:nvPr/>
        </p:nvSpPr>
        <p:spPr bwMode="auto">
          <a:xfrm>
            <a:off x="6927300" y="5593679"/>
            <a:ext cx="1190402" cy="24565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Kernel</a:t>
            </a:r>
          </a:p>
        </p:txBody>
      </p:sp>
      <p:sp>
        <p:nvSpPr>
          <p:cNvPr id="68" name="Rectangle: Rounded Corners 67">
            <a:extLst>
              <a:ext uri="{FF2B5EF4-FFF2-40B4-BE49-F238E27FC236}">
                <a16:creationId xmlns:a16="http://schemas.microsoft.com/office/drawing/2014/main" id="{C9837C98-76D5-442B-B2D6-A945E92426D3}"/>
              </a:ext>
            </a:extLst>
          </p:cNvPr>
          <p:cNvSpPr/>
          <p:nvPr/>
        </p:nvSpPr>
        <p:spPr bwMode="auto">
          <a:xfrm>
            <a:off x="8342443" y="4785361"/>
            <a:ext cx="1190402" cy="752952"/>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73" name="Rectangle: Rounded Corners 72">
            <a:extLst>
              <a:ext uri="{FF2B5EF4-FFF2-40B4-BE49-F238E27FC236}">
                <a16:creationId xmlns:a16="http://schemas.microsoft.com/office/drawing/2014/main" id="{D9A01201-EE9A-4156-9495-8C6F734C55C2}"/>
              </a:ext>
            </a:extLst>
          </p:cNvPr>
          <p:cNvSpPr/>
          <p:nvPr/>
        </p:nvSpPr>
        <p:spPr bwMode="auto">
          <a:xfrm>
            <a:off x="8342443" y="5593679"/>
            <a:ext cx="1190402" cy="24565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Kernel</a:t>
            </a:r>
          </a:p>
        </p:txBody>
      </p:sp>
      <p:sp>
        <p:nvSpPr>
          <p:cNvPr id="66" name="Rectangle: Rounded Corners 65">
            <a:extLst>
              <a:ext uri="{FF2B5EF4-FFF2-40B4-BE49-F238E27FC236}">
                <a16:creationId xmlns:a16="http://schemas.microsoft.com/office/drawing/2014/main" id="{7DDB2105-2E9C-45BC-A40D-DF9A6C2FBF9A}"/>
              </a:ext>
            </a:extLst>
          </p:cNvPr>
          <p:cNvSpPr/>
          <p:nvPr/>
        </p:nvSpPr>
        <p:spPr bwMode="auto">
          <a:xfrm>
            <a:off x="9735814" y="4785361"/>
            <a:ext cx="1190402" cy="752952"/>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74" name="Rectangle: Rounded Corners 73">
            <a:extLst>
              <a:ext uri="{FF2B5EF4-FFF2-40B4-BE49-F238E27FC236}">
                <a16:creationId xmlns:a16="http://schemas.microsoft.com/office/drawing/2014/main" id="{EE30F0B3-CB84-4308-8F1C-681EE8B037F9}"/>
              </a:ext>
            </a:extLst>
          </p:cNvPr>
          <p:cNvSpPr/>
          <p:nvPr/>
        </p:nvSpPr>
        <p:spPr bwMode="auto">
          <a:xfrm>
            <a:off x="9735814" y="5593679"/>
            <a:ext cx="1190402" cy="24565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Kernel</a:t>
            </a:r>
          </a:p>
        </p:txBody>
      </p:sp>
      <p:sp>
        <p:nvSpPr>
          <p:cNvPr id="83" name="Rectangle: Rounded Corners 82">
            <a:extLst>
              <a:ext uri="{FF2B5EF4-FFF2-40B4-BE49-F238E27FC236}">
                <a16:creationId xmlns:a16="http://schemas.microsoft.com/office/drawing/2014/main" id="{F73E0031-622F-4766-9D40-519027660D29}"/>
              </a:ext>
            </a:extLst>
          </p:cNvPr>
          <p:cNvSpPr/>
          <p:nvPr/>
        </p:nvSpPr>
        <p:spPr bwMode="auto">
          <a:xfrm>
            <a:off x="6890018" y="4740366"/>
            <a:ext cx="1261888" cy="1139733"/>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6" name="Rectangle: Rounded Corners 85">
            <a:extLst>
              <a:ext uri="{FF2B5EF4-FFF2-40B4-BE49-F238E27FC236}">
                <a16:creationId xmlns:a16="http://schemas.microsoft.com/office/drawing/2014/main" id="{2ADF3A11-ACEE-4F4C-BCA2-66C73D88D760}"/>
              </a:ext>
            </a:extLst>
          </p:cNvPr>
          <p:cNvSpPr/>
          <p:nvPr/>
        </p:nvSpPr>
        <p:spPr bwMode="auto">
          <a:xfrm>
            <a:off x="8302403" y="4740366"/>
            <a:ext cx="1261888" cy="1139733"/>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7" name="Rectangle: Rounded Corners 86">
            <a:extLst>
              <a:ext uri="{FF2B5EF4-FFF2-40B4-BE49-F238E27FC236}">
                <a16:creationId xmlns:a16="http://schemas.microsoft.com/office/drawing/2014/main" id="{45FF9D41-6CD9-4597-AF35-AAF52B5DF5A6}"/>
              </a:ext>
            </a:extLst>
          </p:cNvPr>
          <p:cNvSpPr/>
          <p:nvPr/>
        </p:nvSpPr>
        <p:spPr bwMode="auto">
          <a:xfrm>
            <a:off x="9706010" y="4740366"/>
            <a:ext cx="1261888" cy="1139733"/>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562652" y="3239689"/>
            <a:ext cx="4728210" cy="517173"/>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562652" y="2632216"/>
            <a:ext cx="1555050" cy="517173"/>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OS</a:t>
            </a:r>
            <a:endParaRPr lang="en-US" sz="2400">
              <a:solidFill>
                <a:schemeClr val="tx1"/>
              </a:solidFill>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562652" y="2024742"/>
            <a:ext cx="1555050" cy="517173"/>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Application</a:t>
            </a:r>
            <a:endParaRPr lang="en-US" sz="2400">
              <a:solidFill>
                <a:schemeClr val="tx1"/>
              </a:solidFill>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188325" y="2043254"/>
            <a:ext cx="983699" cy="1106136"/>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247744" y="2043254"/>
            <a:ext cx="983699" cy="1106136"/>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307163" y="2043254"/>
            <a:ext cx="983699" cy="1106136"/>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302403" y="2346728"/>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App</a:t>
            </a:r>
            <a:endParaRPr lang="en-US" sz="1200">
              <a:solidFill>
                <a:schemeClr val="tx1"/>
              </a:solidFill>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302403" y="2740519"/>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OS</a:t>
            </a:r>
            <a:endParaRPr lang="en-US" sz="1200">
              <a:solidFill>
                <a:schemeClr val="tx1"/>
              </a:solidFill>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341951" y="2346728"/>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App</a:t>
            </a:r>
            <a:endParaRPr lang="en-US" sz="1200">
              <a:solidFill>
                <a:schemeClr val="tx1"/>
              </a:solidFill>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341951" y="2740519"/>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OS</a:t>
            </a:r>
            <a:endParaRPr lang="en-US" sz="1200">
              <a:solidFill>
                <a:schemeClr val="tx1"/>
              </a:solidFill>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405149" y="2346728"/>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App</a:t>
            </a:r>
            <a:endParaRPr lang="en-US" sz="1200">
              <a:solidFill>
                <a:schemeClr val="tx1"/>
              </a:solidFill>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405149" y="2740519"/>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OS</a:t>
            </a:r>
            <a:endParaRPr lang="en-US" sz="1200">
              <a:solidFill>
                <a:schemeClr val="tx1"/>
              </a:solidFill>
              <a:cs typeface="Segoe UI" pitchFamily="34" charset="0"/>
            </a:endParaRPr>
          </a:p>
        </p:txBody>
      </p:sp>
      <p:grpSp>
        <p:nvGrpSpPr>
          <p:cNvPr id="5" name="Group 4">
            <a:extLst>
              <a:ext uri="{FF2B5EF4-FFF2-40B4-BE49-F238E27FC236}">
                <a16:creationId xmlns:a16="http://schemas.microsoft.com/office/drawing/2014/main" id="{AA48EFA4-EB86-445E-8322-A3AB1A16D7F6}"/>
              </a:ext>
            </a:extLst>
          </p:cNvPr>
          <p:cNvGrpSpPr/>
          <p:nvPr/>
        </p:nvGrpSpPr>
        <p:grpSpPr>
          <a:xfrm>
            <a:off x="1860495" y="5150756"/>
            <a:ext cx="489927" cy="536158"/>
            <a:chOff x="-159879" y="3757361"/>
            <a:chExt cx="777240" cy="850583"/>
          </a:xfrm>
        </p:grpSpPr>
        <p:sp>
          <p:nvSpPr>
            <p:cNvPr id="91" name="Freeform: Shape 90">
              <a:extLst>
                <a:ext uri="{FF2B5EF4-FFF2-40B4-BE49-F238E27FC236}">
                  <a16:creationId xmlns:a16="http://schemas.microsoft.com/office/drawing/2014/main" id="{800E391C-688A-44C9-84EB-EBFD03F49A1C}"/>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56FDC24C-8A59-432A-BA61-5644B9A56BBF}"/>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F9609995-0AF3-458F-A178-C2C57CB89B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95" name="Group 94">
            <a:extLst>
              <a:ext uri="{FF2B5EF4-FFF2-40B4-BE49-F238E27FC236}">
                <a16:creationId xmlns:a16="http://schemas.microsoft.com/office/drawing/2014/main" id="{3E484BE5-AF35-42AD-96BC-A15448A489D9}"/>
              </a:ext>
            </a:extLst>
          </p:cNvPr>
          <p:cNvGrpSpPr/>
          <p:nvPr/>
        </p:nvGrpSpPr>
        <p:grpSpPr>
          <a:xfrm>
            <a:off x="3275638" y="5150756"/>
            <a:ext cx="489927" cy="536158"/>
            <a:chOff x="-159879" y="3757361"/>
            <a:chExt cx="777240" cy="850583"/>
          </a:xfrm>
        </p:grpSpPr>
        <p:sp>
          <p:nvSpPr>
            <p:cNvPr id="97" name="Freeform: Shape 96">
              <a:extLst>
                <a:ext uri="{FF2B5EF4-FFF2-40B4-BE49-F238E27FC236}">
                  <a16:creationId xmlns:a16="http://schemas.microsoft.com/office/drawing/2014/main" id="{04C76B34-BFC9-401E-A1E8-AAAD2FF4B786}"/>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6672D5F0-2630-49E2-8D16-7F5EFAD0AE15}"/>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8A6CEF7C-8267-41F2-8E23-A7C7B32DD077}"/>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02" name="Group 101">
            <a:extLst>
              <a:ext uri="{FF2B5EF4-FFF2-40B4-BE49-F238E27FC236}">
                <a16:creationId xmlns:a16="http://schemas.microsoft.com/office/drawing/2014/main" id="{5B9F56D4-A28F-458F-9187-EDE28229B769}"/>
              </a:ext>
            </a:extLst>
          </p:cNvPr>
          <p:cNvGrpSpPr/>
          <p:nvPr/>
        </p:nvGrpSpPr>
        <p:grpSpPr>
          <a:xfrm>
            <a:off x="4669008" y="5150756"/>
            <a:ext cx="489927" cy="536158"/>
            <a:chOff x="-159879" y="3757361"/>
            <a:chExt cx="777240" cy="850583"/>
          </a:xfrm>
        </p:grpSpPr>
        <p:sp>
          <p:nvSpPr>
            <p:cNvPr id="107" name="Freeform: Shape 106">
              <a:extLst>
                <a:ext uri="{FF2B5EF4-FFF2-40B4-BE49-F238E27FC236}">
                  <a16:creationId xmlns:a16="http://schemas.microsoft.com/office/drawing/2014/main" id="{87740106-9285-4964-9F49-F5326DF1E5A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DCBA5C54-E508-4028-8574-63A3F74CE7F2}"/>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39808A11-07F0-4497-9390-A076188BB814}"/>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19" name="Group 118">
            <a:extLst>
              <a:ext uri="{FF2B5EF4-FFF2-40B4-BE49-F238E27FC236}">
                <a16:creationId xmlns:a16="http://schemas.microsoft.com/office/drawing/2014/main" id="{32B5DB61-71B2-44DA-B106-5E5ACF533924}"/>
              </a:ext>
            </a:extLst>
          </p:cNvPr>
          <p:cNvGrpSpPr/>
          <p:nvPr/>
        </p:nvGrpSpPr>
        <p:grpSpPr>
          <a:xfrm>
            <a:off x="7372575" y="5116253"/>
            <a:ext cx="296774" cy="324778"/>
            <a:chOff x="-159879" y="3757361"/>
            <a:chExt cx="777240" cy="850583"/>
          </a:xfrm>
        </p:grpSpPr>
        <p:sp>
          <p:nvSpPr>
            <p:cNvPr id="120" name="Freeform: Shape 119">
              <a:extLst>
                <a:ext uri="{FF2B5EF4-FFF2-40B4-BE49-F238E27FC236}">
                  <a16:creationId xmlns:a16="http://schemas.microsoft.com/office/drawing/2014/main" id="{5C881274-42D6-431F-AB22-6B81D75C5267}"/>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934987B8-FDBB-4535-AC15-33226EC9557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E462DBC9-ED38-48DD-B4AA-F3728402275B}"/>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28" name="Group 127">
            <a:extLst>
              <a:ext uri="{FF2B5EF4-FFF2-40B4-BE49-F238E27FC236}">
                <a16:creationId xmlns:a16="http://schemas.microsoft.com/office/drawing/2014/main" id="{BCB2F4AE-CFA6-43AD-8B02-35E55082916B}"/>
              </a:ext>
            </a:extLst>
          </p:cNvPr>
          <p:cNvGrpSpPr/>
          <p:nvPr/>
        </p:nvGrpSpPr>
        <p:grpSpPr>
          <a:xfrm>
            <a:off x="8778370" y="5116253"/>
            <a:ext cx="296774" cy="324778"/>
            <a:chOff x="-159879" y="3757361"/>
            <a:chExt cx="777240" cy="850583"/>
          </a:xfrm>
        </p:grpSpPr>
        <p:sp>
          <p:nvSpPr>
            <p:cNvPr id="129" name="Freeform: Shape 128">
              <a:extLst>
                <a:ext uri="{FF2B5EF4-FFF2-40B4-BE49-F238E27FC236}">
                  <a16:creationId xmlns:a16="http://schemas.microsoft.com/office/drawing/2014/main" id="{55D23931-2193-47A5-8F5F-D32F0AEC2A12}"/>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0D6FFE43-6FA4-4FAC-B2CD-42E6530543CC}"/>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CA746581-E84F-4B9C-948C-89DEC22364D9}"/>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32" name="Group 131">
            <a:extLst>
              <a:ext uri="{FF2B5EF4-FFF2-40B4-BE49-F238E27FC236}">
                <a16:creationId xmlns:a16="http://schemas.microsoft.com/office/drawing/2014/main" id="{2355457C-2B0C-4ECF-AA16-ACFFB04AB3FB}"/>
              </a:ext>
            </a:extLst>
          </p:cNvPr>
          <p:cNvGrpSpPr/>
          <p:nvPr/>
        </p:nvGrpSpPr>
        <p:grpSpPr>
          <a:xfrm>
            <a:off x="10182628" y="5116253"/>
            <a:ext cx="296774" cy="324778"/>
            <a:chOff x="-159879" y="3757361"/>
            <a:chExt cx="777240" cy="850583"/>
          </a:xfrm>
        </p:grpSpPr>
        <p:sp>
          <p:nvSpPr>
            <p:cNvPr id="133" name="Freeform: Shape 132">
              <a:extLst>
                <a:ext uri="{FF2B5EF4-FFF2-40B4-BE49-F238E27FC236}">
                  <a16:creationId xmlns:a16="http://schemas.microsoft.com/office/drawing/2014/main" id="{B38C4D16-D694-4A46-A16E-A15900260833}"/>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5FF51D38-5353-43C9-8405-5AA96D2D2DFE}"/>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662B7310-83D3-431B-AAE3-7361E545167D}"/>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3" name="Group 12">
            <a:extLst>
              <a:ext uri="{FF2B5EF4-FFF2-40B4-BE49-F238E27FC236}">
                <a16:creationId xmlns:a16="http://schemas.microsoft.com/office/drawing/2014/main" id="{7EA0ACBE-8A53-45B5-9CDA-AF69720D6CBB}"/>
              </a:ext>
            </a:extLst>
          </p:cNvPr>
          <p:cNvGrpSpPr/>
          <p:nvPr/>
        </p:nvGrpSpPr>
        <p:grpSpPr>
          <a:xfrm>
            <a:off x="7035267" y="6041877"/>
            <a:ext cx="246790" cy="249356"/>
            <a:chOff x="882651" y="200026"/>
            <a:chExt cx="763587" cy="771525"/>
          </a:xfrm>
        </p:grpSpPr>
        <p:sp>
          <p:nvSpPr>
            <p:cNvPr id="9" name="Freeform 5">
              <a:extLst>
                <a:ext uri="{FF2B5EF4-FFF2-40B4-BE49-F238E27FC236}">
                  <a16:creationId xmlns:a16="http://schemas.microsoft.com/office/drawing/2014/main" id="{61AB900A-2ACD-42B8-B8F6-B2F0248512A6}"/>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E1996704-C031-44EF-96C5-ABC05887C674}"/>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91C88A70-C074-4511-A1CD-43EB36E96D7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0F17B6E0-B4FC-412B-84C3-59385F7CA6CD}"/>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50EDEA7C-69F6-4CD3-905C-F5CB76F47430}"/>
              </a:ext>
            </a:extLst>
          </p:cNvPr>
          <p:cNvGrpSpPr/>
          <p:nvPr/>
        </p:nvGrpSpPr>
        <p:grpSpPr>
          <a:xfrm>
            <a:off x="7059535" y="5638791"/>
            <a:ext cx="143356" cy="146238"/>
            <a:chOff x="893763" y="-434975"/>
            <a:chExt cx="869950" cy="869950"/>
          </a:xfrm>
        </p:grpSpPr>
        <p:sp>
          <p:nvSpPr>
            <p:cNvPr id="17" name="Freeform 12">
              <a:extLst>
                <a:ext uri="{FF2B5EF4-FFF2-40B4-BE49-F238E27FC236}">
                  <a16:creationId xmlns:a16="http://schemas.microsoft.com/office/drawing/2014/main" id="{5813B93D-2696-463A-BED6-C1E06D8AA71B}"/>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id="{15A123DA-69A5-4658-AFC4-C9135DEA0886}"/>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423C41F9-1405-4C4C-B51C-F4E24B02119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5">
              <a:extLst>
                <a:ext uri="{FF2B5EF4-FFF2-40B4-BE49-F238E27FC236}">
                  <a16:creationId xmlns:a16="http://schemas.microsoft.com/office/drawing/2014/main" id="{25DA60EF-0F97-4BE0-B8EE-866E6D0ACC00}"/>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6">
              <a:extLst>
                <a:ext uri="{FF2B5EF4-FFF2-40B4-BE49-F238E27FC236}">
                  <a16:creationId xmlns:a16="http://schemas.microsoft.com/office/drawing/2014/main" id="{F4116E0F-77E6-46BF-8619-6C793424B931}"/>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7">
              <a:extLst>
                <a:ext uri="{FF2B5EF4-FFF2-40B4-BE49-F238E27FC236}">
                  <a16:creationId xmlns:a16="http://schemas.microsoft.com/office/drawing/2014/main" id="{9501C936-6D80-480C-8AAA-54AF5189946D}"/>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9A691911-DC76-426E-A5FD-EF5BED56F884}"/>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9">
              <a:extLst>
                <a:ext uri="{FF2B5EF4-FFF2-40B4-BE49-F238E27FC236}">
                  <a16:creationId xmlns:a16="http://schemas.microsoft.com/office/drawing/2014/main" id="{95351014-8F39-4028-8EF2-C6538B9A34F5}"/>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20">
              <a:extLst>
                <a:ext uri="{FF2B5EF4-FFF2-40B4-BE49-F238E27FC236}">
                  <a16:creationId xmlns:a16="http://schemas.microsoft.com/office/drawing/2014/main" id="{49CF9260-D4BF-4D70-B95A-4F7D92C856FE}"/>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22">
              <a:extLst>
                <a:ext uri="{FF2B5EF4-FFF2-40B4-BE49-F238E27FC236}">
                  <a16:creationId xmlns:a16="http://schemas.microsoft.com/office/drawing/2014/main" id="{FBA6336E-E33A-45E0-9B2C-2DD69368581B}"/>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23">
              <a:extLst>
                <a:ext uri="{FF2B5EF4-FFF2-40B4-BE49-F238E27FC236}">
                  <a16:creationId xmlns:a16="http://schemas.microsoft.com/office/drawing/2014/main" id="{C92308F8-B80F-4077-9262-648B575A285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24">
              <a:extLst>
                <a:ext uri="{FF2B5EF4-FFF2-40B4-BE49-F238E27FC236}">
                  <a16:creationId xmlns:a16="http://schemas.microsoft.com/office/drawing/2014/main" id="{7C584CE6-BBAC-4CB2-ACA4-1CF84C6C62B4}"/>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25">
              <a:extLst>
                <a:ext uri="{FF2B5EF4-FFF2-40B4-BE49-F238E27FC236}">
                  <a16:creationId xmlns:a16="http://schemas.microsoft.com/office/drawing/2014/main" id="{DEC19865-0AED-44B7-AF04-57C2E6C72A40}"/>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26">
              <a:extLst>
                <a:ext uri="{FF2B5EF4-FFF2-40B4-BE49-F238E27FC236}">
                  <a16:creationId xmlns:a16="http://schemas.microsoft.com/office/drawing/2014/main" id="{6AEBEC9A-4280-4EFC-9B27-F6C847579C4B}"/>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7">
            <a:extLst>
              <a:ext uri="{FF2B5EF4-FFF2-40B4-BE49-F238E27FC236}">
                <a16:creationId xmlns:a16="http://schemas.microsoft.com/office/drawing/2014/main" id="{435CDDAF-B27A-48A1-8EF8-87A9DBF2AEAB}"/>
              </a:ext>
            </a:extLst>
          </p:cNvPr>
          <p:cNvGrpSpPr/>
          <p:nvPr/>
        </p:nvGrpSpPr>
        <p:grpSpPr>
          <a:xfrm>
            <a:off x="8471051" y="5638791"/>
            <a:ext cx="143356" cy="146238"/>
            <a:chOff x="893763" y="-434975"/>
            <a:chExt cx="869950" cy="869950"/>
          </a:xfrm>
        </p:grpSpPr>
        <p:sp>
          <p:nvSpPr>
            <p:cNvPr id="139" name="Freeform 12">
              <a:extLst>
                <a:ext uri="{FF2B5EF4-FFF2-40B4-BE49-F238E27FC236}">
                  <a16:creationId xmlns:a16="http://schemas.microsoft.com/office/drawing/2014/main" id="{E7F830BA-5984-4BE4-B0BF-86D694048EF5}"/>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
              <a:extLst>
                <a:ext uri="{FF2B5EF4-FFF2-40B4-BE49-F238E27FC236}">
                  <a16:creationId xmlns:a16="http://schemas.microsoft.com/office/drawing/2014/main" id="{55AF047E-43D5-41D0-A42A-EFB19BA3A36C}"/>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4">
              <a:extLst>
                <a:ext uri="{FF2B5EF4-FFF2-40B4-BE49-F238E27FC236}">
                  <a16:creationId xmlns:a16="http://schemas.microsoft.com/office/drawing/2014/main" id="{D7BE00D2-66D4-400A-873D-ADBBEFE33E39}"/>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5">
              <a:extLst>
                <a:ext uri="{FF2B5EF4-FFF2-40B4-BE49-F238E27FC236}">
                  <a16:creationId xmlns:a16="http://schemas.microsoft.com/office/drawing/2014/main" id="{47C450F5-8553-4740-BD08-60EE303CEDB6}"/>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6">
              <a:extLst>
                <a:ext uri="{FF2B5EF4-FFF2-40B4-BE49-F238E27FC236}">
                  <a16:creationId xmlns:a16="http://schemas.microsoft.com/office/drawing/2014/main" id="{A6AF7E90-8AB1-4062-8D3D-5596FE5751DD}"/>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7">
              <a:extLst>
                <a:ext uri="{FF2B5EF4-FFF2-40B4-BE49-F238E27FC236}">
                  <a16:creationId xmlns:a16="http://schemas.microsoft.com/office/drawing/2014/main" id="{1E4EBA6D-73EC-4BBA-8CB9-1DEA90900FA5}"/>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8">
              <a:extLst>
                <a:ext uri="{FF2B5EF4-FFF2-40B4-BE49-F238E27FC236}">
                  <a16:creationId xmlns:a16="http://schemas.microsoft.com/office/drawing/2014/main" id="{072EAD15-63AC-4C35-85D1-8F663DB891BB}"/>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9">
              <a:extLst>
                <a:ext uri="{FF2B5EF4-FFF2-40B4-BE49-F238E27FC236}">
                  <a16:creationId xmlns:a16="http://schemas.microsoft.com/office/drawing/2014/main" id="{080DB07C-12D1-4A4E-95C5-B11C21707DB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20">
              <a:extLst>
                <a:ext uri="{FF2B5EF4-FFF2-40B4-BE49-F238E27FC236}">
                  <a16:creationId xmlns:a16="http://schemas.microsoft.com/office/drawing/2014/main" id="{7EAC4E5F-EB24-4AAB-9B83-0F1A96F5E79F}"/>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22">
              <a:extLst>
                <a:ext uri="{FF2B5EF4-FFF2-40B4-BE49-F238E27FC236}">
                  <a16:creationId xmlns:a16="http://schemas.microsoft.com/office/drawing/2014/main" id="{080E018B-6E95-4CD0-A153-023A015F1D10}"/>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23">
              <a:extLst>
                <a:ext uri="{FF2B5EF4-FFF2-40B4-BE49-F238E27FC236}">
                  <a16:creationId xmlns:a16="http://schemas.microsoft.com/office/drawing/2014/main" id="{08204330-1BFB-4366-ADD8-1CB1F37399A1}"/>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24">
              <a:extLst>
                <a:ext uri="{FF2B5EF4-FFF2-40B4-BE49-F238E27FC236}">
                  <a16:creationId xmlns:a16="http://schemas.microsoft.com/office/drawing/2014/main" id="{14449E96-8F80-4C4D-967F-E59158110378}"/>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25">
              <a:extLst>
                <a:ext uri="{FF2B5EF4-FFF2-40B4-BE49-F238E27FC236}">
                  <a16:creationId xmlns:a16="http://schemas.microsoft.com/office/drawing/2014/main" id="{C692BB46-92F7-4DC8-9163-CA8A65DC89A4}"/>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26">
              <a:extLst>
                <a:ext uri="{FF2B5EF4-FFF2-40B4-BE49-F238E27FC236}">
                  <a16:creationId xmlns:a16="http://schemas.microsoft.com/office/drawing/2014/main" id="{CDF8EEB5-350A-4C95-8DE4-7ED4A68357A6}"/>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52">
            <a:extLst>
              <a:ext uri="{FF2B5EF4-FFF2-40B4-BE49-F238E27FC236}">
                <a16:creationId xmlns:a16="http://schemas.microsoft.com/office/drawing/2014/main" id="{2DDF4D68-C0DE-4622-BF03-1F0AD7060542}"/>
              </a:ext>
            </a:extLst>
          </p:cNvPr>
          <p:cNvGrpSpPr/>
          <p:nvPr/>
        </p:nvGrpSpPr>
        <p:grpSpPr>
          <a:xfrm>
            <a:off x="9871226" y="5638791"/>
            <a:ext cx="143356" cy="146238"/>
            <a:chOff x="893763" y="-434975"/>
            <a:chExt cx="869950" cy="869950"/>
          </a:xfrm>
        </p:grpSpPr>
        <p:sp>
          <p:nvSpPr>
            <p:cNvPr id="154" name="Freeform 12">
              <a:extLst>
                <a:ext uri="{FF2B5EF4-FFF2-40B4-BE49-F238E27FC236}">
                  <a16:creationId xmlns:a16="http://schemas.microsoft.com/office/drawing/2014/main" id="{CD0C5C21-8894-41C5-A114-2C204F2863C1}"/>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1C651E7-26FB-471F-80A0-97B0D36F6903}"/>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4">
              <a:extLst>
                <a:ext uri="{FF2B5EF4-FFF2-40B4-BE49-F238E27FC236}">
                  <a16:creationId xmlns:a16="http://schemas.microsoft.com/office/drawing/2014/main" id="{AA28F965-901D-4F6A-AE19-4CC3B4C1AA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5">
              <a:extLst>
                <a:ext uri="{FF2B5EF4-FFF2-40B4-BE49-F238E27FC236}">
                  <a16:creationId xmlns:a16="http://schemas.microsoft.com/office/drawing/2014/main" id="{F1C69F02-C3A3-4E7F-98AE-303BB806910A}"/>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6">
              <a:extLst>
                <a:ext uri="{FF2B5EF4-FFF2-40B4-BE49-F238E27FC236}">
                  <a16:creationId xmlns:a16="http://schemas.microsoft.com/office/drawing/2014/main" id="{3795209A-70CF-44BE-946C-B3284938C87F}"/>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7">
              <a:extLst>
                <a:ext uri="{FF2B5EF4-FFF2-40B4-BE49-F238E27FC236}">
                  <a16:creationId xmlns:a16="http://schemas.microsoft.com/office/drawing/2014/main" id="{4B9A57D7-7666-47EA-9069-80AF13D22310}"/>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8">
              <a:extLst>
                <a:ext uri="{FF2B5EF4-FFF2-40B4-BE49-F238E27FC236}">
                  <a16:creationId xmlns:a16="http://schemas.microsoft.com/office/drawing/2014/main" id="{5F23D7E0-F0CE-44AE-A5CA-265F6BF52A72}"/>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9">
              <a:extLst>
                <a:ext uri="{FF2B5EF4-FFF2-40B4-BE49-F238E27FC236}">
                  <a16:creationId xmlns:a16="http://schemas.microsoft.com/office/drawing/2014/main" id="{24C81469-F1D1-464B-98B4-A495D066ABF2}"/>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20">
              <a:extLst>
                <a:ext uri="{FF2B5EF4-FFF2-40B4-BE49-F238E27FC236}">
                  <a16:creationId xmlns:a16="http://schemas.microsoft.com/office/drawing/2014/main" id="{D592DC77-4478-4C3D-A6FD-55F8A0656D75}"/>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22">
              <a:extLst>
                <a:ext uri="{FF2B5EF4-FFF2-40B4-BE49-F238E27FC236}">
                  <a16:creationId xmlns:a16="http://schemas.microsoft.com/office/drawing/2014/main" id="{60DA187E-3F83-458A-BDA3-C6A3C3675044}"/>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23">
              <a:extLst>
                <a:ext uri="{FF2B5EF4-FFF2-40B4-BE49-F238E27FC236}">
                  <a16:creationId xmlns:a16="http://schemas.microsoft.com/office/drawing/2014/main" id="{713E7562-57E9-4666-97AA-05E64F68250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24">
              <a:extLst>
                <a:ext uri="{FF2B5EF4-FFF2-40B4-BE49-F238E27FC236}">
                  <a16:creationId xmlns:a16="http://schemas.microsoft.com/office/drawing/2014/main" id="{2976B159-9A07-4D11-9C15-C427F1774561}"/>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25">
              <a:extLst>
                <a:ext uri="{FF2B5EF4-FFF2-40B4-BE49-F238E27FC236}">
                  <a16:creationId xmlns:a16="http://schemas.microsoft.com/office/drawing/2014/main" id="{2D45AD15-C8D5-4162-8DE7-981D6EBAFDAE}"/>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26">
              <a:extLst>
                <a:ext uri="{FF2B5EF4-FFF2-40B4-BE49-F238E27FC236}">
                  <a16:creationId xmlns:a16="http://schemas.microsoft.com/office/drawing/2014/main" id="{4BFED783-C3B1-4F69-A2F5-08F21783ED74}"/>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8" name="Group 167">
            <a:extLst>
              <a:ext uri="{FF2B5EF4-FFF2-40B4-BE49-F238E27FC236}">
                <a16:creationId xmlns:a16="http://schemas.microsoft.com/office/drawing/2014/main" id="{A241511F-24B3-43F1-9CC5-D228FAC2E68C}"/>
              </a:ext>
            </a:extLst>
          </p:cNvPr>
          <p:cNvGrpSpPr/>
          <p:nvPr/>
        </p:nvGrpSpPr>
        <p:grpSpPr>
          <a:xfrm>
            <a:off x="2750725" y="2757451"/>
            <a:ext cx="259176" cy="264384"/>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201973" y="2330926"/>
            <a:ext cx="162635" cy="177982"/>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778373" y="2330926"/>
            <a:ext cx="162635" cy="177982"/>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351292" y="2330926"/>
            <a:ext cx="162635" cy="177982"/>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204" name="Group 203">
            <a:extLst>
              <a:ext uri="{FF2B5EF4-FFF2-40B4-BE49-F238E27FC236}">
                <a16:creationId xmlns:a16="http://schemas.microsoft.com/office/drawing/2014/main" id="{FAB59069-2D0A-43A4-904F-13532EFBD0E5}"/>
              </a:ext>
            </a:extLst>
          </p:cNvPr>
          <p:cNvGrpSpPr/>
          <p:nvPr/>
        </p:nvGrpSpPr>
        <p:grpSpPr>
          <a:xfrm>
            <a:off x="8374535" y="2432827"/>
            <a:ext cx="181975" cy="143829"/>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419903" y="2432827"/>
            <a:ext cx="181975" cy="143829"/>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489084" y="2432827"/>
            <a:ext cx="181975" cy="143829"/>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734421" y="2167955"/>
            <a:ext cx="274562" cy="217005"/>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732369" y="2785455"/>
            <a:ext cx="283428" cy="210694"/>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99735" y="2529169"/>
            <a:ext cx="283428" cy="210694"/>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736886" y="2265552"/>
            <a:ext cx="263849" cy="208538"/>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370441" y="2820981"/>
            <a:ext cx="194540" cy="144616"/>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415809" y="2820981"/>
            <a:ext cx="194540" cy="144616"/>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484990" y="2820981"/>
            <a:ext cx="194540" cy="144616"/>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70397" y="3460423"/>
            <a:ext cx="331799" cy="162586"/>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702416" y="3416982"/>
            <a:ext cx="331799" cy="162586"/>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DF10FC25-FDAE-43AF-A6E9-0B43200EA309}"/>
              </a:ext>
            </a:extLst>
          </p:cNvPr>
          <p:cNvGrpSpPr/>
          <p:nvPr/>
        </p:nvGrpSpPr>
        <p:grpSpPr>
          <a:xfrm>
            <a:off x="1592403" y="6085262"/>
            <a:ext cx="331799" cy="162586"/>
            <a:chOff x="92603" y="44698"/>
            <a:chExt cx="851960" cy="353283"/>
          </a:xfrm>
        </p:grpSpPr>
        <p:sp>
          <p:nvSpPr>
            <p:cNvPr id="288" name="Oval 32">
              <a:extLst>
                <a:ext uri="{FF2B5EF4-FFF2-40B4-BE49-F238E27FC236}">
                  <a16:creationId xmlns:a16="http://schemas.microsoft.com/office/drawing/2014/main" id="{4697194C-BE50-40B1-AEA0-CB300602BF5A}"/>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Oval 33">
              <a:extLst>
                <a:ext uri="{FF2B5EF4-FFF2-40B4-BE49-F238E27FC236}">
                  <a16:creationId xmlns:a16="http://schemas.microsoft.com/office/drawing/2014/main" id="{BAF02132-6EA0-4883-BFD0-2104E42166B4}"/>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Oval 34">
              <a:extLst>
                <a:ext uri="{FF2B5EF4-FFF2-40B4-BE49-F238E27FC236}">
                  <a16:creationId xmlns:a16="http://schemas.microsoft.com/office/drawing/2014/main" id="{B8DB2453-C887-43F2-8EDE-86250B4D843E}"/>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Rounded Corners 290">
              <a:extLst>
                <a:ext uri="{FF2B5EF4-FFF2-40B4-BE49-F238E27FC236}">
                  <a16:creationId xmlns:a16="http://schemas.microsoft.com/office/drawing/2014/main" id="{1B587D09-5405-4D69-A4C2-AB205F1EA1B9}"/>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Rounded Corners 291">
              <a:extLst>
                <a:ext uri="{FF2B5EF4-FFF2-40B4-BE49-F238E27FC236}">
                  <a16:creationId xmlns:a16="http://schemas.microsoft.com/office/drawing/2014/main" id="{03F857E5-D3C8-4FB9-B26E-74F9D3726A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29879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511081" y="6095763"/>
            <a:ext cx="3618372" cy="572464"/>
          </a:xfrm>
          <a:prstGeom prst="rect">
            <a:avLst/>
          </a:prstGeom>
          <a:noFill/>
        </p:spPr>
        <p:txBody>
          <a:bodyPr wrap="square" lIns="146304" tIns="146304" rIns="146304" bIns="146304" rtlCol="0">
            <a:spAutoFit/>
          </a:bodyPr>
          <a:lstStyle/>
          <a:p>
            <a:pPr algn="ctr">
              <a:spcAft>
                <a:spcPts val="2400"/>
              </a:spcAft>
            </a:pPr>
            <a:r>
              <a:rPr lang="en-US">
                <a:solidFill>
                  <a:schemeClr val="accent1"/>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204993" y="6095763"/>
            <a:ext cx="3618372" cy="572464"/>
          </a:xfrm>
          <a:prstGeom prst="rect">
            <a:avLst/>
          </a:prstGeom>
          <a:noFill/>
        </p:spPr>
        <p:txBody>
          <a:bodyPr wrap="square" lIns="146304" tIns="146304" rIns="146304" bIns="146304" rtlCol="0">
            <a:spAutoFit/>
          </a:bodyPr>
          <a:lstStyle/>
          <a:p>
            <a:pPr algn="ctr">
              <a:spcAft>
                <a:spcPts val="2400"/>
              </a:spcAft>
            </a:pPr>
            <a:r>
              <a:rPr lang="en-US">
                <a:solidFill>
                  <a:schemeClr val="accent1"/>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83720" y="4019565"/>
            <a:ext cx="3477152" cy="2291575"/>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6304" tIns="146304" rIns="146304" bIns="146304" rtlCol="0">
              <a:spAutoFit/>
            </a:bodyPr>
            <a:lstStyle/>
            <a:p>
              <a:pPr algn="ctr">
                <a:spcAft>
                  <a:spcPts val="2400"/>
                </a:spcAft>
              </a:pPr>
              <a:r>
                <a:rPr lang="en-US" sz="1200">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Hypervisor 1</a:t>
                </a:r>
                <a:endParaRPr lang="en-US" sz="2400">
                  <a:solidFill>
                    <a:schemeClr val="tx1"/>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479661" y="3599215"/>
            <a:ext cx="3477153" cy="2711925"/>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6304" tIns="146304" rIns="146304" bIns="146304" rtlCol="0">
              <a:spAutoFit/>
            </a:bodyPr>
            <a:lstStyle/>
            <a:p>
              <a:pPr algn="ctr">
                <a:spcAft>
                  <a:spcPts val="2400"/>
                </a:spcAft>
              </a:pPr>
              <a:r>
                <a:rPr lang="en-US" sz="1200">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Host OS</a:t>
              </a:r>
              <a:endParaRPr lang="en-US" sz="2400">
                <a:solidFill>
                  <a:schemeClr val="tx1"/>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Hypervisor 2</a:t>
              </a:r>
              <a:endParaRPr lang="en-US" sz="2400">
                <a:solidFill>
                  <a:schemeClr val="tx1"/>
                </a:solidFill>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2004338" y="1696328"/>
            <a:ext cx="1882056" cy="1892499"/>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Guest OS</a:t>
              </a:r>
              <a:endParaRPr lang="en-US" sz="2400">
                <a:solidFill>
                  <a:schemeClr val="tx1"/>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Dependencies</a:t>
              </a:r>
              <a:endParaRPr lang="en-US" sz="2400">
                <a:solidFill>
                  <a:schemeClr val="tx1"/>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Application</a:t>
              </a:r>
              <a:endParaRPr lang="en-US" sz="2400">
                <a:solidFill>
                  <a:schemeClr val="tx1"/>
                </a:solidFill>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63198" y="1646564"/>
            <a:ext cx="1964336" cy="1992026"/>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945366" y="3638590"/>
            <a:ext cx="1245769" cy="1085637"/>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927534" y="2642577"/>
            <a:ext cx="1684611" cy="1663899"/>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275602" y="3398059"/>
            <a:ext cx="3480241" cy="240210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Host OS</a:t>
              </a:r>
              <a:endParaRPr lang="en-US" sz="2400">
                <a:solidFill>
                  <a:schemeClr val="tx1"/>
                </a:solidFill>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Docker Engine</a:t>
              </a:r>
              <a:endParaRPr lang="en-US" sz="2400">
                <a:solidFill>
                  <a:schemeClr val="tx1"/>
                </a:soli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9073151" y="1739970"/>
            <a:ext cx="1882056" cy="1274469"/>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App dependencies</a:t>
              </a:r>
              <a:endParaRPr lang="en-US" sz="2400">
                <a:solidFill>
                  <a:schemeClr val="tx1"/>
                </a:solidFill>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Application XYZ</a:t>
              </a:r>
              <a:endParaRPr lang="en-US" sz="2400">
                <a:solidFill>
                  <a:schemeClr val="tx1"/>
                </a:solidFill>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9032011" y="1696328"/>
            <a:ext cx="1964336" cy="1361069"/>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679663" y="3057397"/>
            <a:ext cx="693432" cy="819124"/>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73455" y="37673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Virtualization versus </a:t>
            </a:r>
            <a:r>
              <a:rPr lang="en-US" sz="4800">
                <a:solidFill>
                  <a:schemeClr val="accent1"/>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03020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3455" y="376733"/>
            <a:ext cx="11889564" cy="917575"/>
          </a:xfrm>
        </p:spPr>
        <p:txBody>
          <a:bodyPr/>
          <a:lstStyle/>
          <a:p>
            <a:pPr algn="ctr"/>
            <a:r>
              <a:rPr lang="en-US" sz="4800">
                <a:solidFill>
                  <a:schemeClr val="tx1"/>
                </a:solidFill>
              </a:rPr>
              <a:t>The container </a:t>
            </a:r>
            <a:r>
              <a:rPr lang="en-US" sz="480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7089129" y="5517801"/>
            <a:ext cx="4099571" cy="729318"/>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7089128" y="5022208"/>
            <a:ext cx="4099571" cy="412268"/>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Host OS</a:t>
            </a:r>
            <a:endParaRPr lang="en-US" sz="2400">
              <a:solidFill>
                <a:schemeClr val="tx1"/>
              </a:soli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7089128" y="4526614"/>
            <a:ext cx="4099571" cy="412268"/>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Hypervisor 2</a:t>
            </a:r>
            <a:endParaRPr lang="en-US" sz="2400">
              <a:solidFill>
                <a:schemeClr val="tx1"/>
              </a:soli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7089128" y="2655423"/>
            <a:ext cx="2012723" cy="1787866"/>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9175976" y="2655423"/>
            <a:ext cx="2012723" cy="1787866"/>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215492" y="3747235"/>
            <a:ext cx="1759996" cy="587174"/>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302339" y="3747235"/>
            <a:ext cx="1759996" cy="587174"/>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302339" y="3747235"/>
            <a:ext cx="862636" cy="587174"/>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10199699" y="3747235"/>
            <a:ext cx="862636" cy="587174"/>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23725" y="1996539"/>
            <a:ext cx="5357162" cy="1034129"/>
          </a:xfrm>
          <a:prstGeom prst="rect">
            <a:avLst/>
          </a:prstGeom>
          <a:noFill/>
        </p:spPr>
        <p:txBody>
          <a:bodyPr wrap="square" lIns="146304" tIns="146304" rIns="146304" bIns="146304" rtlCol="0">
            <a:spAutoFit/>
          </a:bodyPr>
          <a:lstStyle/>
          <a:p>
            <a:pPr>
              <a:spcAft>
                <a:spcPts val="2400"/>
              </a:spcAft>
            </a:pPr>
            <a:r>
              <a:rPr lang="en-US" sz="2400">
                <a:solidFill>
                  <a:schemeClr val="accent1"/>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215492" y="3747235"/>
            <a:ext cx="862636" cy="587174"/>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8112852" y="3747235"/>
            <a:ext cx="862636" cy="587174"/>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618773" y="1503488"/>
            <a:ext cx="953432" cy="953432"/>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705621" y="1503488"/>
            <a:ext cx="953432" cy="953432"/>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23725" y="2896664"/>
            <a:ext cx="6796442" cy="572464"/>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6304" tIns="146304" rIns="146304" bIns="146304" rtlCol="0" anchor="ctr">
              <a:spAutoFit/>
            </a:bodyPr>
            <a:lstStyle/>
            <a:p>
              <a:pPr>
                <a:spcAft>
                  <a:spcPts val="2400"/>
                </a:spcAft>
              </a:pPr>
              <a:r>
                <a:rPr lang="en-US">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23725" y="3759893"/>
            <a:ext cx="6400657" cy="849463"/>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6304" tIns="146304" rIns="146304" bIns="146304" rtlCol="0" anchor="ctr">
              <a:spAutoFit/>
            </a:bodyPr>
            <a:lstStyle/>
            <a:p>
              <a:pPr>
                <a:spcAft>
                  <a:spcPts val="2400"/>
                </a:spcAft>
              </a:pPr>
              <a:r>
                <a:rPr lang="en-US">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355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3455" y="376733"/>
            <a:ext cx="11889564" cy="917575"/>
          </a:xfrm>
        </p:spPr>
        <p:txBody>
          <a:bodyPr/>
          <a:lstStyle/>
          <a:p>
            <a:pPr algn="ctr"/>
            <a:r>
              <a:rPr lang="en-US" sz="4800">
                <a:solidFill>
                  <a:schemeClr val="tx1"/>
                </a:solidFill>
              </a:rPr>
              <a:t>The container </a:t>
            </a:r>
            <a:r>
              <a:rPr lang="en-US" sz="480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7089128" y="5517801"/>
            <a:ext cx="4099571" cy="729318"/>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7089127" y="5022208"/>
            <a:ext cx="4099571" cy="412268"/>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Host OS</a:t>
            </a:r>
            <a:endParaRPr lang="en-US" sz="2400">
              <a:solidFill>
                <a:schemeClr val="tx1"/>
              </a:soli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7089127" y="4526614"/>
            <a:ext cx="4099571" cy="412268"/>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9175975" y="2655423"/>
            <a:ext cx="2012723" cy="1787866"/>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7089127" y="2655423"/>
            <a:ext cx="2012723" cy="1787866"/>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10199698" y="3747235"/>
            <a:ext cx="862636" cy="587174"/>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302338" y="3117082"/>
            <a:ext cx="862636" cy="587174"/>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302338" y="3747235"/>
            <a:ext cx="862636" cy="587174"/>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10199698" y="3114349"/>
            <a:ext cx="862636" cy="587174"/>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618772" y="1503488"/>
            <a:ext cx="953432" cy="953432"/>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705620" y="1503488"/>
            <a:ext cx="953432" cy="953432"/>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23725" y="1996539"/>
            <a:ext cx="5357162" cy="664797"/>
          </a:xfrm>
          <a:prstGeom prst="rect">
            <a:avLst/>
          </a:prstGeom>
          <a:noFill/>
        </p:spPr>
        <p:txBody>
          <a:bodyPr wrap="square" lIns="146304" tIns="146304" rIns="146304" bIns="146304" rtlCol="0">
            <a:spAutoFit/>
          </a:bodyPr>
          <a:lstStyle/>
          <a:p>
            <a:pPr>
              <a:spcAft>
                <a:spcPts val="2400"/>
              </a:spcAft>
            </a:pPr>
            <a:r>
              <a:rPr lang="en-US" sz="2400">
                <a:solidFill>
                  <a:schemeClr val="accent1"/>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23725" y="2663207"/>
            <a:ext cx="8417818" cy="1126462"/>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6304" tIns="146304" rIns="146304" bIns="146304" rtlCol="0" anchor="ctr">
              <a:spAutoFit/>
            </a:bodyPr>
            <a:lstStyle/>
            <a:p>
              <a:pPr>
                <a:spcAft>
                  <a:spcPts val="2400"/>
                </a:spcAft>
              </a:pPr>
              <a:r>
                <a:rPr lang="en-US">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23725" y="3817949"/>
            <a:ext cx="6400657" cy="849463"/>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6304" tIns="146304" rIns="146304" bIns="146304" rtlCol="0" anchor="ctr">
              <a:spAutoFit/>
            </a:bodyPr>
            <a:lstStyle/>
            <a:p>
              <a:pPr>
                <a:spcAft>
                  <a:spcPts val="2400"/>
                </a:spcAft>
              </a:pPr>
              <a:r>
                <a:rPr lang="en-US">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011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3455" y="376733"/>
            <a:ext cx="11889564" cy="917575"/>
          </a:xfrm>
        </p:spPr>
        <p:txBody>
          <a:bodyPr/>
          <a:lstStyle/>
          <a:p>
            <a:pPr algn="ctr"/>
            <a:r>
              <a:rPr lang="en-US" sz="4800">
                <a:solidFill>
                  <a:schemeClr val="tx1"/>
                </a:solidFill>
              </a:rPr>
              <a:t>The container </a:t>
            </a:r>
            <a:r>
              <a:rPr lang="en-US" sz="480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98846" y="4981633"/>
            <a:ext cx="5488832" cy="849463"/>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Fast </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Agile </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73673" y="4484201"/>
            <a:ext cx="868912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445284" y="2395469"/>
            <a:ext cx="1513903" cy="1717947"/>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477288" y="2395469"/>
            <a:ext cx="1513903" cy="1717945"/>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189537" y="1468789"/>
            <a:ext cx="2057401" cy="2057401"/>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348798" y="4981633"/>
            <a:ext cx="5488826" cy="849463"/>
            <a:chOff x="6348798" y="4981633"/>
            <a:chExt cx="5488826" cy="849463"/>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Cost </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94827" y="4152414"/>
            <a:ext cx="663574" cy="663574"/>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928125" y="4152414"/>
            <a:ext cx="663574" cy="663574"/>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3011475" y="4152414"/>
            <a:ext cx="663574" cy="663574"/>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endParaRPr lang="en-US"/>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endParaRPr lang="en-US"/>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844774" y="4152414"/>
            <a:ext cx="663574" cy="663574"/>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761424" y="4152414"/>
            <a:ext cx="663574" cy="663574"/>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678074" y="4152414"/>
            <a:ext cx="663574" cy="663574"/>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844776" y="5863295"/>
            <a:ext cx="4480560" cy="664797"/>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6304" tIns="146304" rIns="146304" bIns="146304" rtlCol="0">
              <a:spAutoFit/>
            </a:bodyPr>
            <a:lstStyle/>
            <a:p>
              <a:pPr algn="ctr">
                <a:spcAft>
                  <a:spcPts val="2400"/>
                </a:spcAft>
              </a:pPr>
              <a:r>
                <a:rPr lang="en-US" sz="2400">
                  <a:solidFill>
                    <a:schemeClr val="accent1"/>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112457" y="5863295"/>
            <a:ext cx="4480560" cy="664797"/>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6304" tIns="146304" rIns="146304" bIns="146304" rtlCol="0">
              <a:spAutoFit/>
            </a:bodyPr>
            <a:lstStyle/>
            <a:p>
              <a:pPr algn="ctr">
                <a:spcAft>
                  <a:spcPts val="2400"/>
                </a:spcAft>
              </a:pPr>
              <a:r>
                <a:rPr lang="en-US" sz="2400">
                  <a:solidFill>
                    <a:schemeClr val="accent1"/>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117039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8478E44C-6045-684E-897D-1A1C67DEA68A}"/>
              </a:ext>
            </a:extLst>
          </p:cNvPr>
          <p:cNvSpPr txBox="1">
            <a:spLocks/>
          </p:cNvSpPr>
          <p:nvPr/>
        </p:nvSpPr>
        <p:spPr>
          <a:xfrm>
            <a:off x="735735" y="2196468"/>
            <a:ext cx="7170320" cy="4285124"/>
          </a:xfrm>
          <a:prstGeom prst="rect">
            <a:avLst/>
          </a:prstGeom>
        </p:spPr>
        <p:txBody>
          <a:bodyPr anchor="t"/>
          <a:lst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55">
              <a:buNone/>
              <a:defRPr/>
            </a:pPr>
            <a:r>
              <a:rPr lang="en-US" sz="3570">
                <a:solidFill>
                  <a:prstClr val="white"/>
                </a:solidFill>
                <a:latin typeface="Segoe UI Light"/>
              </a:rPr>
              <a:t>Ray Kao</a:t>
            </a:r>
          </a:p>
          <a:p>
            <a:pPr marL="0" indent="0" defTabSz="932455">
              <a:buNone/>
              <a:defRPr/>
            </a:pPr>
            <a:r>
              <a:rPr lang="en-US" sz="3570">
                <a:solidFill>
                  <a:prstClr val="white"/>
                </a:solidFill>
                <a:latin typeface="Segoe UI Light"/>
              </a:rPr>
              <a:t>Open Source Solutions Lead</a:t>
            </a:r>
            <a:endParaRPr lang="en-US" sz="3570">
              <a:solidFill>
                <a:prstClr val="white"/>
              </a:solidFill>
              <a:latin typeface="Segoe UI Light"/>
              <a:cs typeface="Segoe UI Light"/>
            </a:endParaRPr>
          </a:p>
          <a:p>
            <a:pPr marL="0" indent="0" defTabSz="932455">
              <a:buNone/>
              <a:defRPr/>
            </a:pPr>
            <a:r>
              <a:rPr lang="en-US" sz="3570">
                <a:solidFill>
                  <a:prstClr val="white"/>
                </a:solidFill>
                <a:latin typeface="Segoe UI Light"/>
              </a:rPr>
              <a:t>Azure Global Black Belt</a:t>
            </a:r>
            <a:endParaRPr lang="en-US" sz="3570">
              <a:solidFill>
                <a:prstClr val="white"/>
              </a:solidFill>
              <a:latin typeface="Segoe UI Light"/>
              <a:cs typeface="Segoe UI Light"/>
            </a:endParaRPr>
          </a:p>
          <a:p>
            <a:pPr marL="0" indent="0" defTabSz="932455">
              <a:buNone/>
              <a:defRPr/>
            </a:pPr>
            <a:r>
              <a:rPr lang="en-US" sz="3570">
                <a:solidFill>
                  <a:prstClr val="white"/>
                </a:solidFill>
                <a:latin typeface="Segoe UI Light"/>
              </a:rPr>
              <a:t>Microsoft Canada</a:t>
            </a:r>
            <a:endParaRPr lang="en-US" sz="3570">
              <a:solidFill>
                <a:prstClr val="white"/>
              </a:solidFill>
              <a:latin typeface="Segoe UI Light"/>
              <a:cs typeface="Segoe UI Light"/>
            </a:endParaRPr>
          </a:p>
          <a:p>
            <a:pPr marL="0" indent="0" defTabSz="932455">
              <a:buNone/>
              <a:defRPr/>
            </a:pPr>
            <a:endParaRPr lang="en-US" sz="3598">
              <a:solidFill>
                <a:prstClr val="white"/>
              </a:solidFill>
              <a:latin typeface="Segoe UI Light"/>
            </a:endParaRPr>
          </a:p>
          <a:p>
            <a:pPr marL="0" indent="0" defTabSz="932455">
              <a:buNone/>
              <a:defRPr/>
            </a:pPr>
            <a:r>
              <a:rPr lang="en-US" sz="3570">
                <a:solidFill>
                  <a:prstClr val="white"/>
                </a:solidFill>
                <a:latin typeface="Segoe UI Light"/>
              </a:rPr>
              <a:t>Ray.Kao@Microsoft.com</a:t>
            </a:r>
            <a:endParaRPr lang="en-US" sz="3570">
              <a:solidFill>
                <a:prstClr val="white"/>
              </a:solidFill>
              <a:latin typeface="Segoe UI Light"/>
              <a:cs typeface="Segoe UI Light"/>
            </a:endParaRPr>
          </a:p>
          <a:p>
            <a:pPr marL="0" indent="0" defTabSz="932455">
              <a:buNone/>
              <a:defRPr/>
            </a:pPr>
            <a:r>
              <a:rPr lang="en-US" sz="3570">
                <a:solidFill>
                  <a:prstClr val="white"/>
                </a:solidFill>
                <a:latin typeface="Segoe UI Light"/>
              </a:rPr>
              <a:t>@</a:t>
            </a:r>
            <a:r>
              <a:rPr lang="en-US" sz="3570" err="1">
                <a:solidFill>
                  <a:prstClr val="white"/>
                </a:solidFill>
                <a:latin typeface="Segoe UI Light"/>
              </a:rPr>
              <a:t>RayKao</a:t>
            </a:r>
            <a:endParaRPr lang="en-US" sz="3598">
              <a:solidFill>
                <a:prstClr val="white"/>
              </a:solidFill>
              <a:latin typeface="Segoe UI Light"/>
              <a:cs typeface="Segoe UI Light"/>
            </a:endParaRPr>
          </a:p>
        </p:txBody>
      </p:sp>
      <p:pic>
        <p:nvPicPr>
          <p:cNvPr id="5" name="Picture 4">
            <a:extLst>
              <a:ext uri="{FF2B5EF4-FFF2-40B4-BE49-F238E27FC236}">
                <a16:creationId xmlns:a16="http://schemas.microsoft.com/office/drawing/2014/main" id="{AF0E712B-2074-F148-8390-0693FEE08F6C}"/>
              </a:ext>
            </a:extLst>
          </p:cNvPr>
          <p:cNvPicPr>
            <a:picLocks noChangeAspect="1"/>
          </p:cNvPicPr>
          <p:nvPr/>
        </p:nvPicPr>
        <p:blipFill>
          <a:blip r:embed="rId3"/>
          <a:stretch>
            <a:fillRect/>
          </a:stretch>
        </p:blipFill>
        <p:spPr>
          <a:xfrm>
            <a:off x="7906055" y="1348941"/>
            <a:ext cx="3159862" cy="4213150"/>
          </a:xfrm>
          <a:prstGeom prst="rect">
            <a:avLst/>
          </a:prstGeom>
        </p:spPr>
      </p:pic>
    </p:spTree>
    <p:extLst>
      <p:ext uri="{BB962C8B-B14F-4D97-AF65-F5344CB8AC3E}">
        <p14:creationId xmlns:p14="http://schemas.microsoft.com/office/powerpoint/2010/main" val="39447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259747" y="4047916"/>
            <a:ext cx="3851753"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24976" y="1372767"/>
            <a:ext cx="5842759" cy="257414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268741" y="1372767"/>
            <a:ext cx="5842759" cy="257414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73455" y="376733"/>
            <a:ext cx="11889564" cy="917575"/>
          </a:xfrm>
        </p:spPr>
        <p:txBody>
          <a:bodyPr/>
          <a:lstStyle/>
          <a:p>
            <a:pPr algn="ctr"/>
            <a:r>
              <a:rPr lang="en-US" sz="4800">
                <a:solidFill>
                  <a:schemeClr val="tx1"/>
                </a:solidFill>
              </a:rPr>
              <a:t>Containers are gaining </a:t>
            </a:r>
            <a:r>
              <a:rPr lang="en-US" sz="480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ext uri="{D42A27DB-BD31-4B8C-83A1-F6EECF244321}">
                <p14:modId xmlns:p14="http://schemas.microsoft.com/office/powerpoint/2010/main" val="2620989125"/>
              </p:ext>
            </p:extLst>
          </p:nvPr>
        </p:nvGraphicFramePr>
        <p:xfrm>
          <a:off x="9043562" y="1648463"/>
          <a:ext cx="3240234" cy="2076251"/>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1113465" y="4711832"/>
            <a:ext cx="1177588" cy="923330"/>
          </a:xfrm>
          <a:prstGeom prst="rect">
            <a:avLst/>
          </a:prstGeom>
        </p:spPr>
        <p:txBody>
          <a:bodyPr wrap="square">
            <a:spAutoFit/>
          </a:bodyPr>
          <a:lstStyle/>
          <a:p>
            <a:pPr defTabSz="914367"/>
            <a:r>
              <a:rPr lang="en-US" sz="5400">
                <a:solidFill>
                  <a:srgbClr val="0072C6"/>
                </a:solidFill>
                <a:latin typeface="Segoe UI"/>
              </a:rPr>
              <a:t>9</a:t>
            </a:r>
            <a:r>
              <a:rPr lang="en-US" sz="540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24975" y="4047916"/>
            <a:ext cx="3849156"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277734" y="4047916"/>
            <a:ext cx="3881007"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472924" y="2964285"/>
            <a:ext cx="2914217" cy="646331"/>
          </a:xfrm>
          <a:prstGeom prst="rect">
            <a:avLst/>
          </a:prstGeom>
        </p:spPr>
        <p:txBody>
          <a:bodyPr wrap="square">
            <a:spAutoFit/>
          </a:bodyPr>
          <a:lstStyle/>
          <a:p>
            <a:pPr defTabSz="914367"/>
            <a:r>
              <a:rPr lang="en-US" sz="1200">
                <a:solidFill>
                  <a:srgbClr val="505050"/>
                </a:solidFill>
                <a:latin typeface="Segoe UI"/>
              </a:rPr>
              <a:t>Nearly </a:t>
            </a:r>
            <a:r>
              <a:rPr lang="en-US" sz="1200" b="1">
                <a:solidFill>
                  <a:srgbClr val="505050"/>
                </a:solidFill>
                <a:latin typeface="Segoe UI Semibold" panose="020B0702040204020203" pitchFamily="34" charset="0"/>
                <a:cs typeface="Segoe UI Semibold" panose="020B0702040204020203" pitchFamily="34" charset="0"/>
              </a:rPr>
              <a:t>60% percent </a:t>
            </a:r>
            <a:r>
              <a:rPr lang="en-US" sz="1200">
                <a:solidFill>
                  <a:srgbClr val="505050"/>
                </a:solidFill>
                <a:latin typeface="Segoe UI"/>
              </a:rPr>
              <a:t>of organizations running 500 or more hosts are classiﬁed as </a:t>
            </a:r>
            <a:r>
              <a:rPr lang="en-US" sz="1200" b="1">
                <a:solidFill>
                  <a:srgbClr val="505050"/>
                </a:solidFill>
                <a:latin typeface="Segoe UI Semibold" panose="020B0702040204020203" pitchFamily="34" charset="0"/>
                <a:cs typeface="Segoe UI Semibold" panose="020B0702040204020203" pitchFamily="34" charset="0"/>
              </a:rPr>
              <a:t>container dabblers </a:t>
            </a:r>
            <a:r>
              <a:rPr lang="en-US" sz="120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49449" y="1659927"/>
            <a:ext cx="1584412" cy="1246495"/>
          </a:xfrm>
          <a:prstGeom prst="rect">
            <a:avLst/>
          </a:prstGeom>
          <a:noFill/>
        </p:spPr>
        <p:txBody>
          <a:bodyPr wrap="square" lIns="0" tIns="0" rIns="0" bIns="0" rtlCol="0">
            <a:spAutoFit/>
          </a:bodyPr>
          <a:lstStyle/>
          <a:p>
            <a:pPr defTabSz="914367">
              <a:lnSpc>
                <a:spcPct val="90000"/>
              </a:lnSpc>
              <a:spcAft>
                <a:spcPts val="588"/>
              </a:spcAft>
            </a:pPr>
            <a:r>
              <a:rPr lang="en-US">
                <a:solidFill>
                  <a:srgbClr val="505050"/>
                </a:solidFill>
                <a:latin typeface="Segoe UI Semibold" panose="020B0702040204020203" pitchFamily="34" charset="0"/>
                <a:cs typeface="Segoe UI Semibold" panose="020B0702040204020203" pitchFamily="34" charset="0"/>
              </a:rPr>
              <a:t>Does your organization currently </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use container technologies?</a:t>
            </a:r>
            <a:r>
              <a:rPr lang="en-US" baseline="30000">
                <a:solidFill>
                  <a:srgbClr val="505050"/>
                </a:solidFill>
                <a:latin typeface="Segoe UI Semibold" panose="020B0702040204020203" pitchFamily="34" charset="0"/>
                <a:cs typeface="Segoe UI Semibold" panose="020B0702040204020203" pitchFamily="34" charset="0"/>
              </a:rPr>
              <a:t>1</a:t>
            </a:r>
            <a:endParaRPr lang="en-US">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159336" y="4711832"/>
            <a:ext cx="1177588" cy="923330"/>
          </a:xfrm>
          <a:prstGeom prst="rect">
            <a:avLst/>
          </a:prstGeom>
        </p:spPr>
        <p:txBody>
          <a:bodyPr wrap="square">
            <a:spAutoFit/>
          </a:bodyPr>
          <a:lstStyle/>
          <a:p>
            <a:pPr defTabSz="914367"/>
            <a:r>
              <a:rPr lang="en-US" sz="5400">
                <a:solidFill>
                  <a:srgbClr val="0072C6"/>
                </a:solidFill>
                <a:latin typeface="Segoe UI"/>
              </a:rPr>
              <a:t>5</a:t>
            </a:r>
            <a:r>
              <a:rPr lang="en-US" sz="540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ext uri="{D42A27DB-BD31-4B8C-83A1-F6EECF244321}">
                <p14:modId xmlns:p14="http://schemas.microsoft.com/office/powerpoint/2010/main" val="1491581789"/>
              </p:ext>
            </p:extLst>
          </p:nvPr>
        </p:nvGraphicFramePr>
        <p:xfrm>
          <a:off x="3235942" y="1659926"/>
          <a:ext cx="3240234" cy="2076251"/>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5745" y="2324612"/>
            <a:ext cx="639909" cy="732986"/>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586145" y="1659926"/>
            <a:ext cx="1406311" cy="997196"/>
          </a:xfrm>
          <a:prstGeom prst="rect">
            <a:avLst/>
          </a:prstGeom>
          <a:noFill/>
        </p:spPr>
        <p:txBody>
          <a:bodyPr wrap="square" lIns="0" tIns="0" rIns="0" bIns="0" rtlCol="0">
            <a:spAutoFit/>
          </a:bodyPr>
          <a:lstStyle/>
          <a:p>
            <a:pPr defTabSz="914367">
              <a:lnSpc>
                <a:spcPct val="90000"/>
              </a:lnSpc>
              <a:spcAft>
                <a:spcPts val="588"/>
              </a:spcAft>
            </a:pPr>
            <a:r>
              <a:rPr lang="en-US">
                <a:solidFill>
                  <a:srgbClr val="505050"/>
                </a:solidFill>
                <a:latin typeface="Segoe UI Semibold" panose="020B0702040204020203" pitchFamily="34" charset="0"/>
                <a:cs typeface="Segoe UI Semibold" panose="020B0702040204020203" pitchFamily="34" charset="0"/>
              </a:rPr>
              <a:t>Larger companies</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are leading</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adoption.</a:t>
            </a:r>
            <a:r>
              <a:rPr lang="en-US" baseline="30000">
                <a:solidFill>
                  <a:srgbClr val="505050"/>
                </a:solidFill>
                <a:latin typeface="Segoe UI Semibold" panose="020B0702040204020203" pitchFamily="34" charset="0"/>
                <a:cs typeface="Segoe UI Semibold" panose="020B0702040204020203" pitchFamily="34" charset="0"/>
              </a:rPr>
              <a:t>2</a:t>
            </a:r>
            <a:endParaRPr lang="en-US">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49449" y="4442578"/>
            <a:ext cx="1406311" cy="1495794"/>
          </a:xfrm>
          <a:prstGeom prst="rect">
            <a:avLst/>
          </a:prstGeom>
          <a:noFill/>
        </p:spPr>
        <p:txBody>
          <a:bodyPr wrap="square" lIns="0" tIns="0" rIns="0" bIns="0" rtlCol="0">
            <a:spAutoFit/>
          </a:bodyPr>
          <a:lstStyle/>
          <a:p>
            <a:pPr defTabSz="914367">
              <a:lnSpc>
                <a:spcPct val="90000"/>
              </a:lnSpc>
              <a:spcAft>
                <a:spcPts val="588"/>
              </a:spcAft>
            </a:pPr>
            <a:r>
              <a:rPr lang="en-US">
                <a:solidFill>
                  <a:srgbClr val="505050"/>
                </a:solidFill>
                <a:latin typeface="Segoe UI Semibold" panose="020B0702040204020203" pitchFamily="34" charset="0"/>
                <a:cs typeface="Segoe UI Semibold" panose="020B0702040204020203" pitchFamily="34" charset="0"/>
              </a:rPr>
              <a:t>The average company </a:t>
            </a:r>
            <a:r>
              <a:rPr lang="en-US">
                <a:solidFill>
                  <a:srgbClr val="0072C6"/>
                </a:solidFill>
                <a:latin typeface="Segoe UI Semibold" panose="020B0702040204020203" pitchFamily="34" charset="0"/>
                <a:cs typeface="Segoe UI Semibold" panose="020B0702040204020203" pitchFamily="34" charset="0"/>
              </a:rPr>
              <a:t>QUINTUPLES</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its container usage within 9 months.</a:t>
            </a:r>
            <a:r>
              <a:rPr lang="en-US" baseline="30000">
                <a:solidFill>
                  <a:srgbClr val="505050"/>
                </a:solidFill>
                <a:latin typeface="Segoe UI Semibold" panose="020B0702040204020203" pitchFamily="34" charset="0"/>
                <a:cs typeface="Segoe UI Semibold" panose="020B0702040204020203" pitchFamily="34" charset="0"/>
              </a:rPr>
              <a:t>1</a:t>
            </a:r>
            <a:endParaRPr lang="en-US">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159538" y="4711832"/>
            <a:ext cx="1177588" cy="923330"/>
          </a:xfrm>
          <a:prstGeom prst="rect">
            <a:avLst/>
          </a:prstGeom>
        </p:spPr>
        <p:txBody>
          <a:bodyPr wrap="square">
            <a:spAutoFit/>
          </a:bodyPr>
          <a:lstStyle/>
          <a:p>
            <a:pPr defTabSz="914367"/>
            <a:r>
              <a:rPr lang="en-US" sz="5400">
                <a:solidFill>
                  <a:srgbClr val="0072C6"/>
                </a:solidFill>
                <a:latin typeface="Segoe UI"/>
              </a:rPr>
              <a:t>7</a:t>
            </a:r>
            <a:r>
              <a:rPr lang="en-US" sz="540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99320" y="4442579"/>
            <a:ext cx="1406311" cy="1246495"/>
          </a:xfrm>
          <a:prstGeom prst="rect">
            <a:avLst/>
          </a:prstGeom>
          <a:noFill/>
        </p:spPr>
        <p:txBody>
          <a:bodyPr wrap="square" lIns="0" tIns="0" rIns="0" bIns="0" rtlCol="0">
            <a:spAutoFit/>
          </a:bodyPr>
          <a:lstStyle/>
          <a:p>
            <a:pPr defTabSz="914367">
              <a:lnSpc>
                <a:spcPct val="90000"/>
              </a:lnSpc>
              <a:spcAft>
                <a:spcPts val="588"/>
              </a:spcAft>
            </a:pPr>
            <a:r>
              <a:rPr lang="en-US">
                <a:solidFill>
                  <a:srgbClr val="505050"/>
                </a:solidFill>
                <a:latin typeface="Segoe UI Semibold" panose="020B0702040204020203" pitchFamily="34" charset="0"/>
                <a:cs typeface="Segoe UI Semibold" panose="020B0702040204020203" pitchFamily="34" charset="0"/>
              </a:rPr>
              <a:t>Container hosts often run </a:t>
            </a:r>
            <a:r>
              <a:rPr lang="en-US">
                <a:solidFill>
                  <a:srgbClr val="0072C6"/>
                </a:solidFill>
                <a:latin typeface="Segoe UI Semibold" panose="020B0702040204020203" pitchFamily="34" charset="0"/>
                <a:cs typeface="Segoe UI Semibold" panose="020B0702040204020203" pitchFamily="34" charset="0"/>
              </a:rPr>
              <a:t>SEVEN</a:t>
            </a:r>
            <a:r>
              <a:rPr lang="en-US">
                <a:solidFill>
                  <a:srgbClr val="505050"/>
                </a:solidFill>
                <a:latin typeface="Segoe UI Semibold" panose="020B0702040204020203" pitchFamily="34" charset="0"/>
                <a:cs typeface="Segoe UI Semibold" panose="020B0702040204020203" pitchFamily="34" charset="0"/>
              </a:rPr>
              <a:t> containers</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at a time.</a:t>
            </a:r>
            <a:r>
              <a:rPr lang="en-US" baseline="30000">
                <a:solidFill>
                  <a:srgbClr val="505050"/>
                </a:solidFill>
                <a:latin typeface="Segoe UI Semibold" panose="020B0702040204020203" pitchFamily="34" charset="0"/>
                <a:cs typeface="Segoe UI Semibold" panose="020B0702040204020203" pitchFamily="34" charset="0"/>
              </a:rPr>
              <a:t>1</a:t>
            </a:r>
            <a:endParaRPr lang="en-US">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577206" y="4442579"/>
            <a:ext cx="1406311" cy="1246495"/>
          </a:xfrm>
          <a:prstGeom prst="rect">
            <a:avLst/>
          </a:prstGeom>
          <a:noFill/>
        </p:spPr>
        <p:txBody>
          <a:bodyPr wrap="square" lIns="0" tIns="0" rIns="0" bIns="0" rtlCol="0">
            <a:spAutoFit/>
          </a:bodyPr>
          <a:lstStyle/>
          <a:p>
            <a:pPr defTabSz="914367">
              <a:lnSpc>
                <a:spcPct val="90000"/>
              </a:lnSpc>
              <a:spcAft>
                <a:spcPts val="588"/>
              </a:spcAft>
            </a:pPr>
            <a:r>
              <a:rPr lang="en-US">
                <a:solidFill>
                  <a:srgbClr val="505050"/>
                </a:solidFill>
                <a:latin typeface="Segoe UI Semibold" panose="020B0702040204020203" pitchFamily="34" charset="0"/>
                <a:cs typeface="Segoe UI Semibold" panose="020B0702040204020203" pitchFamily="34" charset="0"/>
              </a:rPr>
              <a:t>Containers churn</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9 times</a:t>
            </a:r>
            <a:br>
              <a:rPr lang="en-US">
                <a:solidFill>
                  <a:srgbClr val="505050"/>
                </a:solidFill>
                <a:latin typeface="Segoe UI Semibold" panose="020B0702040204020203" pitchFamily="34" charset="0"/>
                <a:cs typeface="Segoe UI Semibold" panose="020B0702040204020203" pitchFamily="34" charset="0"/>
              </a:rPr>
            </a:br>
            <a:r>
              <a:rPr lang="en-US">
                <a:solidFill>
                  <a:srgbClr val="0072C6"/>
                </a:solidFill>
                <a:latin typeface="Segoe UI Semibold" panose="020B0702040204020203" pitchFamily="34" charset="0"/>
                <a:cs typeface="Segoe UI Semibold" panose="020B0702040204020203" pitchFamily="34" charset="0"/>
              </a:rPr>
              <a:t>FASTER</a:t>
            </a:r>
            <a:br>
              <a:rPr lang="en-US">
                <a:solidFill>
                  <a:srgbClr val="0072C6"/>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than VMs.</a:t>
            </a:r>
            <a:r>
              <a:rPr lang="en-US" baseline="30000">
                <a:solidFill>
                  <a:srgbClr val="505050"/>
                </a:solidFill>
                <a:latin typeface="Segoe UI Semibold" panose="020B0702040204020203" pitchFamily="34" charset="0"/>
                <a:cs typeface="Segoe UI Semibold" panose="020B0702040204020203" pitchFamily="34" charset="0"/>
              </a:rPr>
              <a:t>1</a:t>
            </a:r>
            <a:endParaRPr lang="en-US">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64922" y="4442654"/>
            <a:ext cx="941759" cy="1467392"/>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925892" y="2305895"/>
            <a:ext cx="1493966" cy="707886"/>
          </a:xfrm>
          <a:prstGeom prst="rect">
            <a:avLst/>
          </a:prstGeom>
        </p:spPr>
        <p:txBody>
          <a:bodyPr wrap="square">
            <a:spAutoFit/>
          </a:bodyPr>
          <a:lstStyle/>
          <a:p>
            <a:pPr algn="ctr" defTabSz="914367"/>
            <a:r>
              <a:rPr lang="en-US" sz="4000">
                <a:solidFill>
                  <a:srgbClr val="505050"/>
                </a:solidFill>
                <a:latin typeface="Segoe UI"/>
              </a:rPr>
              <a:t>~60</a:t>
            </a:r>
            <a:r>
              <a:rPr lang="en-US" sz="3600">
                <a:solidFill>
                  <a:srgbClr val="505050"/>
                </a:solidFill>
                <a:latin typeface="+mj-lt"/>
              </a:rPr>
              <a:t>%</a:t>
            </a:r>
            <a:endParaRPr lang="en-US" sz="4000">
              <a:solidFill>
                <a:srgbClr val="505050"/>
              </a:solidFill>
              <a:latin typeface="+mj-l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9353" y="4508956"/>
            <a:ext cx="789465" cy="1290309"/>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964467" y="4188124"/>
            <a:ext cx="1012582" cy="1580463"/>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55058" y="1723903"/>
            <a:ext cx="1040700" cy="1869744"/>
          </a:xfrm>
          <a:prstGeom prst="rect">
            <a:avLst/>
          </a:prstGeom>
          <a:noFill/>
        </p:spPr>
        <p:txBody>
          <a:bodyPr wrap="square" lIns="0" tIns="0" rIns="0" bIns="0" rtlCol="0">
            <a:spAutoFit/>
          </a:bodyPr>
          <a:lstStyle/>
          <a:p>
            <a:pPr defTabSz="914367">
              <a:lnSpc>
                <a:spcPct val="90000"/>
              </a:lnSpc>
              <a:spcAft>
                <a:spcPts val="588"/>
              </a:spcAft>
            </a:pPr>
            <a:r>
              <a:rPr lang="en-US" sz="800">
                <a:solidFill>
                  <a:srgbClr val="505050"/>
                </a:solidFill>
                <a:latin typeface="Segoe UI"/>
                <a:cs typeface="Segoe UI Semibold" panose="020B0702040204020203" pitchFamily="34" charset="0"/>
              </a:rPr>
              <a:t>My org. is </a:t>
            </a:r>
            <a:r>
              <a:rPr lang="en-US" sz="800" b="1">
                <a:solidFill>
                  <a:srgbClr val="505050"/>
                </a:solidFill>
                <a:latin typeface="Segoe UI Semibold" panose="020B0702040204020203" pitchFamily="34" charset="0"/>
                <a:cs typeface="Segoe UI Semibold" panose="020B0702040204020203" pitchFamily="34" charset="0"/>
              </a:rPr>
              <a:t>evaluating</a:t>
            </a:r>
            <a:r>
              <a:rPr lang="en-US" sz="800">
                <a:solidFill>
                  <a:srgbClr val="505050"/>
                </a:solidFill>
                <a:latin typeface="Segoe UI"/>
                <a:cs typeface="Segoe UI Semibold" panose="020B0702040204020203" pitchFamily="34" charset="0"/>
              </a:rPr>
              <a:t> container technologies</a:t>
            </a:r>
          </a:p>
          <a:p>
            <a:pPr defTabSz="914367">
              <a:lnSpc>
                <a:spcPct val="90000"/>
              </a:lnSpc>
              <a:spcAft>
                <a:spcPts val="588"/>
              </a:spcAft>
            </a:pPr>
            <a:endParaRPr lang="en-US" sz="100">
              <a:solidFill>
                <a:srgbClr val="505050"/>
              </a:solidFill>
              <a:latin typeface="Segoe UI"/>
              <a:cs typeface="Segoe UI Semibold" panose="020B0702040204020203" pitchFamily="34" charset="0"/>
            </a:endParaRPr>
          </a:p>
          <a:p>
            <a:pPr defTabSz="914367">
              <a:lnSpc>
                <a:spcPct val="90000"/>
              </a:lnSpc>
              <a:spcAft>
                <a:spcPts val="588"/>
              </a:spcAft>
            </a:pPr>
            <a:r>
              <a:rPr lang="en-US" sz="800" b="1">
                <a:solidFill>
                  <a:srgbClr val="505050"/>
                </a:solidFill>
                <a:latin typeface="Segoe UI Semibold" panose="020B0702040204020203" pitchFamily="34" charset="0"/>
                <a:cs typeface="Segoe UI Semibold" panose="020B0702040204020203" pitchFamily="34" charset="0"/>
              </a:rPr>
              <a:t>Yes</a:t>
            </a:r>
            <a:r>
              <a:rPr lang="en-US" sz="800">
                <a:solidFill>
                  <a:srgbClr val="505050"/>
                </a:solidFill>
                <a:latin typeface="Segoe UI"/>
                <a:cs typeface="Segoe UI Semibold" panose="020B0702040204020203" pitchFamily="34" charset="0"/>
              </a:rPr>
              <a:t>, my org. currently uses container technologies</a:t>
            </a:r>
          </a:p>
          <a:p>
            <a:pPr defTabSz="914367">
              <a:lnSpc>
                <a:spcPct val="90000"/>
              </a:lnSpc>
              <a:spcAft>
                <a:spcPts val="588"/>
              </a:spcAft>
            </a:pPr>
            <a:endParaRPr lang="en-US" sz="100">
              <a:solidFill>
                <a:srgbClr val="505050"/>
              </a:solidFill>
              <a:latin typeface="Segoe UI"/>
              <a:cs typeface="Segoe UI Semibold" panose="020B0702040204020203" pitchFamily="34" charset="0"/>
            </a:endParaRPr>
          </a:p>
          <a:p>
            <a:pPr defTabSz="914367">
              <a:lnSpc>
                <a:spcPct val="90000"/>
              </a:lnSpc>
              <a:spcAft>
                <a:spcPts val="588"/>
              </a:spcAft>
            </a:pPr>
            <a:r>
              <a:rPr lang="en-US" sz="800" b="1">
                <a:solidFill>
                  <a:srgbClr val="505050"/>
                </a:solidFill>
                <a:latin typeface="Segoe UI Semibold" panose="020B0702040204020203" pitchFamily="34" charset="0"/>
                <a:cs typeface="Segoe UI Semibold" panose="020B0702040204020203" pitchFamily="34" charset="0"/>
              </a:rPr>
              <a:t>No</a:t>
            </a:r>
            <a:r>
              <a:rPr lang="en-US" sz="800">
                <a:solidFill>
                  <a:srgbClr val="505050"/>
                </a:solidFill>
                <a:latin typeface="Segoe UI"/>
                <a:cs typeface="Segoe UI Semibold" panose="020B0702040204020203" pitchFamily="34" charset="0"/>
              </a:rPr>
              <a:t>, my org. is not using container technologies</a:t>
            </a:r>
          </a:p>
          <a:p>
            <a:pPr defTabSz="914367">
              <a:lnSpc>
                <a:spcPct val="90000"/>
              </a:lnSpc>
              <a:spcAft>
                <a:spcPts val="588"/>
              </a:spcAft>
            </a:pPr>
            <a:endParaRPr lang="en-US" sz="100" b="1">
              <a:solidFill>
                <a:srgbClr val="505050"/>
              </a:solidFill>
              <a:latin typeface="Segoe UI"/>
              <a:cs typeface="Segoe UI Semibold" panose="020B0702040204020203" pitchFamily="34" charset="0"/>
            </a:endParaRPr>
          </a:p>
          <a:p>
            <a:pPr defTabSz="914367">
              <a:lnSpc>
                <a:spcPct val="90000"/>
              </a:lnSpc>
              <a:spcAft>
                <a:spcPts val="588"/>
              </a:spcAft>
            </a:pPr>
            <a:r>
              <a:rPr lang="en-US" sz="800" b="1">
                <a:solidFill>
                  <a:srgbClr val="505050"/>
                </a:solidFill>
                <a:latin typeface="Segoe UI Semibold" panose="020B0702040204020203" pitchFamily="34" charset="0"/>
                <a:cs typeface="Segoe UI Semibold" panose="020B0702040204020203" pitchFamily="34" charset="0"/>
              </a:rPr>
              <a:t>Not sure</a:t>
            </a:r>
          </a:p>
          <a:p>
            <a:pPr defTabSz="914367">
              <a:lnSpc>
                <a:spcPct val="90000"/>
              </a:lnSpc>
              <a:spcAft>
                <a:spcPts val="588"/>
              </a:spcAft>
            </a:pPr>
            <a:endParaRPr lang="en-US" sz="100" b="1">
              <a:solidFill>
                <a:srgbClr val="505050"/>
              </a:solidFill>
              <a:latin typeface="Segoe UI Semibold" panose="020B0702040204020203" pitchFamily="34" charset="0"/>
              <a:cs typeface="Segoe UI Semibold" panose="020B0702040204020203" pitchFamily="34" charset="0"/>
            </a:endParaRPr>
          </a:p>
          <a:p>
            <a:pPr defTabSz="914367">
              <a:lnSpc>
                <a:spcPct val="90000"/>
              </a:lnSpc>
              <a:spcAft>
                <a:spcPts val="588"/>
              </a:spcAft>
            </a:pPr>
            <a:endParaRPr lang="en-US" sz="100" b="1">
              <a:solidFill>
                <a:srgbClr val="505050"/>
              </a:solidFill>
              <a:latin typeface="Segoe UI Semibold" panose="020B0702040204020203" pitchFamily="34" charset="0"/>
              <a:cs typeface="Segoe UI Semibold" panose="020B0702040204020203" pitchFamily="34" charset="0"/>
            </a:endParaRPr>
          </a:p>
          <a:p>
            <a:pPr defTabSz="914367">
              <a:lnSpc>
                <a:spcPct val="90000"/>
              </a:lnSpc>
              <a:spcAft>
                <a:spcPts val="588"/>
              </a:spcAft>
            </a:pPr>
            <a:r>
              <a:rPr lang="en-US" sz="800" b="1">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436365" y="1723316"/>
            <a:ext cx="239243" cy="239243"/>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436365" y="2160699"/>
            <a:ext cx="239243" cy="239243"/>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436365" y="2653598"/>
            <a:ext cx="239243" cy="239243"/>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436365" y="3029301"/>
            <a:ext cx="239243" cy="239243"/>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436365" y="3396550"/>
            <a:ext cx="239243" cy="239243"/>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24974" y="6449116"/>
            <a:ext cx="6923551" cy="298543"/>
          </a:xfrm>
          <a:prstGeom prst="rect">
            <a:avLst/>
          </a:prstGeom>
          <a:noFill/>
        </p:spPr>
        <p:txBody>
          <a:bodyPr wrap="square" lIns="0" tIns="0" rIns="0" bIns="0" rtlCol="0">
            <a:spAutoFit/>
          </a:bodyPr>
          <a:lstStyle/>
          <a:p>
            <a:pPr defTabSz="914367">
              <a:lnSpc>
                <a:spcPct val="90000"/>
              </a:lnSpc>
              <a:spcAft>
                <a:spcPts val="588"/>
              </a:spcAft>
            </a:pPr>
            <a:r>
              <a:rPr lang="en-US" sz="800">
                <a:solidFill>
                  <a:srgbClr val="505050"/>
                </a:solidFill>
                <a:latin typeface="Segoe UI"/>
                <a:cs typeface="Segoe UI Semibold" panose="020B0702040204020203" pitchFamily="34" charset="0"/>
              </a:rPr>
              <a:t>Source: </a:t>
            </a:r>
          </a:p>
          <a:p>
            <a:pPr defTabSz="914367">
              <a:lnSpc>
                <a:spcPct val="90000"/>
              </a:lnSpc>
              <a:spcAft>
                <a:spcPts val="588"/>
              </a:spcAft>
            </a:pPr>
            <a:r>
              <a:rPr lang="en-US" sz="800">
                <a:solidFill>
                  <a:srgbClr val="505050"/>
                </a:solidFill>
                <a:latin typeface="Segoe UI"/>
                <a:cs typeface="Segoe UI Semibold" panose="020B0702040204020203" pitchFamily="34" charset="0"/>
              </a:rPr>
              <a:t>1: Datadog: 8 Surprising Facts About Real Docker Adoption; 2: </a:t>
            </a:r>
            <a:r>
              <a:rPr lang="en-US" sz="800" err="1">
                <a:solidFill>
                  <a:srgbClr val="505050"/>
                </a:solidFill>
                <a:latin typeface="Segoe UI"/>
                <a:cs typeface="Segoe UI Semibold" panose="020B0702040204020203" pitchFamily="34" charset="0"/>
              </a:rPr>
              <a:t>DZone</a:t>
            </a:r>
            <a:r>
              <a:rPr lang="en-US" sz="800">
                <a:solidFill>
                  <a:srgbClr val="505050"/>
                </a:solidFill>
                <a:latin typeface="Segoe UI"/>
                <a:cs typeface="Segoe UI Semibold" panose="020B0702040204020203" pitchFamily="34" charset="0"/>
              </a:rPr>
              <a:t>: The </a:t>
            </a:r>
            <a:r>
              <a:rPr lang="en-US" sz="800" err="1">
                <a:solidFill>
                  <a:srgbClr val="505050"/>
                </a:solidFill>
                <a:latin typeface="Segoe UI"/>
                <a:cs typeface="Segoe UI Semibold" panose="020B0702040204020203" pitchFamily="34" charset="0"/>
              </a:rPr>
              <a:t>DZone</a:t>
            </a:r>
            <a:r>
              <a:rPr lang="en-US" sz="80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19380641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73455" y="807818"/>
            <a:ext cx="11889564" cy="917575"/>
          </a:xfrm>
        </p:spPr>
        <p:txBody>
          <a:bodyPr/>
          <a:lstStyle/>
          <a:p>
            <a:pPr algn="ctr"/>
            <a:r>
              <a:rPr lang="en-US" sz="4800">
                <a:solidFill>
                  <a:schemeClr val="tx1"/>
                </a:solidFill>
              </a:rPr>
              <a:t>Industry analysts </a:t>
            </a:r>
            <a:r>
              <a:rPr lang="en-US" sz="480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40484" y="3344493"/>
            <a:ext cx="10755506" cy="1754326"/>
          </a:xfrm>
          <a:prstGeom prst="rect">
            <a:avLst/>
          </a:prstGeom>
        </p:spPr>
        <p:txBody>
          <a:bodyPr wrap="square">
            <a:spAutoFit/>
          </a:bodyPr>
          <a:lstStyle/>
          <a:p>
            <a:pPr algn="ctr">
              <a:spcAft>
                <a:spcPts val="2400"/>
              </a:spcAft>
            </a:pPr>
            <a:r>
              <a:rPr lang="en-US" sz="3600">
                <a:latin typeface="+mj-l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319944" y="5359355"/>
            <a:ext cx="1796587" cy="610028"/>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113579" y="2040221"/>
            <a:ext cx="4209316" cy="914400"/>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932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Docker, Docker, Docker</a:t>
            </a:r>
          </a:p>
        </p:txBody>
      </p:sp>
      <p:sp>
        <p:nvSpPr>
          <p:cNvPr id="2" name="Text Placeholder 1"/>
          <p:cNvSpPr>
            <a:spLocks noGrp="1"/>
          </p:cNvSpPr>
          <p:nvPr>
            <p:ph idx="1"/>
          </p:nvPr>
        </p:nvSpPr>
        <p:spPr>
          <a:xfrm>
            <a:off x="472005" y="1134842"/>
            <a:ext cx="7551077" cy="5049333"/>
          </a:xfrm>
        </p:spPr>
        <p:txBody>
          <a:bodyPr>
            <a:normAutofit fontScale="92500" lnSpcReduction="20000"/>
          </a:bodyPr>
          <a:lstStyle/>
          <a:p>
            <a:pPr marL="0" indent="0">
              <a:buNone/>
            </a:pPr>
            <a:r>
              <a:rPr lang="en-US" sz="2800" b="1">
                <a:solidFill>
                  <a:schemeClr val="tx1">
                    <a:lumMod val="75000"/>
                  </a:schemeClr>
                </a:solidFill>
              </a:rPr>
              <a:t>Containers have been around for many years</a:t>
            </a:r>
          </a:p>
          <a:p>
            <a:pPr marL="0" lvl="1" indent="0">
              <a:buNone/>
            </a:pPr>
            <a:r>
              <a:rPr lang="en-US" sz="2754">
                <a:latin typeface="+mj-lt"/>
              </a:rPr>
              <a:t>Linux kernel: </a:t>
            </a:r>
            <a:r>
              <a:rPr lang="en-US" sz="2754" err="1">
                <a:latin typeface="+mj-lt"/>
              </a:rPr>
              <a:t>cgroups</a:t>
            </a:r>
            <a:r>
              <a:rPr lang="en-US" sz="2754">
                <a:latin typeface="+mj-lt"/>
              </a:rPr>
              <a:t>, namespaces</a:t>
            </a:r>
          </a:p>
          <a:p>
            <a:pPr marL="0" lvl="1" indent="0">
              <a:buNone/>
            </a:pPr>
            <a:endParaRPr lang="en-US" sz="2800">
              <a:gradFill>
                <a:gsLst>
                  <a:gs pos="1250">
                    <a:schemeClr val="tx2"/>
                  </a:gs>
                  <a:gs pos="99000">
                    <a:schemeClr val="tx2"/>
                  </a:gs>
                </a:gsLst>
                <a:lin ang="5400000" scaled="0"/>
              </a:gradFill>
            </a:endParaRPr>
          </a:p>
          <a:p>
            <a:pPr marL="0" indent="0">
              <a:buNone/>
            </a:pPr>
            <a:r>
              <a:rPr lang="en-US" sz="2800" b="1">
                <a:solidFill>
                  <a:schemeClr val="tx1">
                    <a:lumMod val="75000"/>
                  </a:schemeClr>
                </a:solidFill>
              </a:rPr>
              <a:t>Docker Inc. did not invent them</a:t>
            </a:r>
          </a:p>
          <a:p>
            <a:pPr marL="0" lvl="1" indent="0">
              <a:buNone/>
            </a:pPr>
            <a:r>
              <a:rPr lang="en-US" sz="2754">
                <a:latin typeface="+mj-lt"/>
              </a:rPr>
              <a:t>They created open source software to build and manage containers</a:t>
            </a:r>
          </a:p>
          <a:p>
            <a:pPr marL="0" indent="0">
              <a:buNone/>
            </a:pPr>
            <a:endParaRPr lang="en-US" sz="2800">
              <a:gradFill>
                <a:gsLst>
                  <a:gs pos="1250">
                    <a:schemeClr val="tx2"/>
                  </a:gs>
                  <a:gs pos="99000">
                    <a:schemeClr val="tx2"/>
                  </a:gs>
                </a:gsLst>
                <a:lin ang="5400000" scaled="0"/>
              </a:gradFill>
            </a:endParaRPr>
          </a:p>
          <a:p>
            <a:pPr marL="0" indent="0">
              <a:buNone/>
            </a:pPr>
            <a:r>
              <a:rPr lang="en-US" sz="2800" b="1">
                <a:solidFill>
                  <a:schemeClr val="tx1">
                    <a:lumMod val="75000"/>
                  </a:schemeClr>
                </a:solidFill>
              </a:rPr>
              <a:t>Docker makes containers easy</a:t>
            </a:r>
          </a:p>
          <a:p>
            <a:pPr marL="0" indent="0">
              <a:buNone/>
            </a:pPr>
            <a:r>
              <a:rPr lang="en-US" sz="2800"/>
              <a:t>Super easy. Fast learning curve</a:t>
            </a:r>
          </a:p>
          <a:p>
            <a:pPr marL="0" indent="0">
              <a:buNone/>
            </a:pPr>
            <a:endParaRPr lang="en-US" sz="2800" b="1">
              <a:solidFill>
                <a:schemeClr val="tx1">
                  <a:lumMod val="75000"/>
                </a:schemeClr>
              </a:solidFill>
            </a:endParaRPr>
          </a:p>
          <a:p>
            <a:pPr marL="0" indent="0">
              <a:buNone/>
            </a:pPr>
            <a:r>
              <a:rPr lang="en-US" sz="2800" b="1">
                <a:solidFill>
                  <a:schemeClr val="tx1">
                    <a:lumMod val="75000"/>
                  </a:schemeClr>
                </a:solidFill>
              </a:rPr>
              <a:t>Docker is a container format and a set of tools</a:t>
            </a:r>
          </a:p>
          <a:p>
            <a:pPr marL="0" indent="0">
              <a:buNone/>
            </a:pPr>
            <a:r>
              <a:rPr lang="en-US" sz="2800"/>
              <a:t>Docker CLI, Docker Engine, Docker Swarm, Docker Compose, Docker Machine</a:t>
            </a:r>
          </a:p>
        </p:txBody>
      </p:sp>
      <p:pic>
        <p:nvPicPr>
          <p:cNvPr id="5" name="Picture 4"/>
          <p:cNvPicPr>
            <a:picLocks noChangeAspect="1"/>
          </p:cNvPicPr>
          <p:nvPr/>
        </p:nvPicPr>
        <p:blipFill>
          <a:blip r:embed="rId3"/>
          <a:stretch>
            <a:fillRect/>
          </a:stretch>
        </p:blipFill>
        <p:spPr>
          <a:xfrm>
            <a:off x="8170598" y="496"/>
            <a:ext cx="4264115" cy="2851626"/>
          </a:xfrm>
          <a:prstGeom prst="rect">
            <a:avLst/>
          </a:prstGeom>
        </p:spPr>
      </p:pic>
    </p:spTree>
    <p:extLst>
      <p:ext uri="{BB962C8B-B14F-4D97-AF65-F5344CB8AC3E}">
        <p14:creationId xmlns:p14="http://schemas.microsoft.com/office/powerpoint/2010/main" val="1374630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74CE-56D3-6C4C-97FA-6312774C3581}"/>
              </a:ext>
            </a:extLst>
          </p:cNvPr>
          <p:cNvSpPr>
            <a:spLocks noGrp="1"/>
          </p:cNvSpPr>
          <p:nvPr>
            <p:ph type="title"/>
          </p:nvPr>
        </p:nvSpPr>
        <p:spPr/>
        <p:txBody>
          <a:bodyPr/>
          <a:lstStyle/>
          <a:p>
            <a:r>
              <a:rPr lang="en-US"/>
              <a:t>Docker Container Anatomy</a:t>
            </a:r>
          </a:p>
        </p:txBody>
      </p:sp>
      <p:pic>
        <p:nvPicPr>
          <p:cNvPr id="5" name="Picture 4">
            <a:extLst>
              <a:ext uri="{FF2B5EF4-FFF2-40B4-BE49-F238E27FC236}">
                <a16:creationId xmlns:a16="http://schemas.microsoft.com/office/drawing/2014/main" id="{B8F9CB3D-ED08-2445-9CB1-5F21544DB84D}"/>
              </a:ext>
            </a:extLst>
          </p:cNvPr>
          <p:cNvPicPr>
            <a:picLocks noChangeAspect="1"/>
          </p:cNvPicPr>
          <p:nvPr/>
        </p:nvPicPr>
        <p:blipFill>
          <a:blip r:embed="rId3"/>
          <a:stretch>
            <a:fillRect/>
          </a:stretch>
        </p:blipFill>
        <p:spPr>
          <a:xfrm>
            <a:off x="3213924" y="1571514"/>
            <a:ext cx="6008629" cy="4174885"/>
          </a:xfrm>
          <a:prstGeom prst="rect">
            <a:avLst/>
          </a:prstGeom>
        </p:spPr>
      </p:pic>
      <p:sp>
        <p:nvSpPr>
          <p:cNvPr id="6" name="TextBox 5">
            <a:extLst>
              <a:ext uri="{FF2B5EF4-FFF2-40B4-BE49-F238E27FC236}">
                <a16:creationId xmlns:a16="http://schemas.microsoft.com/office/drawing/2014/main" id="{D4585D17-84B7-FA4C-AD88-84444194AF26}"/>
              </a:ext>
            </a:extLst>
          </p:cNvPr>
          <p:cNvSpPr txBox="1"/>
          <p:nvPr/>
        </p:nvSpPr>
        <p:spPr>
          <a:xfrm>
            <a:off x="792194" y="6104738"/>
            <a:ext cx="10852091" cy="521303"/>
          </a:xfrm>
          <a:prstGeom prst="rect">
            <a:avLst/>
          </a:prstGeom>
          <a:noFill/>
        </p:spPr>
        <p:txBody>
          <a:bodyPr wrap="none" lIns="182854" tIns="146283" rIns="182854" bIns="146283" rtlCol="0">
            <a:spAutoFit/>
          </a:bodyPr>
          <a:lstStyle/>
          <a:p>
            <a:pPr algn="ctr" defTabSz="932597">
              <a:lnSpc>
                <a:spcPct val="90000"/>
              </a:lnSpc>
              <a:spcAft>
                <a:spcPts val="600"/>
              </a:spcAft>
            </a:pPr>
            <a:r>
              <a:rPr lang="en-US" sz="1599">
                <a:solidFill>
                  <a:srgbClr val="505050"/>
                </a:solidFill>
                <a:latin typeface="Segoe UI"/>
              </a:rPr>
              <a:t>Image source: https://</a:t>
            </a:r>
            <a:r>
              <a:rPr lang="en-US" sz="1599" err="1">
                <a:solidFill>
                  <a:srgbClr val="505050"/>
                </a:solidFill>
                <a:latin typeface="Segoe UI"/>
              </a:rPr>
              <a:t>docs.docker.com</a:t>
            </a:r>
            <a:r>
              <a:rPr lang="en-US" sz="1599">
                <a:solidFill>
                  <a:srgbClr val="505050"/>
                </a:solidFill>
                <a:latin typeface="Segoe UI"/>
              </a:rPr>
              <a:t>/engine/</a:t>
            </a:r>
            <a:r>
              <a:rPr lang="en-US" sz="1599" err="1">
                <a:solidFill>
                  <a:srgbClr val="505050"/>
                </a:solidFill>
                <a:latin typeface="Segoe UI"/>
              </a:rPr>
              <a:t>userguide</a:t>
            </a:r>
            <a:r>
              <a:rPr lang="en-US" sz="1599">
                <a:solidFill>
                  <a:srgbClr val="505050"/>
                </a:solidFill>
                <a:latin typeface="Segoe UI"/>
              </a:rPr>
              <a:t>/</a:t>
            </a:r>
            <a:r>
              <a:rPr lang="en-US" sz="1599" err="1">
                <a:solidFill>
                  <a:srgbClr val="505050"/>
                </a:solidFill>
                <a:latin typeface="Segoe UI"/>
              </a:rPr>
              <a:t>storagedriver</a:t>
            </a:r>
            <a:r>
              <a:rPr lang="en-US" sz="1599">
                <a:solidFill>
                  <a:srgbClr val="505050"/>
                </a:solidFill>
                <a:latin typeface="Segoe UI"/>
              </a:rPr>
              <a:t>/</a:t>
            </a:r>
            <a:r>
              <a:rPr lang="en-US" sz="1599" err="1">
                <a:solidFill>
                  <a:srgbClr val="505050"/>
                </a:solidFill>
                <a:latin typeface="Segoe UI"/>
              </a:rPr>
              <a:t>imagesandcontainers</a:t>
            </a:r>
            <a:r>
              <a:rPr lang="en-US" sz="1599">
                <a:solidFill>
                  <a:srgbClr val="505050"/>
                </a:solidFill>
                <a:latin typeface="Segoe UI"/>
              </a:rPr>
              <a:t>/#images-and-layers</a:t>
            </a:r>
          </a:p>
        </p:txBody>
      </p:sp>
    </p:spTree>
    <p:extLst>
      <p:ext uri="{BB962C8B-B14F-4D97-AF65-F5344CB8AC3E}">
        <p14:creationId xmlns:p14="http://schemas.microsoft.com/office/powerpoint/2010/main" val="605308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263" y="1784199"/>
            <a:ext cx="7867725" cy="4108700"/>
          </a:xfrm>
          <a:prstGeom prst="rect">
            <a:avLst/>
          </a:prstGeom>
        </p:spPr>
      </p:pic>
    </p:spTree>
    <p:extLst>
      <p:ext uri="{BB962C8B-B14F-4D97-AF65-F5344CB8AC3E}">
        <p14:creationId xmlns:p14="http://schemas.microsoft.com/office/powerpoint/2010/main" val="733370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a:t>Demo</a:t>
            </a:r>
          </a:p>
        </p:txBody>
      </p:sp>
      <p:sp>
        <p:nvSpPr>
          <p:cNvPr id="6" name="Content Placeholder 5">
            <a:extLst>
              <a:ext uri="{FF2B5EF4-FFF2-40B4-BE49-F238E27FC236}">
                <a16:creationId xmlns:a16="http://schemas.microsoft.com/office/drawing/2014/main" id="{FA57C6B0-3F72-462A-837C-D8B64DA85E9E}"/>
              </a:ext>
            </a:extLst>
          </p:cNvPr>
          <p:cNvSpPr>
            <a:spLocks noGrp="1"/>
          </p:cNvSpPr>
          <p:nvPr>
            <p:ph idx="1"/>
          </p:nvPr>
        </p:nvSpPr>
        <p:spPr>
          <a:xfrm>
            <a:off x="274641" y="1212851"/>
            <a:ext cx="11887198" cy="2769476"/>
          </a:xfrm>
        </p:spPr>
        <p:txBody>
          <a:bodyPr/>
          <a:lstStyle/>
          <a:p>
            <a:r>
              <a:rPr lang="en-US" err="1"/>
              <a:t>Dockerfile</a:t>
            </a:r>
            <a:r>
              <a:rPr lang="en-US"/>
              <a:t> Anatomy</a:t>
            </a:r>
          </a:p>
          <a:p>
            <a:r>
              <a:rPr lang="en-US"/>
              <a:t>Container Creation (docker build)</a:t>
            </a:r>
          </a:p>
          <a:p>
            <a:r>
              <a:rPr lang="en-US"/>
              <a:t>Image Tagging (docker tag)</a:t>
            </a:r>
          </a:p>
          <a:p>
            <a:r>
              <a:rPr lang="en-US"/>
              <a:t>Working with Images (docker push &amp; docker pull)</a:t>
            </a:r>
          </a:p>
        </p:txBody>
      </p:sp>
    </p:spTree>
    <p:extLst>
      <p:ext uri="{BB962C8B-B14F-4D97-AF65-F5344CB8AC3E}">
        <p14:creationId xmlns:p14="http://schemas.microsoft.com/office/powerpoint/2010/main" val="29119925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dirty="0"/>
              <a:t>Labs: 1, 2</a:t>
            </a:r>
            <a:br>
              <a:rPr lang="en-US" dirty="0"/>
            </a:br>
            <a:r>
              <a:rPr lang="en-US" sz="4000" dirty="0">
                <a:hlinkClick r:id="rId3"/>
              </a:rPr>
              <a:t>https://github.com/OSSCanada/aks_partnerworkshop</a:t>
            </a:r>
            <a:r>
              <a:rPr lang="en-US" sz="4000" dirty="0"/>
              <a:t> </a:t>
            </a:r>
            <a:endParaRPr lang="en-US" dirty="0"/>
          </a:p>
        </p:txBody>
      </p:sp>
    </p:spTree>
    <p:extLst>
      <p:ext uri="{BB962C8B-B14F-4D97-AF65-F5344CB8AC3E}">
        <p14:creationId xmlns:p14="http://schemas.microsoft.com/office/powerpoint/2010/main" val="7320415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Container</a:t>
            </a:r>
            <a:br>
              <a:rPr lang="en-US" sz="1200">
                <a:latin typeface="Segoe UI Semibold" panose="020B0702040204020203" pitchFamily="34" charset="0"/>
                <a:cs typeface="Segoe UI Semibold" panose="020B0702040204020203" pitchFamily="34" charset="0"/>
              </a:rPr>
            </a:br>
            <a:r>
              <a:rPr lang="en-US" sz="1200">
                <a:latin typeface="Segoe UI Semibold" panose="020B0702040204020203" pitchFamily="34"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id="{0C5C9695-E8C6-4933-B672-844ACA8C3C7B}"/>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id="{3ECFD172-51DC-4CBE-9A3D-5214D0F12521}"/>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id="{066B503D-A701-4524-8A42-F9C3733B3993}"/>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id="{950ADBE9-B510-4875-A809-F6A5ED878942}"/>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7" action="ppaction://hlinksldjump"/>
            <a:extLst>
              <a:ext uri="{FF2B5EF4-FFF2-40B4-BE49-F238E27FC236}">
                <a16:creationId xmlns:a16="http://schemas.microsoft.com/office/drawing/2014/main" id="{D97A0E6D-D50B-4192-BAF4-03400765A799}"/>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8" action="ppaction://hlinksldjump"/>
            <a:extLst>
              <a:ext uri="{FF2B5EF4-FFF2-40B4-BE49-F238E27FC236}">
                <a16:creationId xmlns:a16="http://schemas.microsoft.com/office/drawing/2014/main" id="{32E9224A-924A-4ADF-8BB5-BC4C148BF562}"/>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9" action="ppaction://hlinksldjump"/>
            <a:extLst>
              <a:ext uri="{FF2B5EF4-FFF2-40B4-BE49-F238E27FC236}">
                <a16:creationId xmlns:a16="http://schemas.microsoft.com/office/drawing/2014/main" id="{4581623D-504E-46BD-B791-F3C7C248BD52}"/>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20" action="ppaction://hlinksldjump"/>
            <a:extLst>
              <a:ext uri="{FF2B5EF4-FFF2-40B4-BE49-F238E27FC236}">
                <a16:creationId xmlns:a16="http://schemas.microsoft.com/office/drawing/2014/main" id="{630C40DE-08F5-4B19-92F5-40A34B64A500}"/>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091590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4000" b="-14000"/>
          </a:stretch>
        </a:blipFill>
        <a:effectLst/>
      </p:bgPr>
    </p:bg>
    <p:spTree>
      <p:nvGrpSpPr>
        <p:cNvPr id="1" name=""/>
        <p:cNvGrpSpPr/>
        <p:nvPr/>
      </p:nvGrpSpPr>
      <p:grpSpPr>
        <a:xfrm>
          <a:off x="0" y="0"/>
          <a:ext cx="0" cy="0"/>
          <a:chOff x="0" y="0"/>
          <a:chExt cx="0" cy="0"/>
        </a:xfrm>
      </p:grpSpPr>
      <p:sp>
        <p:nvSpPr>
          <p:cNvPr id="2" name="TextBox 1"/>
          <p:cNvSpPr txBox="1"/>
          <p:nvPr/>
        </p:nvSpPr>
        <p:spPr>
          <a:xfrm>
            <a:off x="378233" y="5587949"/>
            <a:ext cx="11778045" cy="1131623"/>
          </a:xfrm>
          <a:prstGeom prst="rect">
            <a:avLst/>
          </a:prstGeom>
          <a:noFill/>
        </p:spPr>
        <p:txBody>
          <a:bodyPr wrap="square" rtlCol="0">
            <a:spAutoFit/>
          </a:bodyPr>
          <a:lstStyle/>
          <a:p>
            <a:pPr defTabSz="932597">
              <a:lnSpc>
                <a:spcPct val="90000"/>
              </a:lnSpc>
              <a:spcBef>
                <a:spcPct val="0"/>
              </a:spcBef>
            </a:pPr>
            <a:r>
              <a:rPr lang="en-US" sz="3672" i="1">
                <a:solidFill>
                  <a:srgbClr val="FFFFFF"/>
                </a:solidFill>
                <a:latin typeface="Segoe UI Light"/>
              </a:rPr>
              <a:t>“Distributed apps are sufficiently complicated that they need to be flown by the instruments”</a:t>
            </a:r>
          </a:p>
        </p:txBody>
      </p:sp>
    </p:spTree>
    <p:extLst>
      <p:ext uri="{BB962C8B-B14F-4D97-AF65-F5344CB8AC3E}">
        <p14:creationId xmlns:p14="http://schemas.microsoft.com/office/powerpoint/2010/main" val="2082394896"/>
      </p:ext>
    </p:extLst>
  </p:cSld>
  <p:clrMapOvr>
    <a:overrideClrMapping bg1="lt1" tx1="dk1" bg2="lt2" tx2="dk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1764" y="496"/>
            <a:ext cx="7189224" cy="4795162"/>
          </a:xfrm>
          <a:prstGeom prst="rect">
            <a:avLst/>
          </a:prstGeom>
          <a:noFill/>
          <a:ln>
            <a:noFill/>
          </a:ln>
        </p:spPr>
      </p:pic>
      <p:pic>
        <p:nvPicPr>
          <p:cNvPr id="3" name="Picture 2">
            <a:extLst>
              <a:ext uri="{FF2B5EF4-FFF2-40B4-BE49-F238E27FC236}">
                <a16:creationId xmlns:a16="http://schemas.microsoft.com/office/drawing/2014/main" id="{EB1E0629-1CD5-4C28-8C0E-EDD130BDAD6F}"/>
              </a:ext>
            </a:extLst>
          </p:cNvPr>
          <p:cNvPicPr>
            <a:picLocks noChangeAspect="1"/>
          </p:cNvPicPr>
          <p:nvPr/>
        </p:nvPicPr>
        <p:blipFill>
          <a:blip r:embed="rId4"/>
          <a:stretch>
            <a:fillRect/>
          </a:stretch>
        </p:blipFill>
        <p:spPr>
          <a:xfrm>
            <a:off x="5475775" y="3286220"/>
            <a:ext cx="6958936" cy="3707808"/>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8478E44C-6045-684E-897D-1A1C67DEA68A}"/>
              </a:ext>
            </a:extLst>
          </p:cNvPr>
          <p:cNvSpPr txBox="1">
            <a:spLocks/>
          </p:cNvSpPr>
          <p:nvPr/>
        </p:nvSpPr>
        <p:spPr>
          <a:xfrm>
            <a:off x="735735" y="2196468"/>
            <a:ext cx="7170320" cy="4285124"/>
          </a:xfrm>
          <a:prstGeom prst="rect">
            <a:avLst/>
          </a:prstGeom>
        </p:spPr>
        <p:txBody>
          <a:bodyPr anchor="t"/>
          <a:lst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55">
              <a:buNone/>
              <a:defRPr/>
            </a:pPr>
            <a:r>
              <a:rPr lang="en-US" sz="3570" dirty="0">
                <a:solidFill>
                  <a:prstClr val="white"/>
                </a:solidFill>
                <a:latin typeface="Segoe UI Light"/>
              </a:rPr>
              <a:t>Mathieu Benoit</a:t>
            </a:r>
          </a:p>
          <a:p>
            <a:pPr marL="0" indent="0" defTabSz="932455">
              <a:buNone/>
              <a:defRPr/>
            </a:pPr>
            <a:r>
              <a:rPr lang="en-US" sz="3570" dirty="0">
                <a:solidFill>
                  <a:prstClr val="white"/>
                </a:solidFill>
                <a:latin typeface="Segoe UI Light"/>
              </a:rPr>
              <a:t>Cloud Solution Architect</a:t>
            </a:r>
            <a:endParaRPr lang="en-US" sz="3570" dirty="0">
              <a:solidFill>
                <a:prstClr val="white"/>
              </a:solidFill>
              <a:latin typeface="Segoe UI Light"/>
              <a:cs typeface="Segoe UI Light"/>
            </a:endParaRPr>
          </a:p>
          <a:p>
            <a:pPr marL="0" indent="0" defTabSz="932455">
              <a:buNone/>
              <a:defRPr/>
            </a:pPr>
            <a:r>
              <a:rPr lang="en-US" sz="3570" dirty="0">
                <a:solidFill>
                  <a:prstClr val="white"/>
                </a:solidFill>
                <a:latin typeface="Segoe UI Light"/>
              </a:rPr>
              <a:t>Microsoft Canada</a:t>
            </a:r>
            <a:endParaRPr lang="en-US" sz="3570" dirty="0">
              <a:solidFill>
                <a:prstClr val="white"/>
              </a:solidFill>
              <a:latin typeface="Segoe UI Light"/>
              <a:cs typeface="Segoe UI Light"/>
            </a:endParaRPr>
          </a:p>
          <a:p>
            <a:pPr marL="0" indent="0" defTabSz="932455">
              <a:buNone/>
              <a:defRPr/>
            </a:pPr>
            <a:endParaRPr lang="en-US" sz="3598" dirty="0">
              <a:solidFill>
                <a:prstClr val="white"/>
              </a:solidFill>
              <a:latin typeface="Segoe UI Light"/>
            </a:endParaRPr>
          </a:p>
          <a:p>
            <a:pPr marL="0" indent="0" defTabSz="932455">
              <a:buNone/>
              <a:defRPr/>
            </a:pPr>
            <a:r>
              <a:rPr lang="en-US" sz="3570" dirty="0">
                <a:solidFill>
                  <a:prstClr val="white"/>
                </a:solidFill>
                <a:latin typeface="Segoe UI Light"/>
              </a:rPr>
              <a:t>Mathieu.Benoit@Microsoft.com</a:t>
            </a:r>
            <a:endParaRPr lang="en-US" sz="3570" dirty="0">
              <a:solidFill>
                <a:prstClr val="white"/>
              </a:solidFill>
              <a:latin typeface="Segoe UI Light"/>
              <a:cs typeface="Segoe UI Light"/>
            </a:endParaRPr>
          </a:p>
          <a:p>
            <a:pPr marL="0" indent="0" defTabSz="932455">
              <a:buNone/>
              <a:defRPr/>
            </a:pPr>
            <a:r>
              <a:rPr lang="en-US" sz="3570" dirty="0">
                <a:solidFill>
                  <a:prstClr val="white"/>
                </a:solidFill>
                <a:latin typeface="Segoe UI Light"/>
                <a:cs typeface="Segoe UI Light"/>
                <a:hlinkClick r:id="rId3"/>
              </a:rPr>
              <a:t>https://aka.ms/mabenoit</a:t>
            </a:r>
            <a:r>
              <a:rPr lang="en-US" sz="3570" dirty="0">
                <a:solidFill>
                  <a:prstClr val="white"/>
                </a:solidFill>
                <a:latin typeface="Segoe UI Light"/>
                <a:cs typeface="Segoe UI Light"/>
              </a:rPr>
              <a:t> </a:t>
            </a:r>
            <a:endParaRPr lang="en-US" sz="3598" dirty="0">
              <a:solidFill>
                <a:prstClr val="white"/>
              </a:solidFill>
              <a:latin typeface="Segoe UI Light"/>
              <a:cs typeface="Segoe UI Light"/>
            </a:endParaRPr>
          </a:p>
        </p:txBody>
      </p:sp>
      <p:pic>
        <p:nvPicPr>
          <p:cNvPr id="3" name="Picture 2" descr="A person in a blue shirt&#10;&#10;Description generated with very high confidence">
            <a:extLst>
              <a:ext uri="{FF2B5EF4-FFF2-40B4-BE49-F238E27FC236}">
                <a16:creationId xmlns:a16="http://schemas.microsoft.com/office/drawing/2014/main" id="{4BC3F040-7E21-455A-A25F-436106E5BB36}"/>
              </a:ext>
            </a:extLst>
          </p:cNvPr>
          <p:cNvPicPr>
            <a:picLocks noChangeAspect="1"/>
          </p:cNvPicPr>
          <p:nvPr/>
        </p:nvPicPr>
        <p:blipFill>
          <a:blip r:embed="rId4"/>
          <a:stretch>
            <a:fillRect/>
          </a:stretch>
        </p:blipFill>
        <p:spPr>
          <a:xfrm>
            <a:off x="8190537" y="1841941"/>
            <a:ext cx="2381250" cy="2381250"/>
          </a:xfrm>
          <a:prstGeom prst="rect">
            <a:avLst/>
          </a:prstGeom>
        </p:spPr>
      </p:pic>
    </p:spTree>
    <p:extLst>
      <p:ext uri="{BB962C8B-B14F-4D97-AF65-F5344CB8AC3E}">
        <p14:creationId xmlns:p14="http://schemas.microsoft.com/office/powerpoint/2010/main" val="4007098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3455" y="752106"/>
            <a:ext cx="11889564" cy="917575"/>
          </a:xfrm>
        </p:spPr>
        <p:txBody>
          <a:bodyPr/>
          <a:lstStyle/>
          <a:p>
            <a:pPr algn="ctr"/>
            <a:r>
              <a:rPr lang="en-US" sz="4800">
                <a:solidFill>
                  <a:schemeClr val="tx1"/>
                </a:solidFill>
              </a:rPr>
              <a:t>The elements of </a:t>
            </a:r>
            <a:r>
              <a:rPr lang="en-US" sz="4800">
                <a:solidFill>
                  <a:schemeClr val="accent1"/>
                </a:solidFill>
                <a:latin typeface="Segoe UI Semibold" panose="020B0702040204020203" pitchFamily="34" charset="0"/>
                <a:cs typeface="Segoe UI Semibold" panose="020B0702040204020203" pitchFamily="34" charset="0"/>
              </a:rPr>
              <a:t>orchestration</a:t>
            </a:r>
            <a:endParaRPr lang="en-US" sz="480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2487" y="3114934"/>
            <a:ext cx="9811501" cy="849463"/>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358" y="2665991"/>
            <a:ext cx="725976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2487" y="5201000"/>
            <a:ext cx="9907534" cy="849463"/>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358" y="4752057"/>
            <a:ext cx="725976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8468" y="2334204"/>
            <a:ext cx="663574" cy="663574"/>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779" y="2334204"/>
            <a:ext cx="663574" cy="663574"/>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4433" y="2334204"/>
            <a:ext cx="663574" cy="663574"/>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8468" y="4420270"/>
            <a:ext cx="663574" cy="663574"/>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124" y="4420270"/>
            <a:ext cx="663574" cy="663574"/>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779" y="4420270"/>
            <a:ext cx="663574" cy="663574"/>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4433" y="4420270"/>
            <a:ext cx="663574" cy="663574"/>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124" y="2334204"/>
            <a:ext cx="663574" cy="663574"/>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93467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3455" y="752106"/>
            <a:ext cx="11889564" cy="917575"/>
          </a:xfrm>
        </p:spPr>
        <p:txBody>
          <a:bodyPr/>
          <a:lstStyle/>
          <a:p>
            <a:pPr algn="ctr"/>
            <a:r>
              <a:rPr lang="en-US" sz="4800">
                <a:solidFill>
                  <a:schemeClr val="accent1"/>
                </a:solidFill>
                <a:latin typeface="Segoe UI Semibold" panose="020B0702040204020203" pitchFamily="34" charset="0"/>
                <a:cs typeface="Segoe UI Semibold" panose="020B0702040204020203" pitchFamily="34" charset="0"/>
              </a:rPr>
              <a:t>Kubernetes</a:t>
            </a:r>
            <a:r>
              <a:rPr lang="en-US" sz="480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189537" y="1921279"/>
            <a:ext cx="2057401" cy="2057401"/>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92775" y="4770807"/>
            <a:ext cx="7850923" cy="146912"/>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51037" y="5166472"/>
            <a:ext cx="10850438" cy="1203406"/>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6304" tIns="146304" rIns="146304" bIns="146304" rtlCol="0">
              <a:spAutoFit/>
            </a:bodyPr>
            <a:lstStyle/>
            <a:p>
              <a:pPr algn="ctr">
                <a:spcAft>
                  <a:spcPts val="600"/>
                </a:spcAft>
              </a:pPr>
              <a:r>
                <a:rPr lang="en-US">
                  <a:solidFill>
                    <a:schemeClr val="accent1"/>
                  </a:solidFill>
                  <a:latin typeface="Segoe UI Semibold" panose="020B0702040204020203" pitchFamily="34" charset="0"/>
                  <a:cs typeface="Segoe UI Semibold" panose="020B0702040204020203" pitchFamily="34" charset="0"/>
                </a:rPr>
                <a:t>Portable</a:t>
              </a:r>
              <a:r>
                <a:rPr lang="en-US">
                  <a:latin typeface="Segoe UI Semibold" panose="020B0702040204020203" pitchFamily="34" charset="0"/>
                  <a:cs typeface="Segoe UI Semibold" panose="020B0702040204020203" pitchFamily="34" charset="0"/>
                </a:rPr>
                <a:t> </a:t>
              </a:r>
            </a:p>
            <a:p>
              <a:pPr algn="ctr">
                <a:spcAft>
                  <a:spcPts val="600"/>
                </a:spcAft>
              </a:pPr>
              <a:r>
                <a:rPr lang="en-US">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6304" tIns="146304" rIns="146304" bIns="146304" rtlCol="0">
              <a:spAutoFit/>
            </a:bodyPr>
            <a:lstStyle/>
            <a:p>
              <a:pPr algn="ctr">
                <a:spcAft>
                  <a:spcPts val="600"/>
                </a:spcAft>
              </a:pPr>
              <a:r>
                <a:rPr lang="en-US">
                  <a:solidFill>
                    <a:schemeClr val="accent1"/>
                  </a:solidFill>
                  <a:latin typeface="Segoe UI Semibold" panose="020B0702040204020203" pitchFamily="34" charset="0"/>
                  <a:cs typeface="Segoe UI Semibold" panose="020B0702040204020203" pitchFamily="34" charset="0"/>
                </a:rPr>
                <a:t>Extensible</a:t>
              </a:r>
              <a:r>
                <a:rPr lang="en-US">
                  <a:latin typeface="Segoe UI Semibold" panose="020B0702040204020203" pitchFamily="34" charset="0"/>
                  <a:cs typeface="Segoe UI Semibold" panose="020B0702040204020203" pitchFamily="34" charset="0"/>
                </a:rPr>
                <a:t> </a:t>
              </a:r>
            </a:p>
            <a:p>
              <a:pPr algn="ctr">
                <a:spcAft>
                  <a:spcPts val="600"/>
                </a:spcAft>
              </a:pPr>
              <a:r>
                <a:rPr lang="en-US">
                  <a:cs typeface="Segoe UI Semibold" panose="020B0702040204020203" pitchFamily="34" charset="0"/>
                </a:rPr>
                <a:t>Modular, pluggable, </a:t>
              </a:r>
              <a:r>
                <a:rPr lang="en-US" err="1">
                  <a:cs typeface="Segoe UI Semibold" panose="020B0702040204020203" pitchFamily="34" charset="0"/>
                </a:rPr>
                <a:t>hookable</a:t>
              </a:r>
              <a:r>
                <a:rPr lang="en-US">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6304" tIns="146304" rIns="146304" bIns="146304" rtlCol="0">
              <a:spAutoFit/>
            </a:bodyPr>
            <a:lstStyle/>
            <a:p>
              <a:pPr algn="ctr">
                <a:spcAft>
                  <a:spcPts val="600"/>
                </a:spcAft>
              </a:pPr>
              <a:r>
                <a:rPr lang="en-US">
                  <a:solidFill>
                    <a:schemeClr val="accent1"/>
                  </a:solidFill>
                  <a:latin typeface="Segoe UI Semibold" panose="020B0702040204020203" pitchFamily="34" charset="0"/>
                  <a:cs typeface="Segoe UI Semibold" panose="020B0702040204020203" pitchFamily="34" charset="0"/>
                </a:rPr>
                <a:t>Self-healing </a:t>
              </a:r>
            </a:p>
            <a:p>
              <a:pPr algn="ctr">
                <a:spcAft>
                  <a:spcPts val="600"/>
                </a:spcAft>
              </a:pPr>
              <a:r>
                <a:rPr lang="en-US">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218237" y="4106497"/>
            <a:ext cx="0" cy="5364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450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3455" y="752106"/>
            <a:ext cx="11889564" cy="917575"/>
          </a:xfrm>
        </p:spPr>
        <p:txBody>
          <a:bodyPr/>
          <a:lstStyle/>
          <a:p>
            <a:pPr algn="ctr"/>
            <a:r>
              <a:rPr lang="en-US" sz="4800">
                <a:solidFill>
                  <a:schemeClr val="accent1"/>
                </a:solidFill>
                <a:latin typeface="Segoe UI Semibold" panose="020B0702040204020203" pitchFamily="34" charset="0"/>
                <a:cs typeface="Segoe UI Semibold" panose="020B0702040204020203" pitchFamily="34" charset="0"/>
              </a:rPr>
              <a:t>Kubernetes</a:t>
            </a:r>
            <a:r>
              <a:rPr lang="en-US" sz="480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59640" y="4770807"/>
            <a:ext cx="8317195" cy="146912"/>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92527" y="5220071"/>
            <a:ext cx="10489848" cy="1126463"/>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6304" tIns="146304" rIns="146304" bIns="146304" rtlCol="0" anchor="ctr">
              <a:spAutoFit/>
            </a:bodyPr>
            <a:lstStyle/>
            <a:p>
              <a:pPr algn="ctr">
                <a:spcAft>
                  <a:spcPts val="600"/>
                </a:spcAft>
              </a:pPr>
              <a:r>
                <a:rPr lang="en-US">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6304" tIns="146304" rIns="146304" bIns="146304" rtlCol="0" anchor="ctr">
              <a:spAutoFit/>
            </a:bodyPr>
            <a:lstStyle/>
            <a:p>
              <a:pPr algn="ctr">
                <a:spcAft>
                  <a:spcPts val="600"/>
                </a:spcAft>
              </a:pPr>
              <a:r>
                <a:rPr lang="en-US">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6304" tIns="146304" rIns="146304" bIns="146304" rtlCol="0" anchor="ctr">
              <a:spAutoFit/>
            </a:bodyPr>
            <a:lstStyle/>
            <a:p>
              <a:pPr algn="ctr">
                <a:spcAft>
                  <a:spcPts val="600"/>
                </a:spcAft>
              </a:pPr>
              <a:r>
                <a:rPr lang="en-US">
                  <a:cs typeface="Segoe UI Semibold" panose="020B0702040204020203" pitchFamily="34" charset="0"/>
                </a:rPr>
                <a:t>Roll out </a:t>
              </a:r>
              <a:br>
                <a:rPr lang="en-US">
                  <a:cs typeface="Segoe UI Semibold" panose="020B0702040204020203" pitchFamily="34" charset="0"/>
                </a:rPr>
              </a:br>
              <a:r>
                <a:rPr lang="en-US">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6304" tIns="146304" rIns="146304" bIns="146304" rtlCol="0" anchor="ctr">
              <a:spAutoFit/>
            </a:bodyPr>
            <a:lstStyle/>
            <a:p>
              <a:pPr algn="ctr">
                <a:spcAft>
                  <a:spcPts val="600"/>
                </a:spcAft>
              </a:pPr>
              <a:r>
                <a:rPr lang="en-US">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189537" y="1921279"/>
            <a:ext cx="2057401" cy="2057401"/>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218237" y="4106497"/>
            <a:ext cx="0" cy="5364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091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10929938" cy="871503"/>
          </a:xfrm>
        </p:spPr>
        <p:txBody>
          <a:bodyPr anchor="ctr"/>
          <a:lstStyle/>
          <a:p>
            <a:r>
              <a:rPr lang="en-US" sz="600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Containers</a:t>
            </a:r>
            <a:b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Release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Customer success</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F88D7D98-2C09-4006-95A3-86A13A32DEFA}"/>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D80E115A-6376-4F37-A574-363E234B7F11}"/>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78268000-00F7-45D7-A0A4-14BA431293E5}"/>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FED64575-8A09-4C87-A316-C177AB28C0EE}"/>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81812725-E304-436C-8D5F-96940AEB27E2}"/>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4A4A39B3-4664-4F95-94E4-6055BAE9949A}"/>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C3198EC0-E622-4906-924D-C7AB33E50DBA}"/>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C184F8F0-302C-4377-A276-FBF1A7FC2D5B}"/>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11427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73455" y="74068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Azure container </a:t>
            </a:r>
            <a:r>
              <a:rPr lang="en-US" sz="4800">
                <a:solidFill>
                  <a:schemeClr val="accent1"/>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76459" y="5000411"/>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99794" y="5000411"/>
            <a:ext cx="2481138"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523128" y="5000411"/>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4001" y="2343033"/>
            <a:ext cx="2219050" cy="227035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1302" y="2251988"/>
            <a:ext cx="2302424" cy="2289596"/>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371346" y="2100079"/>
            <a:ext cx="3621950" cy="2662833"/>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447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73455" y="50079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Azure container </a:t>
            </a:r>
            <a:r>
              <a:rPr lang="en-US" sz="4800">
                <a:solidFill>
                  <a:schemeClr val="accent1"/>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429269" y="5787454"/>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429269" y="2306649"/>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345889" y="2439801"/>
            <a:ext cx="1614414" cy="3282292"/>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Redis</a:t>
                </a:r>
                <a:r>
                  <a:rPr lang="en-US" sz="1000">
                    <a:solidFill>
                      <a:schemeClr val="tx1"/>
                    </a:solidFill>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CosmosDB</a:t>
                </a:r>
                <a:endParaRPr lang="en-US" sz="1000">
                  <a:solidFill>
                    <a:schemeClr val="tx1"/>
                  </a:solidFill>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417672" y="2439801"/>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524997" y="2979830"/>
            <a:ext cx="1399763" cy="2592510"/>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OpenShift</a:t>
              </a:r>
              <a:endParaRPr lang="en-US" sz="1000">
                <a:solidFill>
                  <a:schemeClr val="tx1"/>
                </a:solidFill>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Mesosphere </a:t>
              </a:r>
              <a:br>
                <a:rPr lang="en-US" sz="1000">
                  <a:solidFill>
                    <a:schemeClr val="tx1"/>
                  </a:solidFill>
                  <a:cs typeface="Segoe UI" pitchFamily="34" charset="0"/>
                </a:rPr>
              </a:br>
              <a:r>
                <a:rPr lang="en-US" sz="1000">
                  <a:solidFill>
                    <a:schemeClr val="tx1"/>
                  </a:solidFill>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417671" y="5842518"/>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698441" y="2030638"/>
            <a:ext cx="840131" cy="3691455"/>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964504" y="4240711"/>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686230" y="1849692"/>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345890" y="1848501"/>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329207" y="3364093"/>
            <a:ext cx="1273446" cy="876618"/>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965930" y="4240711"/>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279978" y="3364093"/>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327781" y="4991118"/>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809273" y="4991118"/>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279767" y="4991118"/>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Virtual Machine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809273" y="3364093"/>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444781" y="4240711"/>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915275" y="4240711"/>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436330" y="4489930"/>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Virtual </a:t>
            </a:r>
            <a:r>
              <a:rPr lang="en-US" sz="1000" err="1">
                <a:solidFill>
                  <a:schemeClr val="tx1"/>
                </a:solidFill>
                <a:cs typeface="Segoe UI" panose="020B0502040204020203" pitchFamily="34" charset="0"/>
              </a:rPr>
              <a:t>kubelet</a:t>
            </a:r>
            <a:endParaRPr lang="en-US" sz="1000">
              <a:solidFill>
                <a:schemeClr val="tx1"/>
              </a:solidFill>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279767" y="2030638"/>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582601" y="1980764"/>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132858" y="1052170"/>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924760" y="1842762"/>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924760" y="1842762"/>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153096" y="2162023"/>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383991" y="389778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22" name="Freeform: Shape 221">
            <a:extLst>
              <a:ext uri="{FF2B5EF4-FFF2-40B4-BE49-F238E27FC236}">
                <a16:creationId xmlns:a16="http://schemas.microsoft.com/office/drawing/2014/main" id="{D623CA01-DCF3-4B38-9128-6F49D8E7EBA7}"/>
              </a:ext>
            </a:extLst>
          </p:cNvPr>
          <p:cNvSpPr/>
          <p:nvPr/>
        </p:nvSpPr>
        <p:spPr>
          <a:xfrm>
            <a:off x="6383991" y="3918608"/>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23" name="Freeform: Shape 222">
            <a:extLst>
              <a:ext uri="{FF2B5EF4-FFF2-40B4-BE49-F238E27FC236}">
                <a16:creationId xmlns:a16="http://schemas.microsoft.com/office/drawing/2014/main" id="{3278EEB6-3281-49BE-BC99-C3D356F23447}"/>
              </a:ext>
            </a:extLst>
          </p:cNvPr>
          <p:cNvSpPr/>
          <p:nvPr/>
        </p:nvSpPr>
        <p:spPr>
          <a:xfrm>
            <a:off x="6421625" y="3918608"/>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24" name="Freeform: Shape 223">
            <a:extLst>
              <a:ext uri="{FF2B5EF4-FFF2-40B4-BE49-F238E27FC236}">
                <a16:creationId xmlns:a16="http://schemas.microsoft.com/office/drawing/2014/main" id="{4B38B1FC-19E1-49C8-9A8D-9F2B07CFFE6F}"/>
              </a:ext>
            </a:extLst>
          </p:cNvPr>
          <p:cNvSpPr/>
          <p:nvPr/>
        </p:nvSpPr>
        <p:spPr>
          <a:xfrm>
            <a:off x="6284968" y="389778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25" name="Freeform: Shape 224">
            <a:extLst>
              <a:ext uri="{FF2B5EF4-FFF2-40B4-BE49-F238E27FC236}">
                <a16:creationId xmlns:a16="http://schemas.microsoft.com/office/drawing/2014/main" id="{90621DEB-ABD7-414F-A771-3B695D0D19B0}"/>
              </a:ext>
            </a:extLst>
          </p:cNvPr>
          <p:cNvSpPr/>
          <p:nvPr/>
        </p:nvSpPr>
        <p:spPr>
          <a:xfrm>
            <a:off x="6284968" y="3918608"/>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26" name="Freeform: Shape 225">
            <a:extLst>
              <a:ext uri="{FF2B5EF4-FFF2-40B4-BE49-F238E27FC236}">
                <a16:creationId xmlns:a16="http://schemas.microsoft.com/office/drawing/2014/main" id="{D33F82B2-ABA3-470C-BBB9-4F5C531B9934}"/>
              </a:ext>
            </a:extLst>
          </p:cNvPr>
          <p:cNvSpPr/>
          <p:nvPr/>
        </p:nvSpPr>
        <p:spPr>
          <a:xfrm>
            <a:off x="6322602" y="3918608"/>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27" name="Freeform: Shape 226">
            <a:extLst>
              <a:ext uri="{FF2B5EF4-FFF2-40B4-BE49-F238E27FC236}">
                <a16:creationId xmlns:a16="http://schemas.microsoft.com/office/drawing/2014/main" id="{E56A6302-0344-4C2B-A0CB-B2107D3DF453}"/>
              </a:ext>
            </a:extLst>
          </p:cNvPr>
          <p:cNvSpPr/>
          <p:nvPr/>
        </p:nvSpPr>
        <p:spPr>
          <a:xfrm>
            <a:off x="6430966" y="3987737"/>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28" name="Freeform: Shape 227">
            <a:extLst>
              <a:ext uri="{FF2B5EF4-FFF2-40B4-BE49-F238E27FC236}">
                <a16:creationId xmlns:a16="http://schemas.microsoft.com/office/drawing/2014/main" id="{81554F65-781A-4790-BBA9-84884C704385}"/>
              </a:ext>
            </a:extLst>
          </p:cNvPr>
          <p:cNvSpPr/>
          <p:nvPr/>
        </p:nvSpPr>
        <p:spPr>
          <a:xfrm>
            <a:off x="6430966" y="4008556"/>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29" name="Freeform: Shape 228">
            <a:extLst>
              <a:ext uri="{FF2B5EF4-FFF2-40B4-BE49-F238E27FC236}">
                <a16:creationId xmlns:a16="http://schemas.microsoft.com/office/drawing/2014/main" id="{47CE6AD2-EE16-4050-94A7-CD715D95DB48}"/>
              </a:ext>
            </a:extLst>
          </p:cNvPr>
          <p:cNvSpPr/>
          <p:nvPr/>
        </p:nvSpPr>
        <p:spPr>
          <a:xfrm>
            <a:off x="6468601" y="4008556"/>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30" name="Freeform: Shape 229">
            <a:extLst>
              <a:ext uri="{FF2B5EF4-FFF2-40B4-BE49-F238E27FC236}">
                <a16:creationId xmlns:a16="http://schemas.microsoft.com/office/drawing/2014/main" id="{5CFD6AA3-3F79-48ED-B064-2DAB43CF5F9B}"/>
              </a:ext>
            </a:extLst>
          </p:cNvPr>
          <p:cNvSpPr/>
          <p:nvPr/>
        </p:nvSpPr>
        <p:spPr>
          <a:xfrm>
            <a:off x="6232921" y="3986402"/>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31" name="Freeform: Shape 230">
            <a:extLst>
              <a:ext uri="{FF2B5EF4-FFF2-40B4-BE49-F238E27FC236}">
                <a16:creationId xmlns:a16="http://schemas.microsoft.com/office/drawing/2014/main" id="{9350E033-E325-4058-B9AB-661BABA2BD4C}"/>
              </a:ext>
            </a:extLst>
          </p:cNvPr>
          <p:cNvSpPr/>
          <p:nvPr/>
        </p:nvSpPr>
        <p:spPr>
          <a:xfrm>
            <a:off x="6232921" y="4007221"/>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32" name="Freeform: Shape 231">
            <a:extLst>
              <a:ext uri="{FF2B5EF4-FFF2-40B4-BE49-F238E27FC236}">
                <a16:creationId xmlns:a16="http://schemas.microsoft.com/office/drawing/2014/main" id="{44A8DC30-1765-4C85-A5AB-C064BAC7F93F}"/>
              </a:ext>
            </a:extLst>
          </p:cNvPr>
          <p:cNvSpPr/>
          <p:nvPr/>
        </p:nvSpPr>
        <p:spPr>
          <a:xfrm>
            <a:off x="6270555" y="4007221"/>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33" name="Freeform: Shape 232">
            <a:extLst>
              <a:ext uri="{FF2B5EF4-FFF2-40B4-BE49-F238E27FC236}">
                <a16:creationId xmlns:a16="http://schemas.microsoft.com/office/drawing/2014/main" id="{FCC98FFE-AB8C-489E-BEA5-07E26F313F20}"/>
              </a:ext>
            </a:extLst>
          </p:cNvPr>
          <p:cNvSpPr/>
          <p:nvPr/>
        </p:nvSpPr>
        <p:spPr>
          <a:xfrm>
            <a:off x="6281498" y="4076083"/>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34" name="Freeform: Shape 233">
            <a:extLst>
              <a:ext uri="{FF2B5EF4-FFF2-40B4-BE49-F238E27FC236}">
                <a16:creationId xmlns:a16="http://schemas.microsoft.com/office/drawing/2014/main" id="{E88E5257-81E5-4B16-BAD7-58561DA6AAEB}"/>
              </a:ext>
            </a:extLst>
          </p:cNvPr>
          <p:cNvSpPr/>
          <p:nvPr/>
        </p:nvSpPr>
        <p:spPr>
          <a:xfrm>
            <a:off x="6281498" y="4096902"/>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35" name="Freeform: Shape 234">
            <a:extLst>
              <a:ext uri="{FF2B5EF4-FFF2-40B4-BE49-F238E27FC236}">
                <a16:creationId xmlns:a16="http://schemas.microsoft.com/office/drawing/2014/main" id="{94129AD4-5CF0-488F-895F-FB346AE24CF2}"/>
              </a:ext>
            </a:extLst>
          </p:cNvPr>
          <p:cNvSpPr/>
          <p:nvPr/>
        </p:nvSpPr>
        <p:spPr>
          <a:xfrm>
            <a:off x="6319132" y="4096902"/>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36" name="Freeform: Shape 235">
            <a:extLst>
              <a:ext uri="{FF2B5EF4-FFF2-40B4-BE49-F238E27FC236}">
                <a16:creationId xmlns:a16="http://schemas.microsoft.com/office/drawing/2014/main" id="{CCE8F57C-2FD0-48EB-87F3-1AFBCFBCC717}"/>
              </a:ext>
            </a:extLst>
          </p:cNvPr>
          <p:cNvSpPr/>
          <p:nvPr/>
        </p:nvSpPr>
        <p:spPr>
          <a:xfrm>
            <a:off x="6383991" y="4076083"/>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37" name="Freeform: Shape 236">
            <a:extLst>
              <a:ext uri="{FF2B5EF4-FFF2-40B4-BE49-F238E27FC236}">
                <a16:creationId xmlns:a16="http://schemas.microsoft.com/office/drawing/2014/main" id="{E76A86F0-A10B-4377-A581-B3FF0C5FAEAE}"/>
              </a:ext>
            </a:extLst>
          </p:cNvPr>
          <p:cNvSpPr/>
          <p:nvPr/>
        </p:nvSpPr>
        <p:spPr>
          <a:xfrm>
            <a:off x="6383991" y="4096902"/>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38" name="Freeform: Shape 237">
            <a:extLst>
              <a:ext uri="{FF2B5EF4-FFF2-40B4-BE49-F238E27FC236}">
                <a16:creationId xmlns:a16="http://schemas.microsoft.com/office/drawing/2014/main" id="{33F326AF-DDBD-414A-95B8-62C9AE0A5938}"/>
              </a:ext>
            </a:extLst>
          </p:cNvPr>
          <p:cNvSpPr/>
          <p:nvPr/>
        </p:nvSpPr>
        <p:spPr>
          <a:xfrm>
            <a:off x="6421625" y="4096902"/>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39" name="Freeform: Shape 238">
            <a:extLst>
              <a:ext uri="{FF2B5EF4-FFF2-40B4-BE49-F238E27FC236}">
                <a16:creationId xmlns:a16="http://schemas.microsoft.com/office/drawing/2014/main" id="{69AAE290-52E0-4920-ADD0-D04B76FF507C}"/>
              </a:ext>
            </a:extLst>
          </p:cNvPr>
          <p:cNvSpPr/>
          <p:nvPr/>
        </p:nvSpPr>
        <p:spPr>
          <a:xfrm>
            <a:off x="6331944" y="3987737"/>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endParaRPr lang="en-US"/>
          </a:p>
        </p:txBody>
      </p:sp>
      <p:sp>
        <p:nvSpPr>
          <p:cNvPr id="240" name="Freeform: Shape 239">
            <a:extLst>
              <a:ext uri="{FF2B5EF4-FFF2-40B4-BE49-F238E27FC236}">
                <a16:creationId xmlns:a16="http://schemas.microsoft.com/office/drawing/2014/main" id="{273EC09A-FE42-4478-A3A5-2D5330EA58B5}"/>
              </a:ext>
            </a:extLst>
          </p:cNvPr>
          <p:cNvSpPr/>
          <p:nvPr/>
        </p:nvSpPr>
        <p:spPr>
          <a:xfrm>
            <a:off x="6331944" y="4008556"/>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41" name="Freeform: Shape 240">
            <a:extLst>
              <a:ext uri="{FF2B5EF4-FFF2-40B4-BE49-F238E27FC236}">
                <a16:creationId xmlns:a16="http://schemas.microsoft.com/office/drawing/2014/main" id="{0FF4ADB3-2AC0-4CE1-9F1F-4B8B88884303}"/>
              </a:ext>
            </a:extLst>
          </p:cNvPr>
          <p:cNvSpPr/>
          <p:nvPr/>
        </p:nvSpPr>
        <p:spPr>
          <a:xfrm>
            <a:off x="6369578" y="4008556"/>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14" name="Freeform: Shape 213">
            <a:extLst>
              <a:ext uri="{FF2B5EF4-FFF2-40B4-BE49-F238E27FC236}">
                <a16:creationId xmlns:a16="http://schemas.microsoft.com/office/drawing/2014/main" id="{3DF454DB-2887-49FC-9AB4-131B14D1760C}"/>
              </a:ext>
            </a:extLst>
          </p:cNvPr>
          <p:cNvSpPr/>
          <p:nvPr/>
        </p:nvSpPr>
        <p:spPr>
          <a:xfrm>
            <a:off x="6232540" y="5379696"/>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endParaRPr lang="en-US"/>
          </a:p>
        </p:txBody>
      </p:sp>
      <p:sp>
        <p:nvSpPr>
          <p:cNvPr id="215" name="Freeform: Shape 214">
            <a:extLst>
              <a:ext uri="{FF2B5EF4-FFF2-40B4-BE49-F238E27FC236}">
                <a16:creationId xmlns:a16="http://schemas.microsoft.com/office/drawing/2014/main" id="{D76714F3-6900-49B8-9764-D82F707F7AE7}"/>
              </a:ext>
            </a:extLst>
          </p:cNvPr>
          <p:cNvSpPr/>
          <p:nvPr/>
        </p:nvSpPr>
        <p:spPr>
          <a:xfrm>
            <a:off x="6357028" y="5423802"/>
            <a:ext cx="70465" cy="3914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endParaRPr lang="en-US"/>
          </a:p>
        </p:txBody>
      </p:sp>
      <p:sp>
        <p:nvSpPr>
          <p:cNvPr id="216" name="Freeform: Shape 215">
            <a:extLst>
              <a:ext uri="{FF2B5EF4-FFF2-40B4-BE49-F238E27FC236}">
                <a16:creationId xmlns:a16="http://schemas.microsoft.com/office/drawing/2014/main" id="{70D55472-3766-413D-96EF-3789F12AF276}"/>
              </a:ext>
            </a:extLst>
          </p:cNvPr>
          <p:cNvSpPr/>
          <p:nvPr/>
        </p:nvSpPr>
        <p:spPr>
          <a:xfrm>
            <a:off x="6386779" y="5423802"/>
            <a:ext cx="10439" cy="101782"/>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endParaRPr lang="en-US"/>
          </a:p>
        </p:txBody>
      </p:sp>
      <p:sp>
        <p:nvSpPr>
          <p:cNvPr id="217" name="Freeform: Shape 216">
            <a:extLst>
              <a:ext uri="{FF2B5EF4-FFF2-40B4-BE49-F238E27FC236}">
                <a16:creationId xmlns:a16="http://schemas.microsoft.com/office/drawing/2014/main" id="{DB21BB6A-24DF-44BC-9353-805215FD374B}"/>
              </a:ext>
            </a:extLst>
          </p:cNvPr>
          <p:cNvSpPr/>
          <p:nvPr/>
        </p:nvSpPr>
        <p:spPr>
          <a:xfrm>
            <a:off x="6318403" y="5499747"/>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endParaRPr lang="en-US"/>
          </a:p>
        </p:txBody>
      </p:sp>
      <p:sp>
        <p:nvSpPr>
          <p:cNvPr id="218" name="Freeform: Shape 217">
            <a:extLst>
              <a:ext uri="{FF2B5EF4-FFF2-40B4-BE49-F238E27FC236}">
                <a16:creationId xmlns:a16="http://schemas.microsoft.com/office/drawing/2014/main" id="{7C33E4B5-FB79-453A-83AF-DF1A9749021A}"/>
              </a:ext>
            </a:extLst>
          </p:cNvPr>
          <p:cNvSpPr/>
          <p:nvPr/>
        </p:nvSpPr>
        <p:spPr>
          <a:xfrm>
            <a:off x="6386779" y="5532108"/>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219" name="Freeform: Shape 218">
            <a:extLst>
              <a:ext uri="{FF2B5EF4-FFF2-40B4-BE49-F238E27FC236}">
                <a16:creationId xmlns:a16="http://schemas.microsoft.com/office/drawing/2014/main" id="{7148D276-0045-4A8F-8F5E-B881DB613CE4}"/>
              </a:ext>
            </a:extLst>
          </p:cNvPr>
          <p:cNvSpPr/>
          <p:nvPr/>
        </p:nvSpPr>
        <p:spPr>
          <a:xfrm>
            <a:off x="6419924" y="5532108"/>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220" name="Freeform: Shape 219">
            <a:extLst>
              <a:ext uri="{FF2B5EF4-FFF2-40B4-BE49-F238E27FC236}">
                <a16:creationId xmlns:a16="http://schemas.microsoft.com/office/drawing/2014/main" id="{3A1BF6A7-D971-43F3-8A48-B8E6A8EDBF07}"/>
              </a:ext>
            </a:extLst>
          </p:cNvPr>
          <p:cNvSpPr/>
          <p:nvPr/>
        </p:nvSpPr>
        <p:spPr>
          <a:xfrm>
            <a:off x="6349459" y="5532108"/>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201" name="Freeform: Shape 200">
            <a:extLst>
              <a:ext uri="{FF2B5EF4-FFF2-40B4-BE49-F238E27FC236}">
                <a16:creationId xmlns:a16="http://schemas.microsoft.com/office/drawing/2014/main" id="{E59A2C2F-E374-411B-B91F-63ABCDBB1375}"/>
              </a:ext>
            </a:extLst>
          </p:cNvPr>
          <p:cNvSpPr/>
          <p:nvPr/>
        </p:nvSpPr>
        <p:spPr>
          <a:xfrm>
            <a:off x="10098045" y="5350517"/>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endParaRPr lang="en-US"/>
          </a:p>
        </p:txBody>
      </p:sp>
      <p:sp>
        <p:nvSpPr>
          <p:cNvPr id="202" name="Freeform: Shape 201">
            <a:extLst>
              <a:ext uri="{FF2B5EF4-FFF2-40B4-BE49-F238E27FC236}">
                <a16:creationId xmlns:a16="http://schemas.microsoft.com/office/drawing/2014/main" id="{BD41B3C3-5D7B-4102-9226-75145CCE1FF0}"/>
              </a:ext>
            </a:extLst>
          </p:cNvPr>
          <p:cNvSpPr/>
          <p:nvPr/>
        </p:nvSpPr>
        <p:spPr>
          <a:xfrm>
            <a:off x="10273250" y="5620221"/>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endParaRPr lang="en-US"/>
          </a:p>
        </p:txBody>
      </p:sp>
      <p:sp>
        <p:nvSpPr>
          <p:cNvPr id="203" name="Freeform: Shape 202">
            <a:extLst>
              <a:ext uri="{FF2B5EF4-FFF2-40B4-BE49-F238E27FC236}">
                <a16:creationId xmlns:a16="http://schemas.microsoft.com/office/drawing/2014/main" id="{9C4DB0C1-FE32-483B-87E6-818FF4B9B489}"/>
              </a:ext>
            </a:extLst>
          </p:cNvPr>
          <p:cNvSpPr/>
          <p:nvPr/>
        </p:nvSpPr>
        <p:spPr>
          <a:xfrm>
            <a:off x="10273250" y="5569743"/>
            <a:ext cx="11739" cy="61630"/>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endParaRPr lang="en-US"/>
          </a:p>
        </p:txBody>
      </p:sp>
      <p:sp>
        <p:nvSpPr>
          <p:cNvPr id="204" name="Freeform: Shape 203">
            <a:extLst>
              <a:ext uri="{FF2B5EF4-FFF2-40B4-BE49-F238E27FC236}">
                <a16:creationId xmlns:a16="http://schemas.microsoft.com/office/drawing/2014/main" id="{D5B67059-AA8C-40B9-859F-19CA952AF0DF}"/>
              </a:ext>
            </a:extLst>
          </p:cNvPr>
          <p:cNvSpPr/>
          <p:nvPr/>
        </p:nvSpPr>
        <p:spPr>
          <a:xfrm>
            <a:off x="10273250" y="5501950"/>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sp>
        <p:nvSpPr>
          <p:cNvPr id="205" name="Freeform: Shape 204">
            <a:extLst>
              <a:ext uri="{FF2B5EF4-FFF2-40B4-BE49-F238E27FC236}">
                <a16:creationId xmlns:a16="http://schemas.microsoft.com/office/drawing/2014/main" id="{8B1945F7-72E2-488F-B0A9-784F47D0646F}"/>
              </a:ext>
            </a:extLst>
          </p:cNvPr>
          <p:cNvSpPr/>
          <p:nvPr/>
        </p:nvSpPr>
        <p:spPr>
          <a:xfrm>
            <a:off x="10273250" y="5481994"/>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endParaRPr lang="en-US"/>
          </a:p>
        </p:txBody>
      </p:sp>
      <p:sp>
        <p:nvSpPr>
          <p:cNvPr id="206" name="Freeform: Shape 205">
            <a:extLst>
              <a:ext uri="{FF2B5EF4-FFF2-40B4-BE49-F238E27FC236}">
                <a16:creationId xmlns:a16="http://schemas.microsoft.com/office/drawing/2014/main" id="{C782528B-2C11-4C38-B0F9-CC94082D4920}"/>
              </a:ext>
            </a:extLst>
          </p:cNvPr>
          <p:cNvSpPr/>
          <p:nvPr/>
        </p:nvSpPr>
        <p:spPr>
          <a:xfrm>
            <a:off x="10319325" y="5481994"/>
            <a:ext cx="11739" cy="73369"/>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endParaRPr lang="en-US"/>
          </a:p>
        </p:txBody>
      </p:sp>
      <p:sp>
        <p:nvSpPr>
          <p:cNvPr id="207" name="Freeform: Shape 206">
            <a:extLst>
              <a:ext uri="{FF2B5EF4-FFF2-40B4-BE49-F238E27FC236}">
                <a16:creationId xmlns:a16="http://schemas.microsoft.com/office/drawing/2014/main" id="{92D48264-606A-490E-B8CC-AA889F9BD0A9}"/>
              </a:ext>
            </a:extLst>
          </p:cNvPr>
          <p:cNvSpPr/>
          <p:nvPr/>
        </p:nvSpPr>
        <p:spPr>
          <a:xfrm>
            <a:off x="10319032" y="5561819"/>
            <a:ext cx="11739" cy="88043"/>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endParaRPr lang="en-US"/>
          </a:p>
        </p:txBody>
      </p:sp>
      <p:sp>
        <p:nvSpPr>
          <p:cNvPr id="208" name="Freeform: Shape 207">
            <a:extLst>
              <a:ext uri="{FF2B5EF4-FFF2-40B4-BE49-F238E27FC236}">
                <a16:creationId xmlns:a16="http://schemas.microsoft.com/office/drawing/2014/main" id="{0B58A504-BC2C-4D89-BA7C-2672AA9BBA24}"/>
              </a:ext>
            </a:extLst>
          </p:cNvPr>
          <p:cNvSpPr/>
          <p:nvPr/>
        </p:nvSpPr>
        <p:spPr>
          <a:xfrm>
            <a:off x="10273250" y="5561819"/>
            <a:ext cx="58695" cy="20543"/>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endParaRPr lang="en-US"/>
          </a:p>
        </p:txBody>
      </p:sp>
      <p:sp>
        <p:nvSpPr>
          <p:cNvPr id="209" name="Freeform: Shape 208">
            <a:extLst>
              <a:ext uri="{FF2B5EF4-FFF2-40B4-BE49-F238E27FC236}">
                <a16:creationId xmlns:a16="http://schemas.microsoft.com/office/drawing/2014/main" id="{C114BF88-8453-4E6A-97A8-0612AF09E736}"/>
              </a:ext>
            </a:extLst>
          </p:cNvPr>
          <p:cNvSpPr/>
          <p:nvPr/>
        </p:nvSpPr>
        <p:spPr>
          <a:xfrm>
            <a:off x="10273250" y="5543330"/>
            <a:ext cx="58695" cy="20543"/>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endParaRPr lang="en-US"/>
          </a:p>
        </p:txBody>
      </p:sp>
      <p:sp>
        <p:nvSpPr>
          <p:cNvPr id="210" name="Freeform: Shape 209">
            <a:extLst>
              <a:ext uri="{FF2B5EF4-FFF2-40B4-BE49-F238E27FC236}">
                <a16:creationId xmlns:a16="http://schemas.microsoft.com/office/drawing/2014/main" id="{A09776AE-3F0D-4162-ABE7-1D6DEA930F2E}"/>
              </a:ext>
            </a:extLst>
          </p:cNvPr>
          <p:cNvSpPr/>
          <p:nvPr/>
        </p:nvSpPr>
        <p:spPr>
          <a:xfrm>
            <a:off x="10319032" y="5561819"/>
            <a:ext cx="155542" cy="17609"/>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endParaRPr lang="en-US"/>
          </a:p>
        </p:txBody>
      </p:sp>
      <p:sp>
        <p:nvSpPr>
          <p:cNvPr id="211" name="Freeform: Shape 210">
            <a:extLst>
              <a:ext uri="{FF2B5EF4-FFF2-40B4-BE49-F238E27FC236}">
                <a16:creationId xmlns:a16="http://schemas.microsoft.com/office/drawing/2014/main" id="{E25658D7-E5CD-45BA-8FA1-FBA6435A71D1}"/>
              </a:ext>
            </a:extLst>
          </p:cNvPr>
          <p:cNvSpPr/>
          <p:nvPr/>
        </p:nvSpPr>
        <p:spPr>
          <a:xfrm>
            <a:off x="10319325" y="5543330"/>
            <a:ext cx="155542" cy="20543"/>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endParaRPr lang="en-US"/>
          </a:p>
        </p:txBody>
      </p:sp>
      <p:sp>
        <p:nvSpPr>
          <p:cNvPr id="212" name="Freeform: Shape 211">
            <a:extLst>
              <a:ext uri="{FF2B5EF4-FFF2-40B4-BE49-F238E27FC236}">
                <a16:creationId xmlns:a16="http://schemas.microsoft.com/office/drawing/2014/main" id="{33A8639A-2678-4E4A-8644-955A0B017994}"/>
              </a:ext>
            </a:extLst>
          </p:cNvPr>
          <p:cNvSpPr/>
          <p:nvPr/>
        </p:nvSpPr>
        <p:spPr>
          <a:xfrm>
            <a:off x="10464009" y="5568276"/>
            <a:ext cx="11739" cy="64565"/>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endParaRPr lang="en-US"/>
          </a:p>
        </p:txBody>
      </p:sp>
      <p:sp>
        <p:nvSpPr>
          <p:cNvPr id="213" name="Freeform: Shape 212">
            <a:extLst>
              <a:ext uri="{FF2B5EF4-FFF2-40B4-BE49-F238E27FC236}">
                <a16:creationId xmlns:a16="http://schemas.microsoft.com/office/drawing/2014/main" id="{CC9B30C1-2257-41BF-907E-D2DA48D3988F}"/>
              </a:ext>
            </a:extLst>
          </p:cNvPr>
          <p:cNvSpPr/>
          <p:nvPr/>
        </p:nvSpPr>
        <p:spPr>
          <a:xfrm>
            <a:off x="10464009" y="5501950"/>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436404" y="6028599"/>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464008" y="5286925"/>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705" y="1887340"/>
            <a:ext cx="227028" cy="229320"/>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4012" y="3230120"/>
            <a:ext cx="276260" cy="287772"/>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22666" y="3892606"/>
            <a:ext cx="249580" cy="286450"/>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57540" y="4608172"/>
            <a:ext cx="309391" cy="220324"/>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89538" y="2550772"/>
            <a:ext cx="277922" cy="277922"/>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01246" y="3884272"/>
            <a:ext cx="298261" cy="278929"/>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84291" y="3905394"/>
            <a:ext cx="300907" cy="266594"/>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96198" y="5412819"/>
            <a:ext cx="299391" cy="23857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84291" y="5399594"/>
            <a:ext cx="283018" cy="236238"/>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612559" y="3289907"/>
            <a:ext cx="236025" cy="222484"/>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95490" y="3976228"/>
            <a:ext cx="261234" cy="189633"/>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61455" y="4667416"/>
            <a:ext cx="314520" cy="183803"/>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3822" y="1887340"/>
            <a:ext cx="227028" cy="229320"/>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614510" y="5239865"/>
            <a:ext cx="234032" cy="288638"/>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114108" y="6028599"/>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498479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37845" y="686320"/>
            <a:ext cx="9160784" cy="1626442"/>
          </a:xfrm>
        </p:spPr>
        <p:txBody>
          <a:bodyPr/>
          <a:lstStyle/>
          <a:p>
            <a:pPr algn="ctr">
              <a:lnSpc>
                <a:spcPct val="120000"/>
              </a:lnSpc>
              <a:spcAft>
                <a:spcPts val="600"/>
              </a:spcAft>
            </a:pPr>
            <a:r>
              <a:rPr lang="en-US" sz="2800" spc="0">
                <a:solidFill>
                  <a:schemeClr val="tx1"/>
                </a:solidFill>
              </a:rPr>
              <a:t>If you have a preferred container platform</a:t>
            </a:r>
            <a:br>
              <a:rPr lang="en-US" sz="2800" spc="0">
                <a:solidFill>
                  <a:schemeClr val="tx1"/>
                </a:solidFill>
              </a:rPr>
            </a:br>
            <a:r>
              <a:rPr lang="en-US" sz="2400" spc="0">
                <a:solidFill>
                  <a:schemeClr val="tx1"/>
                </a:solidFill>
                <a:latin typeface="Segoe UI Semibold" panose="020B0702040204020203" pitchFamily="34" charset="0"/>
                <a:cs typeface="Segoe UI Semibold" panose="020B0702040204020203" pitchFamily="34" charset="0"/>
              </a:rPr>
              <a:t>Pivotal Cloud Foundry </a:t>
            </a:r>
            <a:r>
              <a:rPr lang="en-US" sz="2400" spc="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a:solidFill>
                  <a:schemeClr val="tx1"/>
                </a:solidFill>
                <a:latin typeface="Segoe UI Semibold" panose="020B0702040204020203" pitchFamily="34" charset="0"/>
                <a:cs typeface="Segoe UI Semibold" panose="020B0702040204020203" pitchFamily="34" charset="0"/>
              </a:rPr>
              <a:t> Kubernetes </a:t>
            </a:r>
            <a:r>
              <a:rPr lang="en-US" sz="2400" spc="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a:solidFill>
                  <a:schemeClr val="tx1"/>
                </a:solidFill>
                <a:latin typeface="Segoe UI Semibold" panose="020B0702040204020203" pitchFamily="34" charset="0"/>
                <a:cs typeface="Segoe UI Semibold" panose="020B0702040204020203" pitchFamily="34" charset="0"/>
              </a:rPr>
              <a:t> Docker Enterprise Edition </a:t>
            </a:r>
            <a:br>
              <a:rPr lang="en-US" sz="2400" spc="0">
                <a:solidFill>
                  <a:schemeClr val="tx1"/>
                </a:solidFill>
                <a:latin typeface="Segoe UI Semibold" panose="020B0702040204020203" pitchFamily="34" charset="0"/>
                <a:cs typeface="Segoe UI Semibold" panose="020B0702040204020203" pitchFamily="34" charset="0"/>
              </a:rPr>
            </a:br>
            <a:r>
              <a:rPr lang="en-US" sz="2400" spc="0">
                <a:solidFill>
                  <a:schemeClr val="tx1"/>
                </a:solidFill>
                <a:latin typeface="Segoe UI Semibold" panose="020B0702040204020203" pitchFamily="34" charset="0"/>
                <a:cs typeface="Segoe UI Semibold" panose="020B0702040204020203" pitchFamily="34" charset="0"/>
              </a:rPr>
              <a:t>Red Hat OpenShift </a:t>
            </a:r>
            <a:r>
              <a:rPr lang="en-US" sz="2400" spc="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a:solidFill>
                  <a:schemeClr val="tx1"/>
                </a:solidFill>
                <a:latin typeface="Segoe UI Semibold" panose="020B0702040204020203" pitchFamily="34" charset="0"/>
                <a:cs typeface="Segoe UI Semibold" panose="020B0702040204020203" pitchFamily="34" charset="0"/>
              </a:rPr>
              <a:t> Mesosphere DC/OS </a:t>
            </a:r>
            <a:endParaRPr lang="en-US" sz="2800" spc="0">
              <a:solidFill>
                <a:schemeClr val="tx1"/>
              </a:solidFill>
              <a:latin typeface="Segoe UI Semibold" panose="020B0702040204020203" pitchFamily="34" charset="0"/>
              <a:cs typeface="Segoe UI Semibold" panose="020B0702040204020203" pitchFamily="34" charset="0"/>
            </a:endParaRPr>
          </a:p>
        </p:txBody>
      </p:sp>
      <p:sp>
        <p:nvSpPr>
          <p:cNvPr id="299" name="Title 4">
            <a:extLst>
              <a:ext uri="{FF2B5EF4-FFF2-40B4-BE49-F238E27FC236}">
                <a16:creationId xmlns:a16="http://schemas.microsoft.com/office/drawing/2014/main" id="{357BD8B3-D3F8-4181-981C-4ECBB75A8E83}"/>
              </a:ext>
            </a:extLst>
          </p:cNvPr>
          <p:cNvSpPr txBox="1">
            <a:spLocks/>
          </p:cNvSpPr>
          <p:nvPr/>
        </p:nvSpPr>
        <p:spPr>
          <a:xfrm>
            <a:off x="1637845" y="5616758"/>
            <a:ext cx="9160784" cy="572462"/>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20000"/>
              </a:lnSpc>
              <a:spcAft>
                <a:spcPts val="600"/>
              </a:spcAft>
            </a:pPr>
            <a:r>
              <a:rPr lang="en-US" sz="3200" spc="0">
                <a:solidFill>
                  <a:schemeClr val="accent1"/>
                </a:solidFill>
                <a:latin typeface="Segoe UI Semibold" panose="020B0702040204020203" pitchFamily="34" charset="0"/>
                <a:cs typeface="Segoe UI Semibold" panose="020B0702040204020203" pitchFamily="34" charset="0"/>
              </a:rPr>
              <a:t>Lets help you bring that platform to Azure </a:t>
            </a:r>
            <a:endParaRPr lang="en-US" sz="3600" spc="0">
              <a:solidFill>
                <a:schemeClr val="accent1"/>
              </a:solidFill>
              <a:latin typeface="Segoe UI Semibold" panose="020B0702040204020203" pitchFamily="34" charset="0"/>
              <a:cs typeface="Segoe UI Semibold" panose="020B0702040204020203" pitchFamily="34" charset="0"/>
            </a:endParaRPr>
          </a:p>
        </p:txBody>
      </p: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3"/>
          <a:stretch>
            <a:fillRect/>
          </a:stretch>
        </p:blipFill>
        <p:spPr>
          <a:xfrm>
            <a:off x="5763559" y="2519837"/>
            <a:ext cx="909355" cy="909355"/>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4086505" y="4540528"/>
            <a:ext cx="823799" cy="676704"/>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33" t="28570" r="57455" b="28570"/>
          <a:stretch/>
        </p:blipFill>
        <p:spPr bwMode="auto">
          <a:xfrm>
            <a:off x="9044359" y="2533087"/>
            <a:ext cx="1228862" cy="997154"/>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1699219" y="2726849"/>
            <a:ext cx="2158704" cy="663820"/>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r="75277"/>
          <a:stretch/>
        </p:blipFill>
        <p:spPr bwMode="auto">
          <a:xfrm>
            <a:off x="7415565" y="4431863"/>
            <a:ext cx="1045016" cy="773090"/>
          </a:xfrm>
          <a:prstGeom prst="rect">
            <a:avLst/>
          </a:prstGeom>
          <a:noFill/>
          <a:extLst>
            <a:ext uri="{909E8E84-426E-40DD-AFC4-6F175D3DCCD1}">
              <a14:hiddenFill xmlns:a14="http://schemas.microsoft.com/office/drawing/2010/main">
                <a:solidFill>
                  <a:srgbClr val="FFFFFF"/>
                </a:solidFill>
              </a14:hiddenFill>
            </a:ext>
          </a:extLst>
        </p:spPr>
      </p:pic>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2987986"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2705115"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4424949"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6144783"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7864617"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9584448" y="387907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4707820"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6427654"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8147488"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F078A9C-E9C8-493F-81D4-5EE87D3D6217}"/>
              </a:ext>
            </a:extLst>
          </p:cNvPr>
          <p:cNvGrpSpPr/>
          <p:nvPr/>
        </p:nvGrpSpPr>
        <p:grpSpPr>
          <a:xfrm>
            <a:off x="4498405" y="4111562"/>
            <a:ext cx="3439668" cy="287716"/>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2778571" y="3497261"/>
            <a:ext cx="6879333" cy="283409"/>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29339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1637845" y="710726"/>
            <a:ext cx="9160784" cy="751646"/>
          </a:xfrm>
        </p:spPr>
        <p:txBody>
          <a:bodyPr/>
          <a:lstStyle/>
          <a:p>
            <a:pPr algn="ctr">
              <a:lnSpc>
                <a:spcPct val="120000"/>
              </a:lnSpc>
              <a:spcAft>
                <a:spcPts val="600"/>
              </a:spcAft>
            </a:pPr>
            <a:r>
              <a:rPr lang="en-US" sz="2800" spc="0">
                <a:solidFill>
                  <a:schemeClr val="tx1"/>
                </a:solidFill>
              </a:rPr>
              <a:t>If you are without a preferred container platform…</a:t>
            </a:r>
            <a:endParaRPr lang="en-US" sz="2800" spc="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2409706" y="4701154"/>
            <a:ext cx="7617062" cy="830997"/>
          </a:xfrm>
          <a:prstGeom prst="rect">
            <a:avLst/>
          </a:prstGeom>
        </p:spPr>
        <p:txBody>
          <a:bodyPr wrap="square" anchor="t">
            <a:spAutoFit/>
          </a:bodyPr>
          <a:lstStyle/>
          <a:p>
            <a:pPr algn="ctr"/>
            <a:r>
              <a:rPr lang="en-US" sz="2400">
                <a:ln w="3175">
                  <a:noFill/>
                </a:ln>
                <a:solidFill>
                  <a:srgbClr val="505050"/>
                </a:solidFill>
                <a:latin typeface="Segoe UI Semibold" panose="020B0702040204020203" pitchFamily="34" charset="0"/>
                <a:cs typeface="Segoe UI Semibold" panose="020B0702040204020203" pitchFamily="34" charset="0"/>
              </a:rPr>
              <a:t>Lets profile your needs and help you select the right option </a:t>
            </a:r>
            <a:endParaRPr lang="en-US"/>
          </a:p>
        </p:txBody>
      </p:sp>
      <p:grpSp>
        <p:nvGrpSpPr>
          <p:cNvPr id="2" name="Group 1">
            <a:extLst>
              <a:ext uri="{FF2B5EF4-FFF2-40B4-BE49-F238E27FC236}">
                <a16:creationId xmlns:a16="http://schemas.microsoft.com/office/drawing/2014/main" id="{BB0B990B-9728-4673-989C-8A651AFD5C68}"/>
              </a:ext>
            </a:extLst>
          </p:cNvPr>
          <p:cNvGrpSpPr/>
          <p:nvPr/>
        </p:nvGrpSpPr>
        <p:grpSpPr>
          <a:xfrm>
            <a:off x="2438796" y="1866185"/>
            <a:ext cx="7558882" cy="2351052"/>
            <a:chOff x="3505597" y="1866185"/>
            <a:chExt cx="7558882" cy="2351052"/>
          </a:xfrm>
        </p:grpSpPr>
        <p:sp>
          <p:nvSpPr>
            <p:cNvPr id="96" name="Oval 95">
              <a:extLst>
                <a:ext uri="{FF2B5EF4-FFF2-40B4-BE49-F238E27FC236}">
                  <a16:creationId xmlns:a16="http://schemas.microsoft.com/office/drawing/2014/main" id="{E1C4E4A6-1FC9-47E5-A9AF-0C4B08B46635}"/>
                </a:ext>
              </a:extLst>
            </p:cNvPr>
            <p:cNvSpPr/>
            <p:nvPr/>
          </p:nvSpPr>
          <p:spPr bwMode="auto">
            <a:xfrm>
              <a:off x="6109512" y="1866185"/>
              <a:ext cx="2351052" cy="23510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356449" y="2187697"/>
              <a:ext cx="1708030" cy="170802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505597" y="2187697"/>
              <a:ext cx="1708030" cy="170802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317001" y="3041711"/>
              <a:ext cx="68913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563938" y="3041711"/>
              <a:ext cx="68913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690187" y="2607277"/>
              <a:ext cx="1189703" cy="984980"/>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925414" y="2570223"/>
              <a:ext cx="570100" cy="942977"/>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4075332" y="2570223"/>
              <a:ext cx="568560" cy="942977"/>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072356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49" y="657013"/>
            <a:ext cx="10144125" cy="871503"/>
          </a:xfrm>
        </p:spPr>
        <p:txBody>
          <a:bodyPr anchor="ctr"/>
          <a:lstStyle/>
          <a:p>
            <a:r>
              <a:rPr lang="en-US" sz="600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DC878F30-8850-4BFE-8F07-C6BFAEE6CD76}"/>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D0916C4D-EFB2-42CD-8DDD-86B96B843B27}"/>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D5C27D01-6E77-4D9E-8566-2C4712CB2EF5}"/>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A4878F03-E27C-4A42-A2F9-285B38220264}"/>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0847C8CB-6C28-4C99-871A-2990F04EF8F2}"/>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992FD3E4-4205-4365-8BE6-F0122B292860}"/>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CFB787A6-AA70-4CC9-B552-8D995C2F0712}"/>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94F2154-DBB3-4897-A403-E1A6D780CDCB}"/>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370629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87315" y="383763"/>
            <a:ext cx="558967" cy="539511"/>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33398" y="1682031"/>
            <a:ext cx="584655" cy="518563"/>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65798" y="5557947"/>
            <a:ext cx="622506" cy="551594"/>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703070" y="2979242"/>
            <a:ext cx="660357" cy="523360"/>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532624" y="5758426"/>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532624" y="2277621"/>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449244" y="2410773"/>
            <a:ext cx="1614414" cy="3282292"/>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Redis</a:t>
                </a:r>
                <a:r>
                  <a:rPr lang="en-US" sz="1000">
                    <a:solidFill>
                      <a:schemeClr val="tx1"/>
                    </a:solidFill>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CosmosDB</a:t>
                </a:r>
                <a:endParaRPr lang="en-US" sz="1000">
                  <a:solidFill>
                    <a:schemeClr val="tx1"/>
                  </a:solidFill>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521027" y="2410773"/>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628352" y="2950802"/>
            <a:ext cx="1399763" cy="2592510"/>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OpenShift</a:t>
              </a:r>
              <a:endParaRPr lang="en-US" sz="1000">
                <a:solidFill>
                  <a:schemeClr val="tx1"/>
                </a:solidFill>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Mesosphere </a:t>
              </a:r>
              <a:br>
                <a:rPr lang="en-US" sz="1000">
                  <a:solidFill>
                    <a:schemeClr val="tx1"/>
                  </a:solidFill>
                  <a:cs typeface="Segoe UI" pitchFamily="34" charset="0"/>
                </a:rPr>
              </a:br>
              <a:r>
                <a:rPr lang="en-US" sz="1000">
                  <a:solidFill>
                    <a:schemeClr val="tx1"/>
                  </a:solidFill>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521026" y="5813490"/>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801796" y="2001610"/>
            <a:ext cx="840131" cy="3691455"/>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7067859" y="4211683"/>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789585" y="1820664"/>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449245" y="1819473"/>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7069285" y="4211683"/>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383333" y="3335065"/>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431136" y="4962090"/>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912628"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383122"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Virtual Machine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912628" y="3335065"/>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548136" y="4211683"/>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10018630" y="4211683"/>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539685" y="4460902"/>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Virtual </a:t>
            </a:r>
            <a:r>
              <a:rPr lang="en-US" sz="1000" err="1">
                <a:solidFill>
                  <a:schemeClr val="tx1"/>
                </a:solidFill>
                <a:cs typeface="Segoe UI" panose="020B0502040204020203" pitchFamily="34" charset="0"/>
              </a:rPr>
              <a:t>kubelet</a:t>
            </a:r>
            <a:endParaRPr lang="en-US" sz="1000">
              <a:solidFill>
                <a:schemeClr val="tx1"/>
              </a:solidFill>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383122" y="2001610"/>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685956" y="1951736"/>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236213" y="1023142"/>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4028115" y="1813734"/>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4028115" y="1813734"/>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256451" y="2132995"/>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432562" y="3335065"/>
            <a:ext cx="1273446" cy="876618"/>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endParaRPr lang="en-US"/>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endParaRPr lang="en-US"/>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endParaRPr lang="en-US"/>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endParaRPr lang="en-US"/>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endParaRPr lang="en-US"/>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endParaRPr lang="en-US"/>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endParaRPr lang="en-US"/>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endParaRPr lang="en-US"/>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endParaRPr lang="en-US"/>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endParaRPr lang="en-US"/>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endParaRPr lang="en-US"/>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endParaRPr lang="en-US"/>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endParaRPr lang="en-US"/>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endParaRPr lang="en-US"/>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endParaRPr lang="en-US"/>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335895" y="5350668"/>
            <a:ext cx="300127" cy="266199"/>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endParaRPr lang="en-US"/>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endParaRPr lang="en-US"/>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endParaRPr lang="en-US"/>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endParaRPr lang="en-US"/>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1201400" y="5321489"/>
            <a:ext cx="377703" cy="299345"/>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endParaRPr lang="en-US"/>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endParaRPr lang="en-US"/>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endParaRPr lang="en-US"/>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endParaRPr lang="en-US"/>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endParaRPr lang="en-US"/>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endParaRPr lang="en-US"/>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endParaRPr lang="en-US"/>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endParaRPr lang="en-US"/>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endParaRPr lang="en-US"/>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endParaRPr lang="en-US"/>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endParaRPr lang="en-US"/>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539759"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567363" y="5257897"/>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6060" y="1858312"/>
            <a:ext cx="227028" cy="229320"/>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97367" y="3201092"/>
            <a:ext cx="276260" cy="287772"/>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6021" y="3863578"/>
            <a:ext cx="249580" cy="286450"/>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0895" y="4579144"/>
            <a:ext cx="309391" cy="220324"/>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92893" y="2521744"/>
            <a:ext cx="277922" cy="277922"/>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04601" y="3855244"/>
            <a:ext cx="298261" cy="278929"/>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87646" y="3876366"/>
            <a:ext cx="300907" cy="266594"/>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99553" y="5383791"/>
            <a:ext cx="299391" cy="23857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287646" y="5370566"/>
            <a:ext cx="283018" cy="236238"/>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3"/>
          <a:srcRect t="13129" r="7843"/>
          <a:stretch/>
        </p:blipFill>
        <p:spPr>
          <a:xfrm>
            <a:off x="3715914" y="3260879"/>
            <a:ext cx="236025" cy="222484"/>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98845" y="3947200"/>
            <a:ext cx="261234" cy="189633"/>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5"/>
          <a:srcRect b="30380"/>
          <a:stretch/>
        </p:blipFill>
        <p:spPr>
          <a:xfrm>
            <a:off x="3664810" y="4638388"/>
            <a:ext cx="314520" cy="183803"/>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7177" y="1858312"/>
            <a:ext cx="227028" cy="229320"/>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17865" y="5210837"/>
            <a:ext cx="234032" cy="288638"/>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217463"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hlinkClick r:id="rId27" action="ppaction://hlinksldjump"/>
            <a:extLst>
              <a:ext uri="{FF2B5EF4-FFF2-40B4-BE49-F238E27FC236}">
                <a16:creationId xmlns:a16="http://schemas.microsoft.com/office/drawing/2014/main" id="{9D5C3D77-D2FC-455E-A727-2CB4E25F4592}"/>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50999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9778" y="321229"/>
            <a:ext cx="5781817" cy="911556"/>
          </a:xfrm>
          <a:prstGeom prst="rect">
            <a:avLst/>
          </a:prstGeom>
        </p:spPr>
        <p:txBody>
          <a:bodyPr vert="horz" wrap="square" lIns="124327" tIns="124327" rIns="124327" bIns="124327"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 sz="4794">
                <a:solidFill>
                  <a:srgbClr val="666666"/>
                </a:solidFill>
                <a:latin typeface="Segoe UI Light" panose="020B0502040204020203" pitchFamily="34" charset="0"/>
                <a:cs typeface="Segoe UI Light" panose="020B0502040204020203" pitchFamily="34" charset="0"/>
              </a:rPr>
              <a:t>Agenda</a:t>
            </a:r>
            <a:endParaRPr lang="en" sz="4794">
              <a:solidFill>
                <a:srgbClr val="44546A"/>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id="{3752C8FB-E21C-6B40-BB7A-B898DDB76836}"/>
              </a:ext>
            </a:extLst>
          </p:cNvPr>
          <p:cNvGrpSpPr/>
          <p:nvPr/>
        </p:nvGrpSpPr>
        <p:grpSpPr>
          <a:xfrm>
            <a:off x="1270656" y="1468890"/>
            <a:ext cx="9661877" cy="4948915"/>
            <a:chOff x="680440" y="1267498"/>
            <a:chExt cx="9473288" cy="4852314"/>
          </a:xfrm>
        </p:grpSpPr>
        <p:sp>
          <p:nvSpPr>
            <p:cNvPr id="8" name="Rectangle: Rounded Corners 27">
              <a:extLst>
                <a:ext uri="{FF2B5EF4-FFF2-40B4-BE49-F238E27FC236}">
                  <a16:creationId xmlns:a16="http://schemas.microsoft.com/office/drawing/2014/main"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99" kern="0">
                  <a:solidFill>
                    <a:srgbClr val="505050"/>
                  </a:solidFill>
                  <a:latin typeface="Segoe UI"/>
                  <a:cs typeface="Segoe UI" pitchFamily="34" charset="0"/>
                </a:rPr>
                <a:t>8:30 – 9:00</a:t>
              </a:r>
            </a:p>
          </p:txBody>
        </p:sp>
        <p:sp>
          <p:nvSpPr>
            <p:cNvPr id="9" name="Rectangle: Rounded Corners 45">
              <a:extLst>
                <a:ext uri="{FF2B5EF4-FFF2-40B4-BE49-F238E27FC236}">
                  <a16:creationId xmlns:a16="http://schemas.microsoft.com/office/drawing/2014/main"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9:00 – 10:00</a:t>
              </a:r>
              <a:endParaRPr lang="en-US" sz="240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id="{1E204B94-29A6-E84B-8FC6-E49AED87D094}"/>
                </a:ext>
              </a:extLst>
            </p:cNvPr>
            <p:cNvSpPr/>
            <p:nvPr/>
          </p:nvSpPr>
          <p:spPr bwMode="auto">
            <a:xfrm>
              <a:off x="680440" y="1267498"/>
              <a:ext cx="9473288" cy="324241"/>
            </a:xfrm>
            <a:prstGeom prst="roundRect">
              <a:avLst>
                <a:gd name="adj" fmla="val 3125"/>
              </a:avLst>
            </a:prstGeom>
            <a:solidFill>
              <a:schemeClr val="tx2"/>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224" b="1">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058EE8FA-9ABE-1C44-82C1-2B4D4BF50BC1}"/>
                </a:ext>
              </a:extLst>
            </p:cNvPr>
            <p:cNvSpPr txBox="1"/>
            <p:nvPr/>
          </p:nvSpPr>
          <p:spPr>
            <a:xfrm>
              <a:off x="2528808" y="1279421"/>
              <a:ext cx="558936" cy="280718"/>
            </a:xfrm>
            <a:prstGeom prst="rect">
              <a:avLst/>
            </a:prstGeom>
            <a:noFill/>
          </p:spPr>
          <p:txBody>
            <a:bodyPr wrap="none" rtlCol="0">
              <a:spAutoFit/>
            </a:bodyPr>
            <a:lstStyle/>
            <a:p>
              <a:pPr defTabSz="932597"/>
              <a:r>
                <a:rPr lang="en-US" sz="1224" b="1">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id="{29BD59CF-08BA-7648-B8EB-30BFDF0DABB7}"/>
                </a:ext>
              </a:extLst>
            </p:cNvPr>
            <p:cNvSpPr txBox="1"/>
            <p:nvPr/>
          </p:nvSpPr>
          <p:spPr>
            <a:xfrm>
              <a:off x="2528806" y="1705018"/>
              <a:ext cx="2164125" cy="275239"/>
            </a:xfrm>
            <a:prstGeom prst="rect">
              <a:avLst/>
            </a:prstGeom>
            <a:noFill/>
          </p:spPr>
          <p:txBody>
            <a:bodyPr wrap="none" rtlCol="0">
              <a:spAutoFit/>
            </a:bodyPr>
            <a:lstStyle/>
            <a:p>
              <a:pPr defTabSz="932597"/>
              <a:r>
                <a:rPr lang="en-US" sz="1224">
                  <a:solidFill>
                    <a:srgbClr val="666666"/>
                  </a:solidFill>
                  <a:latin typeface="Segoe UI" panose="020B0502040204020203" pitchFamily="34" charset="0"/>
                  <a:cs typeface="Segoe UI" panose="020B0502040204020203" pitchFamily="34" charset="0"/>
                </a:rPr>
                <a:t>Breakfast and Getting Settled</a:t>
              </a:r>
            </a:p>
          </p:txBody>
        </p:sp>
        <p:sp>
          <p:nvSpPr>
            <p:cNvPr id="21" name="TextBox 20">
              <a:extLst>
                <a:ext uri="{FF2B5EF4-FFF2-40B4-BE49-F238E27FC236}">
                  <a16:creationId xmlns:a16="http://schemas.microsoft.com/office/drawing/2014/main" id="{F06C4768-A1F6-5E4D-B722-4211E75B4100}"/>
                </a:ext>
              </a:extLst>
            </p:cNvPr>
            <p:cNvSpPr txBox="1"/>
            <p:nvPr/>
          </p:nvSpPr>
          <p:spPr>
            <a:xfrm>
              <a:off x="2528807" y="2114078"/>
              <a:ext cx="3665042" cy="280718"/>
            </a:xfrm>
            <a:prstGeom prst="rect">
              <a:avLst/>
            </a:prstGeom>
            <a:noFill/>
          </p:spPr>
          <p:txBody>
            <a:bodyPr wrap="none" rtlCol="0">
              <a:spAutoFit/>
            </a:bodyPr>
            <a:lstStyle/>
            <a:p>
              <a:pPr defTabSz="932597"/>
              <a:r>
                <a:rPr lang="en-US" sz="1224">
                  <a:solidFill>
                    <a:srgbClr val="666666"/>
                  </a:solidFill>
                  <a:latin typeface="Segoe UI" panose="020B0502040204020203" pitchFamily="34" charset="0"/>
                  <a:cs typeface="Segoe UI" panose="020B0502040204020203" pitchFamily="34" charset="0"/>
                </a:rPr>
                <a:t>Cloud Native Applications, Containers, and Docker</a:t>
              </a:r>
            </a:p>
          </p:txBody>
        </p:sp>
        <p:sp>
          <p:nvSpPr>
            <p:cNvPr id="22" name="Rectangle: Rounded Corners 27">
              <a:extLst>
                <a:ext uri="{FF2B5EF4-FFF2-40B4-BE49-F238E27FC236}">
                  <a16:creationId xmlns:a16="http://schemas.microsoft.com/office/drawing/2014/main"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99" kern="0">
                  <a:solidFill>
                    <a:srgbClr val="505050"/>
                  </a:solidFill>
                  <a:latin typeface="Segoe UI"/>
                  <a:cs typeface="Segoe UI" pitchFamily="34" charset="0"/>
                </a:rPr>
                <a:t>10:00 – 11:15</a:t>
              </a:r>
            </a:p>
          </p:txBody>
        </p:sp>
        <p:sp>
          <p:nvSpPr>
            <p:cNvPr id="23" name="Rectangle: Rounded Corners 45">
              <a:extLst>
                <a:ext uri="{FF2B5EF4-FFF2-40B4-BE49-F238E27FC236}">
                  <a16:creationId xmlns:a16="http://schemas.microsoft.com/office/drawing/2014/main"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11:15 – 12:00</a:t>
              </a:r>
              <a:endParaRPr lang="en-US" sz="240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101E7A76-FF68-2943-8EC1-FF6FE62FE1FA}"/>
                </a:ext>
              </a:extLst>
            </p:cNvPr>
            <p:cNvSpPr txBox="1"/>
            <p:nvPr/>
          </p:nvSpPr>
          <p:spPr>
            <a:xfrm>
              <a:off x="2528805" y="2536174"/>
              <a:ext cx="1776448" cy="280718"/>
            </a:xfrm>
            <a:prstGeom prst="rect">
              <a:avLst/>
            </a:prstGeom>
            <a:noFill/>
          </p:spPr>
          <p:txBody>
            <a:bodyPr wrap="none" rtlCol="0">
              <a:spAutoFit/>
            </a:bodyPr>
            <a:lstStyle/>
            <a:p>
              <a:pPr defTabSz="932597"/>
              <a:r>
                <a:rPr lang="en-US" sz="1224" b="1">
                  <a:solidFill>
                    <a:srgbClr val="666666"/>
                  </a:solidFill>
                  <a:latin typeface="Segoe UI" panose="020B0502040204020203" pitchFamily="34" charset="0"/>
                  <a:cs typeface="Segoe UI" panose="020B0502040204020203" pitchFamily="34" charset="0"/>
                </a:rPr>
                <a:t>HANDS-ON: Labs 1, 2</a:t>
              </a:r>
            </a:p>
          </p:txBody>
        </p:sp>
        <p:sp>
          <p:nvSpPr>
            <p:cNvPr id="25" name="TextBox 24">
              <a:extLst>
                <a:ext uri="{FF2B5EF4-FFF2-40B4-BE49-F238E27FC236}">
                  <a16:creationId xmlns:a16="http://schemas.microsoft.com/office/drawing/2014/main" id="{7B526B4A-E1A7-3344-8989-9C64FC241247}"/>
                </a:ext>
              </a:extLst>
            </p:cNvPr>
            <p:cNvSpPr txBox="1"/>
            <p:nvPr/>
          </p:nvSpPr>
          <p:spPr>
            <a:xfrm>
              <a:off x="2528806" y="2945234"/>
              <a:ext cx="3407414" cy="275239"/>
            </a:xfrm>
            <a:prstGeom prst="rect">
              <a:avLst/>
            </a:prstGeom>
            <a:noFill/>
          </p:spPr>
          <p:txBody>
            <a:bodyPr wrap="none" rtlCol="0">
              <a:spAutoFit/>
            </a:bodyPr>
            <a:lstStyle/>
            <a:p>
              <a:pPr defTabSz="932597"/>
              <a:r>
                <a:rPr lang="en-US" sz="1224">
                  <a:solidFill>
                    <a:srgbClr val="666666"/>
                  </a:solidFill>
                  <a:latin typeface="Segoe UI" panose="020B0502040204020203" pitchFamily="34" charset="0"/>
                  <a:cs typeface="Segoe UI" panose="020B0502040204020203" pitchFamily="34" charset="0"/>
                </a:rPr>
                <a:t>Kubernetes Overview, Azure Kubernetes Service</a:t>
              </a:r>
            </a:p>
          </p:txBody>
        </p:sp>
        <p:sp>
          <p:nvSpPr>
            <p:cNvPr id="26" name="Rectangle: Rounded Corners 27">
              <a:extLst>
                <a:ext uri="{FF2B5EF4-FFF2-40B4-BE49-F238E27FC236}">
                  <a16:creationId xmlns:a16="http://schemas.microsoft.com/office/drawing/2014/main"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99" kern="0">
                  <a:solidFill>
                    <a:srgbClr val="505050"/>
                  </a:solidFill>
                  <a:latin typeface="Segoe UI"/>
                  <a:cs typeface="Segoe UI" pitchFamily="34" charset="0"/>
                </a:rPr>
                <a:t>12:00 </a:t>
              </a:r>
            </a:p>
          </p:txBody>
        </p:sp>
        <p:sp>
          <p:nvSpPr>
            <p:cNvPr id="27" name="Rectangle: Rounded Corners 45">
              <a:extLst>
                <a:ext uri="{FF2B5EF4-FFF2-40B4-BE49-F238E27FC236}">
                  <a16:creationId xmlns:a16="http://schemas.microsoft.com/office/drawing/2014/main"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1:00 – 2:00</a:t>
              </a:r>
              <a:endParaRPr lang="en-US" sz="240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C2775955-4D1F-EB42-82DF-9C2A2C8EB300}"/>
                </a:ext>
              </a:extLst>
            </p:cNvPr>
            <p:cNvSpPr txBox="1"/>
            <p:nvPr/>
          </p:nvSpPr>
          <p:spPr>
            <a:xfrm>
              <a:off x="2528805" y="3347205"/>
              <a:ext cx="611711" cy="275239"/>
            </a:xfrm>
            <a:prstGeom prst="rect">
              <a:avLst/>
            </a:prstGeom>
            <a:noFill/>
          </p:spPr>
          <p:txBody>
            <a:bodyPr wrap="none" rtlCol="0">
              <a:spAutoFit/>
            </a:bodyPr>
            <a:lstStyle/>
            <a:p>
              <a:pPr defTabSz="932597"/>
              <a:r>
                <a:rPr lang="en-US" sz="1224" b="1">
                  <a:solidFill>
                    <a:srgbClr val="666666"/>
                  </a:solidFill>
                  <a:latin typeface="Segoe UI" panose="020B0502040204020203" pitchFamily="34" charset="0"/>
                  <a:cs typeface="Segoe UI" panose="020B0502040204020203" pitchFamily="34" charset="0"/>
                </a:rPr>
                <a:t>Lunch</a:t>
              </a:r>
            </a:p>
          </p:txBody>
        </p:sp>
        <p:sp>
          <p:nvSpPr>
            <p:cNvPr id="29" name="TextBox 28">
              <a:extLst>
                <a:ext uri="{FF2B5EF4-FFF2-40B4-BE49-F238E27FC236}">
                  <a16:creationId xmlns:a16="http://schemas.microsoft.com/office/drawing/2014/main" id="{7BF06DD5-E494-E74F-87F1-D5E082B6F762}"/>
                </a:ext>
              </a:extLst>
            </p:cNvPr>
            <p:cNvSpPr txBox="1"/>
            <p:nvPr/>
          </p:nvSpPr>
          <p:spPr>
            <a:xfrm>
              <a:off x="2528806" y="3756265"/>
              <a:ext cx="1952779" cy="280718"/>
            </a:xfrm>
            <a:prstGeom prst="rect">
              <a:avLst/>
            </a:prstGeom>
            <a:noFill/>
          </p:spPr>
          <p:txBody>
            <a:bodyPr wrap="none" rtlCol="0">
              <a:spAutoFit/>
            </a:bodyPr>
            <a:lstStyle/>
            <a:p>
              <a:pPr defTabSz="932597"/>
              <a:r>
                <a:rPr lang="en-US" sz="1224" b="1">
                  <a:solidFill>
                    <a:srgbClr val="666666"/>
                  </a:solidFill>
                  <a:latin typeface="Segoe UI" panose="020B0502040204020203" pitchFamily="34" charset="0"/>
                  <a:cs typeface="Segoe UI" panose="020B0502040204020203" pitchFamily="34" charset="0"/>
                </a:rPr>
                <a:t>HANDS-ON: Labs 3, 4, 5</a:t>
              </a:r>
            </a:p>
          </p:txBody>
        </p:sp>
        <p:sp>
          <p:nvSpPr>
            <p:cNvPr id="30" name="Rectangle: Rounded Corners 27">
              <a:extLst>
                <a:ext uri="{FF2B5EF4-FFF2-40B4-BE49-F238E27FC236}">
                  <a16:creationId xmlns:a16="http://schemas.microsoft.com/office/drawing/2014/main"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99" kern="0">
                  <a:solidFill>
                    <a:srgbClr val="505050"/>
                  </a:solidFill>
                  <a:latin typeface="Segoe UI"/>
                  <a:cs typeface="Segoe UI" pitchFamily="34" charset="0"/>
                </a:rPr>
                <a:t>2:00 – 2:45 </a:t>
              </a:r>
            </a:p>
          </p:txBody>
        </p:sp>
        <p:sp>
          <p:nvSpPr>
            <p:cNvPr id="31" name="Rectangle: Rounded Corners 45">
              <a:extLst>
                <a:ext uri="{FF2B5EF4-FFF2-40B4-BE49-F238E27FC236}">
                  <a16:creationId xmlns:a16="http://schemas.microsoft.com/office/drawing/2014/main"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2:45 – 3:15</a:t>
              </a:r>
              <a:endParaRPr lang="en-US" sz="240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0ECF2E70-D303-8A4F-964B-6033E0B8DCCB}"/>
                </a:ext>
              </a:extLst>
            </p:cNvPr>
            <p:cNvSpPr txBox="1"/>
            <p:nvPr/>
          </p:nvSpPr>
          <p:spPr>
            <a:xfrm>
              <a:off x="2528805" y="4175004"/>
              <a:ext cx="5398336" cy="275239"/>
            </a:xfrm>
            <a:prstGeom prst="rect">
              <a:avLst/>
            </a:prstGeom>
            <a:noFill/>
          </p:spPr>
          <p:txBody>
            <a:bodyPr wrap="none" rtlCol="0">
              <a:spAutoFit/>
            </a:bodyPr>
            <a:lstStyle/>
            <a:p>
              <a:pPr defTabSz="932597"/>
              <a:r>
                <a:rPr lang="en-US" sz="1224">
                  <a:solidFill>
                    <a:srgbClr val="666666"/>
                  </a:solidFill>
                  <a:latin typeface="Segoe UI" panose="020B0502040204020203" pitchFamily="34" charset="0"/>
                  <a:cs typeface="Segoe UI" panose="020B0502040204020203" pitchFamily="34" charset="0"/>
                </a:rPr>
                <a:t>Kubernetes Concepts, ACI, ACR, Operations / Management Concepts, Scaling</a:t>
              </a:r>
            </a:p>
          </p:txBody>
        </p:sp>
        <p:sp>
          <p:nvSpPr>
            <p:cNvPr id="33" name="TextBox 32">
              <a:extLst>
                <a:ext uri="{FF2B5EF4-FFF2-40B4-BE49-F238E27FC236}">
                  <a16:creationId xmlns:a16="http://schemas.microsoft.com/office/drawing/2014/main" id="{23A845F3-6503-5341-A9EA-3B31529EF418}"/>
                </a:ext>
              </a:extLst>
            </p:cNvPr>
            <p:cNvSpPr txBox="1"/>
            <p:nvPr/>
          </p:nvSpPr>
          <p:spPr>
            <a:xfrm>
              <a:off x="2528806" y="4584064"/>
              <a:ext cx="1776448" cy="280718"/>
            </a:xfrm>
            <a:prstGeom prst="rect">
              <a:avLst/>
            </a:prstGeom>
            <a:noFill/>
          </p:spPr>
          <p:txBody>
            <a:bodyPr wrap="none" rtlCol="0">
              <a:spAutoFit/>
            </a:bodyPr>
            <a:lstStyle/>
            <a:p>
              <a:pPr defTabSz="932597"/>
              <a:r>
                <a:rPr lang="en-US" sz="1224" b="1">
                  <a:solidFill>
                    <a:srgbClr val="666666"/>
                  </a:solidFill>
                  <a:latin typeface="Segoe UI" panose="020B0502040204020203" pitchFamily="34" charset="0"/>
                  <a:cs typeface="Segoe UI" panose="020B0502040204020203" pitchFamily="34" charset="0"/>
                </a:rPr>
                <a:t>HANDS-ON: Labs 6, 7</a:t>
              </a:r>
            </a:p>
          </p:txBody>
        </p:sp>
        <p:sp>
          <p:nvSpPr>
            <p:cNvPr id="34" name="Rectangle: Rounded Corners 27">
              <a:extLst>
                <a:ext uri="{FF2B5EF4-FFF2-40B4-BE49-F238E27FC236}">
                  <a16:creationId xmlns:a16="http://schemas.microsoft.com/office/drawing/2014/main"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99" kern="0">
                  <a:solidFill>
                    <a:srgbClr val="505050"/>
                  </a:solidFill>
                  <a:latin typeface="Segoe UI"/>
                  <a:cs typeface="Segoe UI" pitchFamily="34" charset="0"/>
                </a:rPr>
                <a:t>3:15 – 3:30 </a:t>
              </a:r>
            </a:p>
          </p:txBody>
        </p:sp>
        <p:sp>
          <p:nvSpPr>
            <p:cNvPr id="35" name="Rectangle: Rounded Corners 45">
              <a:extLst>
                <a:ext uri="{FF2B5EF4-FFF2-40B4-BE49-F238E27FC236}">
                  <a16:creationId xmlns:a16="http://schemas.microsoft.com/office/drawing/2014/main"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3:30 - 4:30</a:t>
              </a:r>
              <a:endParaRPr lang="en-US" sz="240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7E5BF7B-897F-AD40-8E2F-FE1B3F72AD7F}"/>
                </a:ext>
              </a:extLst>
            </p:cNvPr>
            <p:cNvSpPr txBox="1"/>
            <p:nvPr/>
          </p:nvSpPr>
          <p:spPr>
            <a:xfrm>
              <a:off x="2528805" y="4999710"/>
              <a:ext cx="4573751" cy="275239"/>
            </a:xfrm>
            <a:prstGeom prst="rect">
              <a:avLst/>
            </a:prstGeom>
            <a:noFill/>
          </p:spPr>
          <p:txBody>
            <a:bodyPr wrap="none" rtlCol="0">
              <a:spAutoFit/>
            </a:bodyPr>
            <a:lstStyle/>
            <a:p>
              <a:pPr defTabSz="932597"/>
              <a:r>
                <a:rPr lang="en-US" sz="1224">
                  <a:solidFill>
                    <a:srgbClr val="666666"/>
                  </a:solidFill>
                  <a:latin typeface="Segoe UI" panose="020B0502040204020203" pitchFamily="34" charset="0"/>
                  <a:cs typeface="Segoe UI" panose="020B0502040204020203" pitchFamily="34" charset="0"/>
                </a:rPr>
                <a:t>Managing Storage and State, Online Service Broker, Upgrading</a:t>
              </a:r>
              <a:endParaRPr lang="en-US" sz="1224" b="1">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A059D9E5-D7F4-734D-B7AD-1895FD7ED952}"/>
                </a:ext>
              </a:extLst>
            </p:cNvPr>
            <p:cNvSpPr txBox="1"/>
            <p:nvPr/>
          </p:nvSpPr>
          <p:spPr>
            <a:xfrm>
              <a:off x="2528806" y="5408770"/>
              <a:ext cx="2042547" cy="280718"/>
            </a:xfrm>
            <a:prstGeom prst="rect">
              <a:avLst/>
            </a:prstGeom>
            <a:noFill/>
          </p:spPr>
          <p:txBody>
            <a:bodyPr wrap="none" rtlCol="0">
              <a:spAutoFit/>
            </a:bodyPr>
            <a:lstStyle/>
            <a:p>
              <a:pPr defTabSz="932597"/>
              <a:r>
                <a:rPr lang="en-US" sz="1224" b="1">
                  <a:solidFill>
                    <a:srgbClr val="666666"/>
                  </a:solidFill>
                  <a:latin typeface="Segoe UI" panose="020B0502040204020203" pitchFamily="34" charset="0"/>
                  <a:cs typeface="Segoe UI" panose="020B0502040204020203" pitchFamily="34" charset="0"/>
                </a:rPr>
                <a:t>HANDS-ON: Labs 8, 9, 10</a:t>
              </a:r>
            </a:p>
          </p:txBody>
        </p:sp>
        <p:sp>
          <p:nvSpPr>
            <p:cNvPr id="38" name="Rectangle: Rounded Corners 27">
              <a:extLst>
                <a:ext uri="{FF2B5EF4-FFF2-40B4-BE49-F238E27FC236}">
                  <a16:creationId xmlns:a16="http://schemas.microsoft.com/office/drawing/2014/main"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99" kern="0">
                  <a:solidFill>
                    <a:srgbClr val="505050"/>
                  </a:solidFill>
                  <a:latin typeface="Segoe UI"/>
                  <a:cs typeface="Segoe UI" pitchFamily="34" charset="0"/>
                </a:rPr>
                <a:t>4:30 – 5:00 </a:t>
              </a:r>
            </a:p>
          </p:txBody>
        </p:sp>
        <p:sp>
          <p:nvSpPr>
            <p:cNvPr id="39" name="TextBox 38">
              <a:extLst>
                <a:ext uri="{FF2B5EF4-FFF2-40B4-BE49-F238E27FC236}">
                  <a16:creationId xmlns:a16="http://schemas.microsoft.com/office/drawing/2014/main" id="{6D06B3D1-3709-1744-A916-04D5E45ACD1F}"/>
                </a:ext>
              </a:extLst>
            </p:cNvPr>
            <p:cNvSpPr txBox="1"/>
            <p:nvPr/>
          </p:nvSpPr>
          <p:spPr>
            <a:xfrm>
              <a:off x="2528805" y="5823310"/>
              <a:ext cx="2199835" cy="275239"/>
            </a:xfrm>
            <a:prstGeom prst="rect">
              <a:avLst/>
            </a:prstGeom>
            <a:noFill/>
          </p:spPr>
          <p:txBody>
            <a:bodyPr wrap="none" rtlCol="0">
              <a:spAutoFit/>
            </a:bodyPr>
            <a:lstStyle/>
            <a:p>
              <a:pPr defTabSz="932597"/>
              <a:r>
                <a:rPr lang="en-US" sz="1224">
                  <a:solidFill>
                    <a:srgbClr val="666666"/>
                  </a:solidFill>
                  <a:latin typeface="Segoe UI" panose="020B0502040204020203" pitchFamily="34" charset="0"/>
                  <a:cs typeface="Segoe UI" panose="020B0502040204020203" pitchFamily="34" charset="0"/>
                </a:rPr>
                <a:t>Release Tools, Q&amp;A, Wrap-Up</a:t>
              </a:r>
              <a:endParaRPr lang="en-US" sz="1224" b="1">
                <a:solidFill>
                  <a:srgbClr val="666666"/>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62509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1034129"/>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949840" y="582129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211578" y="582129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473314" y="582129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6044464" y="4510914"/>
            <a:ext cx="2481138"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Work how you </a:t>
            </a:r>
            <a:br>
              <a:rPr lang="en-US">
                <a:cs typeface="Segoe UI Semibold" panose="020B0702040204020203" pitchFamily="34" charset="0"/>
              </a:rPr>
            </a:br>
            <a:r>
              <a:rPr lang="en-US">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306201" y="4510914"/>
            <a:ext cx="2481138"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82727" y="4510914"/>
            <a:ext cx="2481138"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220045" y="5894748"/>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481782" y="5894748"/>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87315" y="383763"/>
            <a:ext cx="558967" cy="539511"/>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33398" y="1682031"/>
            <a:ext cx="584655" cy="518563"/>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65798" y="5557947"/>
            <a:ext cx="622506" cy="551594"/>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703070" y="2979242"/>
            <a:ext cx="660357" cy="523360"/>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18" name="Rectangle 117">
            <a:hlinkClick r:id="rId5" action="ppaction://hlinksldjump"/>
            <a:extLst>
              <a:ext uri="{FF2B5EF4-FFF2-40B4-BE49-F238E27FC236}">
                <a16:creationId xmlns:a16="http://schemas.microsoft.com/office/drawing/2014/main" id="{3F9C8963-2BCA-4788-AE7A-BB91638F4B44}"/>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0135" y="2567075"/>
            <a:ext cx="2706323" cy="181149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05306" y="2608705"/>
            <a:ext cx="2559455" cy="1728231"/>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195763" y="2661555"/>
            <a:ext cx="2702012" cy="1622531"/>
          </a:xfrm>
          <a:prstGeom prst="rect">
            <a:avLst/>
          </a:prstGeom>
        </p:spPr>
      </p:pic>
    </p:spTree>
    <p:extLst>
      <p:ext uri="{BB962C8B-B14F-4D97-AF65-F5344CB8AC3E}">
        <p14:creationId xmlns:p14="http://schemas.microsoft.com/office/powerpoint/2010/main" val="228898341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222202" y="2095592"/>
            <a:ext cx="2125661" cy="132492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6646138" y="2587593"/>
            <a:ext cx="1277787" cy="512311"/>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532550" y="3090379"/>
            <a:ext cx="1504964"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4"/>
          <a:stretch>
            <a:fillRect/>
          </a:stretch>
        </p:blipFill>
        <p:spPr>
          <a:xfrm>
            <a:off x="6952829" y="3877730"/>
            <a:ext cx="664406" cy="664406"/>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359406" y="5542671"/>
            <a:ext cx="3851264" cy="1089026"/>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359409" y="4999355"/>
            <a:ext cx="3851258" cy="42382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285032" y="3420512"/>
            <a:ext cx="0" cy="387583"/>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532550" y="4581859"/>
            <a:ext cx="1504964"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345567" y="2095592"/>
            <a:ext cx="204436" cy="2670933"/>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680263" y="2740364"/>
            <a:ext cx="2258776" cy="1231106"/>
          </a:xfrm>
          <a:prstGeom prst="rect">
            <a:avLst/>
          </a:prstGeom>
          <a:noFill/>
        </p:spPr>
        <p:txBody>
          <a:bodyPr wrap="square" lIns="0" tIns="0" rIns="0" bIns="0" rtlCol="0" anchor="ctr">
            <a:spAutoFit/>
          </a:bodyPr>
          <a:lstStyle/>
          <a:p>
            <a:pPr marL="171450" indent="-171450">
              <a:spcAft>
                <a:spcPts val="600"/>
              </a:spcAft>
              <a:buFont typeface="Arial" panose="020B0604020202020204" pitchFamily="34" charset="0"/>
              <a:buChar char="•"/>
            </a:pPr>
            <a:r>
              <a:rPr lang="en-US" sz="1200">
                <a:cs typeface="Segoe UI Semibold" panose="020B0702040204020203" pitchFamily="34" charset="0"/>
              </a:rPr>
              <a:t>Managed control pane</a:t>
            </a:r>
          </a:p>
          <a:p>
            <a:pPr marL="171450" indent="-171450">
              <a:spcAft>
                <a:spcPts val="600"/>
              </a:spcAft>
              <a:buFont typeface="Arial" panose="020B0604020202020204" pitchFamily="34" charset="0"/>
              <a:buChar char="•"/>
            </a:pPr>
            <a:r>
              <a:rPr lang="en-US" sz="1200">
                <a:cs typeface="Segoe UI Semibold" panose="020B0702040204020203" pitchFamily="34" charset="0"/>
              </a:rPr>
              <a:t>Automated upgrades, patches</a:t>
            </a:r>
          </a:p>
          <a:p>
            <a:pPr marL="171450" indent="-171450">
              <a:spcAft>
                <a:spcPts val="600"/>
              </a:spcAft>
              <a:buFont typeface="Arial" panose="020B0604020202020204" pitchFamily="34" charset="0"/>
              <a:buChar char="•"/>
            </a:pPr>
            <a:r>
              <a:rPr lang="en-US" sz="1200">
                <a:cs typeface="Segoe UI Semibold" panose="020B0702040204020203" pitchFamily="34" charset="0"/>
              </a:rPr>
              <a:t>Easy cluster scaling</a:t>
            </a:r>
          </a:p>
          <a:p>
            <a:pPr marL="171450" indent="-171450">
              <a:spcAft>
                <a:spcPts val="600"/>
              </a:spcAft>
              <a:buFont typeface="Arial" panose="020B0604020202020204" pitchFamily="34" charset="0"/>
              <a:buChar char="•"/>
            </a:pPr>
            <a:r>
              <a:rPr lang="en-US" sz="1200">
                <a:cs typeface="Segoe UI Semibold" panose="020B0702040204020203" pitchFamily="34" charset="0"/>
              </a:rPr>
              <a:t>Self-healing </a:t>
            </a:r>
          </a:p>
          <a:p>
            <a:pPr marL="171450" indent="-171450">
              <a:spcAft>
                <a:spcPts val="600"/>
              </a:spcAft>
              <a:buFont typeface="Arial" panose="020B0604020202020204" pitchFamily="34" charset="0"/>
              <a:buChar char="•"/>
            </a:pPr>
            <a:r>
              <a:rPr lang="en-US" sz="1200">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323788" y="3032092"/>
            <a:ext cx="375685" cy="623760"/>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933250" y="3738990"/>
            <a:ext cx="1156758" cy="369332"/>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933250" y="5063676"/>
            <a:ext cx="1156758" cy="369332"/>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4062149" y="3342437"/>
            <a:ext cx="2785910" cy="1324504"/>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5078256" y="3852752"/>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5078256" y="4380666"/>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228403" y="5997935"/>
            <a:ext cx="454748" cy="472845"/>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7015163" y="5992709"/>
            <a:ext cx="559980" cy="483297"/>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endParaRPr lang="en-US"/>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endParaRPr lang="en-US"/>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935211" y="6012130"/>
            <a:ext cx="361656" cy="444454"/>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87315" y="383763"/>
            <a:ext cx="558967" cy="539511"/>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33398" y="1682031"/>
            <a:ext cx="584655" cy="518563"/>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65798" y="5557947"/>
            <a:ext cx="622506" cy="551594"/>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703070" y="2979242"/>
            <a:ext cx="660357" cy="523360"/>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103" y="4179136"/>
            <a:ext cx="607142" cy="613272"/>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349924" y="4374316"/>
            <a:ext cx="366737" cy="604967"/>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6" name="Rectangle 195">
            <a:hlinkClick r:id="rId7" action="ppaction://hlinksldjump"/>
            <a:extLst>
              <a:ext uri="{FF2B5EF4-FFF2-40B4-BE49-F238E27FC236}">
                <a16:creationId xmlns:a16="http://schemas.microsoft.com/office/drawing/2014/main" id="{64874C7B-B461-4DEC-AB70-64432852022F}"/>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16293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909132" y="2201879"/>
            <a:ext cx="8751810" cy="41536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spcBef>
                <a:spcPts val="0"/>
              </a:spcBef>
              <a:buSzTx/>
              <a:buFont typeface="Arial" pitchFamily="34" charset="0"/>
              <a:buNone/>
              <a:defRPr/>
            </a:pPr>
            <a:r>
              <a:rPr lang="en-US"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a:t>
            </a:r>
            <a:r>
              <a:rPr lang="en-US" sz="1600" b="1" err="1">
                <a:solidFill>
                  <a:schemeClr val="accent1"/>
                </a:solidFill>
                <a:latin typeface="Consolas" charset="0"/>
                <a:ea typeface="Consolas" charset="0"/>
                <a:cs typeface="Consolas" charset="0"/>
              </a:rPr>
              <a:t>aks</a:t>
            </a:r>
            <a:r>
              <a:rPr lang="en-US" sz="1600" b="1">
                <a:solidFill>
                  <a:schemeClr val="accent1"/>
                </a:solidFill>
                <a:latin typeface="Consolas" charset="0"/>
                <a:ea typeface="Consolas" charset="0"/>
                <a:cs typeface="Consolas" charset="0"/>
              </a:rPr>
              <a:t> create</a:t>
            </a:r>
            <a:r>
              <a:rPr lang="en-US" sz="1600">
                <a:solidFill>
                  <a:schemeClr val="accent1"/>
                </a:solidFill>
                <a:latin typeface="Consolas" charset="0"/>
                <a:ea typeface="Consolas" charset="0"/>
                <a:cs typeface="Consolas" charset="0"/>
              </a:rPr>
              <a:t> </a:t>
            </a:r>
            <a:r>
              <a:rPr lang="en-US" sz="1600">
                <a:latin typeface="Consolas" charset="0"/>
                <a:ea typeface="Consolas" charset="0"/>
                <a:cs typeface="Consolas" charset="0"/>
              </a:rPr>
              <a:t>-g </a:t>
            </a:r>
            <a:r>
              <a:rPr lang="en-US" sz="1600" err="1">
                <a:latin typeface="Consolas" charset="0"/>
                <a:ea typeface="Consolas" charset="0"/>
                <a:cs typeface="Consolas" charset="0"/>
              </a:rPr>
              <a:t>myResourceGroup</a:t>
            </a:r>
            <a:r>
              <a:rPr lang="en-US" sz="1600">
                <a:latin typeface="Consolas" charset="0"/>
                <a:ea typeface="Consolas" charset="0"/>
                <a:cs typeface="Consolas" charset="0"/>
              </a:rPr>
              <a:t> -n </a:t>
            </a:r>
            <a:r>
              <a:rPr lang="en-US" sz="1600" err="1">
                <a:latin typeface="Consolas" charset="0"/>
                <a:ea typeface="Consolas" charset="0"/>
                <a:cs typeface="Consolas" charset="0"/>
              </a:rPr>
              <a:t>myCluster</a:t>
            </a:r>
            <a:r>
              <a:rPr lang="en-US" sz="1600">
                <a:latin typeface="Consolas" charset="0"/>
                <a:ea typeface="Consolas" charset="0"/>
                <a:cs typeface="Consolas" charset="0"/>
              </a:rPr>
              <a:t> --generate-</a:t>
            </a:r>
            <a:r>
              <a:rPr lang="en-US" sz="1600" err="1">
                <a:latin typeface="Consolas" charset="0"/>
                <a:ea typeface="Consolas" charset="0"/>
                <a:cs typeface="Consolas" charset="0"/>
              </a:rPr>
              <a:t>ssh</a:t>
            </a:r>
            <a:r>
              <a:rPr lang="en-US" sz="1600">
                <a:latin typeface="Consolas" charset="0"/>
                <a:ea typeface="Consolas" charset="0"/>
                <a:cs typeface="Consolas" charset="0"/>
              </a:rPr>
              <a:t>-keys</a:t>
            </a:r>
          </a:p>
          <a:p>
            <a:pPr marL="0" indent="0">
              <a:buFont typeface="Arial" pitchFamily="34" charset="0"/>
              <a:buNone/>
            </a:pPr>
            <a:r>
              <a:rPr lang="en-US" sz="1600">
                <a:latin typeface="Consolas" charset="0"/>
                <a:ea typeface="Consolas" charset="0"/>
                <a:cs typeface="Consolas" charset="0"/>
              </a:rPr>
              <a:t>\ Running ..</a:t>
            </a:r>
          </a:p>
          <a:p>
            <a:pPr marL="0" indent="0" defTabSz="914400">
              <a:lnSpc>
                <a:spcPct val="100000"/>
              </a:lnSpc>
              <a:spcBef>
                <a:spcPts val="0"/>
              </a:spcBef>
              <a:buSzTx/>
              <a:buFontTx/>
              <a:buNone/>
              <a:defRPr/>
            </a:pPr>
            <a:endParaRPr lang="en-US" sz="1600">
              <a:latin typeface="Consolas" charset="0"/>
              <a:ea typeface="Consolas" charset="0"/>
              <a:cs typeface="Consolas" charset="0"/>
            </a:endParaRPr>
          </a:p>
          <a:p>
            <a:pPr marL="0" indent="0" defTabSz="914400">
              <a:lnSpc>
                <a:spcPct val="100000"/>
              </a:lnSpc>
              <a:spcBef>
                <a:spcPts val="0"/>
              </a:spcBef>
              <a:buSzTx/>
              <a:buFont typeface="Arial" pitchFamily="34" charset="0"/>
              <a:buNone/>
            </a:pPr>
            <a:r>
              <a:rPr lang="mr-IN"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a:t>
            </a:r>
            <a:r>
              <a:rPr lang="en-US" sz="1600" b="1" err="1">
                <a:solidFill>
                  <a:schemeClr val="accent1"/>
                </a:solidFill>
                <a:latin typeface="Consolas" charset="0"/>
              </a:rPr>
              <a:t>aks</a:t>
            </a:r>
            <a:r>
              <a:rPr lang="en-US" sz="1600" b="1">
                <a:solidFill>
                  <a:schemeClr val="accent1"/>
                </a:solidFill>
                <a:latin typeface="Consolas" charset="0"/>
              </a:rPr>
              <a:t> install-cli</a:t>
            </a:r>
          </a:p>
          <a:p>
            <a:pPr marL="0" indent="0" defTabSz="914400">
              <a:lnSpc>
                <a:spcPct val="100000"/>
              </a:lnSpc>
              <a:spcBef>
                <a:spcPts val="0"/>
              </a:spcBef>
              <a:buSzTx/>
              <a:buFont typeface="Arial" pitchFamily="34" charset="0"/>
              <a:buNone/>
            </a:pPr>
            <a:r>
              <a:rPr lang="en-US" sz="1600">
                <a:latin typeface="Consolas" charset="0"/>
                <a:ea typeface="Consolas" charset="0"/>
                <a:cs typeface="Consolas" charset="0"/>
              </a:rPr>
              <a:t>Downloading client to /</a:t>
            </a:r>
            <a:r>
              <a:rPr lang="en-US" sz="1600" err="1">
                <a:latin typeface="Consolas" charset="0"/>
                <a:ea typeface="Consolas" charset="0"/>
                <a:cs typeface="Consolas" charset="0"/>
              </a:rPr>
              <a:t>usr</a:t>
            </a:r>
            <a:r>
              <a:rPr lang="en-US" sz="1600">
                <a:latin typeface="Consolas" charset="0"/>
                <a:ea typeface="Consolas" charset="0"/>
                <a:cs typeface="Consolas" charset="0"/>
              </a:rPr>
              <a:t>/local/bin/</a:t>
            </a:r>
            <a:r>
              <a:rPr lang="en-US" sz="1600" err="1">
                <a:latin typeface="Consolas" charset="0"/>
                <a:ea typeface="Consolas" charset="0"/>
                <a:cs typeface="Consolas" charset="0"/>
              </a:rPr>
              <a:t>kubectl</a:t>
            </a:r>
            <a:r>
              <a:rPr lang="en-US" sz="1600">
                <a:latin typeface="Consolas" charset="0"/>
                <a:ea typeface="Consolas" charset="0"/>
                <a:cs typeface="Consolas" charset="0"/>
              </a:rPr>
              <a:t> ..</a:t>
            </a:r>
          </a:p>
          <a:p>
            <a:pPr marL="0" indent="0" defTabSz="914400">
              <a:lnSpc>
                <a:spcPct val="100000"/>
              </a:lnSpc>
              <a:spcBef>
                <a:spcPts val="0"/>
              </a:spcBef>
              <a:buSzTx/>
              <a:buFont typeface="Arial" pitchFamily="34" charset="0"/>
              <a:buNone/>
            </a:pPr>
            <a:endParaRPr lang="en-US" sz="1200">
              <a:latin typeface="Consolas" charset="0"/>
              <a:ea typeface="Consolas" charset="0"/>
              <a:cs typeface="Consolas" charset="0"/>
            </a:endParaRPr>
          </a:p>
          <a:p>
            <a:pPr marL="0" indent="0">
              <a:buFont typeface="Arial" pitchFamily="34" charset="0"/>
              <a:buNone/>
            </a:pPr>
            <a:r>
              <a:rPr lang="en-US"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a:t>
            </a:r>
            <a:r>
              <a:rPr lang="en-US" sz="1600" b="1" err="1">
                <a:solidFill>
                  <a:schemeClr val="accent1"/>
                </a:solidFill>
                <a:latin typeface="Consolas" charset="0"/>
              </a:rPr>
              <a:t>aks</a:t>
            </a:r>
            <a:r>
              <a:rPr lang="en-US" sz="1600" b="1">
                <a:solidFill>
                  <a:schemeClr val="accent1"/>
                </a:solidFill>
                <a:latin typeface="Consolas" charset="0"/>
              </a:rPr>
              <a:t> get-credentials </a:t>
            </a:r>
            <a:r>
              <a:rPr lang="en-US" sz="1600">
                <a:latin typeface="Consolas" charset="0"/>
                <a:ea typeface="Consolas" charset="0"/>
                <a:cs typeface="Consolas" charset="0"/>
              </a:rPr>
              <a:t>-g </a:t>
            </a:r>
            <a:r>
              <a:rPr lang="en-US" sz="1600" err="1">
                <a:latin typeface="Consolas" charset="0"/>
                <a:ea typeface="Consolas" charset="0"/>
                <a:cs typeface="Consolas" charset="0"/>
              </a:rPr>
              <a:t>myResourceGroup</a:t>
            </a:r>
            <a:r>
              <a:rPr lang="en-US" sz="1600">
                <a:latin typeface="Consolas" charset="0"/>
                <a:ea typeface="Consolas" charset="0"/>
                <a:cs typeface="Consolas" charset="0"/>
              </a:rPr>
              <a:t> -n </a:t>
            </a:r>
            <a:r>
              <a:rPr lang="en-US" sz="1600" err="1">
                <a:latin typeface="Consolas" charset="0"/>
                <a:ea typeface="Consolas" charset="0"/>
                <a:cs typeface="Consolas" charset="0"/>
              </a:rPr>
              <a:t>myCluster</a:t>
            </a:r>
            <a:r>
              <a:rPr lang="en-US" sz="1600">
                <a:latin typeface="Consolas" charset="0"/>
                <a:ea typeface="Consolas" charset="0"/>
                <a:cs typeface="Consolas" charset="0"/>
              </a:rPr>
              <a:t> </a:t>
            </a:r>
          </a:p>
          <a:p>
            <a:pPr marL="0" indent="0">
              <a:buFont typeface="Arial" pitchFamily="34" charset="0"/>
              <a:buNone/>
            </a:pPr>
            <a:r>
              <a:rPr lang="en-US" sz="1600">
                <a:latin typeface="Consolas" charset="0"/>
                <a:ea typeface="Consolas" charset="0"/>
                <a:cs typeface="Consolas" charset="0"/>
              </a:rPr>
              <a:t>Merged "</a:t>
            </a:r>
            <a:r>
              <a:rPr lang="en-US" sz="1600" err="1">
                <a:latin typeface="Consolas" charset="0"/>
                <a:ea typeface="Consolas" charset="0"/>
                <a:cs typeface="Consolas" charset="0"/>
              </a:rPr>
              <a:t>myCluster</a:t>
            </a:r>
            <a:r>
              <a:rPr lang="en-US" sz="1600">
                <a:latin typeface="Consolas" charset="0"/>
                <a:ea typeface="Consolas" charset="0"/>
                <a:cs typeface="Consolas" charset="0"/>
              </a:rPr>
              <a:t>" as current context ..</a:t>
            </a:r>
          </a:p>
          <a:p>
            <a:pPr marL="0" indent="0">
              <a:buFont typeface="Arial" pitchFamily="34" charset="0"/>
              <a:buNone/>
            </a:pPr>
            <a:endParaRPr lang="en-US" sz="1600">
              <a:latin typeface="Consolas" charset="0"/>
              <a:ea typeface="Consolas" charset="0"/>
              <a:cs typeface="Consolas" charset="0"/>
            </a:endParaRPr>
          </a:p>
          <a:p>
            <a:pPr marL="0" indent="0" defTabSz="914400">
              <a:lnSpc>
                <a:spcPct val="100000"/>
              </a:lnSpc>
              <a:spcBef>
                <a:spcPts val="0"/>
              </a:spcBef>
              <a:buSzTx/>
              <a:buFont typeface="Arial" pitchFamily="34" charset="0"/>
              <a:buNone/>
            </a:pPr>
            <a:r>
              <a:rPr lang="en-US" sz="1600" b="1">
                <a:solidFill>
                  <a:schemeClr val="accent1"/>
                </a:solidFill>
                <a:latin typeface="Consolas" charset="0"/>
              </a:rPr>
              <a:t>$ </a:t>
            </a:r>
            <a:r>
              <a:rPr lang="en-US" sz="1600" b="1" err="1">
                <a:solidFill>
                  <a:schemeClr val="accent1"/>
                </a:solidFill>
                <a:latin typeface="Consolas" charset="0"/>
              </a:rPr>
              <a:t>kubectl</a:t>
            </a:r>
            <a:r>
              <a:rPr lang="en-US" sz="1600" b="1">
                <a:solidFill>
                  <a:schemeClr val="accent1"/>
                </a:solidFill>
                <a:latin typeface="Consolas" charset="0"/>
              </a:rPr>
              <a:t> get nodes</a:t>
            </a:r>
          </a:p>
          <a:p>
            <a:pPr marL="0" indent="0">
              <a:buFont typeface="Arial" pitchFamily="34" charset="0"/>
              <a:buNone/>
            </a:pPr>
            <a:r>
              <a:rPr lang="is-IS" sz="1600">
                <a:latin typeface="Consolas" charset="0"/>
                <a:ea typeface="Consolas" charset="0"/>
                <a:cs typeface="Consolas" charset="0"/>
              </a:rPr>
              <a:t>NAME                       STATUS    AGE       VERSION</a:t>
            </a:r>
          </a:p>
          <a:p>
            <a:pPr marL="0" indent="0">
              <a:buFont typeface="Arial" pitchFamily="34" charset="0"/>
              <a:buNone/>
            </a:pPr>
            <a:r>
              <a:rPr lang="is-IS" sz="1600">
                <a:latin typeface="Consolas" charset="0"/>
                <a:ea typeface="Consolas" charset="0"/>
                <a:cs typeface="Consolas" charset="0"/>
              </a:rPr>
              <a:t>aks-mycluster-36851231-0   Ready     4m        v1.8.1</a:t>
            </a:r>
          </a:p>
          <a:p>
            <a:pPr marL="0" indent="0">
              <a:buFont typeface="Arial" pitchFamily="34" charset="0"/>
              <a:buNone/>
            </a:pPr>
            <a:r>
              <a:rPr lang="is-IS" sz="1600">
                <a:latin typeface="Consolas" charset="0"/>
                <a:ea typeface="Consolas" charset="0"/>
                <a:cs typeface="Consolas" charset="0"/>
              </a:rPr>
              <a:t>aks-mycluster-36851231-1   Ready     4m        v1.8.1</a:t>
            </a:r>
          </a:p>
          <a:p>
            <a:pPr marL="0" indent="0">
              <a:buFont typeface="Arial" pitchFamily="34" charset="0"/>
              <a:buNone/>
            </a:pPr>
            <a:r>
              <a:rPr lang="is-IS" sz="1600">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87315" y="383763"/>
            <a:ext cx="558967" cy="539511"/>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33398" y="1682031"/>
            <a:ext cx="584655" cy="518563"/>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65798" y="5557947"/>
            <a:ext cx="622506" cy="551594"/>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703070" y="2979242"/>
            <a:ext cx="660357" cy="523360"/>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99" name="Rectangle 98">
            <a:hlinkClick r:id="rId5" action="ppaction://hlinksldjump"/>
            <a:extLst>
              <a:ext uri="{FF2B5EF4-FFF2-40B4-BE49-F238E27FC236}">
                <a16:creationId xmlns:a16="http://schemas.microsoft.com/office/drawing/2014/main" id="{F97204A8-E435-4990-BB05-43C50ED974D7}"/>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15099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909132" y="2201879"/>
            <a:ext cx="8751810" cy="41536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spcBef>
                <a:spcPts val="0"/>
              </a:spcBef>
              <a:buSzTx/>
              <a:buNone/>
            </a:pPr>
            <a:r>
              <a:rPr lang="mr-IN" sz="1600" b="1">
                <a:solidFill>
                  <a:schemeClr val="accent1"/>
                </a:solidFill>
                <a:latin typeface="Consolas" charset="0"/>
              </a:rPr>
              <a:t>$ az aks list</a:t>
            </a:r>
            <a:r>
              <a:rPr lang="en-US" sz="1600" b="1">
                <a:solidFill>
                  <a:schemeClr val="accent1"/>
                </a:solidFill>
                <a:latin typeface="Consolas" charset="0"/>
              </a:rPr>
              <a:t> </a:t>
            </a:r>
            <a:r>
              <a:rPr lang="mr-IN" sz="1600">
                <a:latin typeface="Consolas" panose="020B0609020204030204" pitchFamily="49" charset="0"/>
                <a:ea typeface="Consolas" charset="0"/>
                <a:cs typeface="Consolas" charset="0"/>
              </a:rPr>
              <a:t>–</a:t>
            </a:r>
            <a:r>
              <a:rPr lang="en-US" sz="1600">
                <a:latin typeface="Consolas" panose="020B0609020204030204" pitchFamily="49" charset="0"/>
                <a:ea typeface="Consolas" charset="0"/>
                <a:cs typeface="Consolas" panose="020B0609020204030204" pitchFamily="49" charset="0"/>
              </a:rPr>
              <a:t>o table</a:t>
            </a:r>
          </a:p>
          <a:p>
            <a:pPr marL="0" indent="0" defTabSz="914400">
              <a:lnSpc>
                <a:spcPct val="100000"/>
              </a:lnSpc>
              <a:spcBef>
                <a:spcPts val="0"/>
              </a:spcBef>
              <a:buSzTx/>
              <a:buNone/>
            </a:pPr>
            <a:r>
              <a:rPr lang="mr-IN" sz="1200">
                <a:latin typeface="Consolas" panose="020B0609020204030204" pitchFamily="49" charset="0"/>
                <a:ea typeface="Consolas" charset="0"/>
                <a:cs typeface="Consolas" charset="0"/>
              </a:rPr>
              <a:t>Name                Location    ResourceGroup     KubernetesRelease  ProvisioningState</a:t>
            </a:r>
            <a:endParaRPr lang="en-US" sz="1200">
              <a:latin typeface="Consolas" panose="020B0609020204030204" pitchFamily="49" charset="0"/>
              <a:ea typeface="Consolas" charset="0"/>
              <a:cs typeface="Consolas" panose="020B0609020204030204" pitchFamily="49" charset="0"/>
            </a:endParaRPr>
          </a:p>
          <a:p>
            <a:pPr marL="0" indent="0" defTabSz="914400">
              <a:lnSpc>
                <a:spcPct val="100000"/>
              </a:lnSpc>
              <a:spcBef>
                <a:spcPts val="0"/>
              </a:spcBef>
              <a:buSzTx/>
              <a:buNone/>
            </a:pPr>
            <a:r>
              <a:rPr lang="mr-IN" sz="1200">
                <a:latin typeface="Consolas" panose="020B0609020204030204" pitchFamily="49" charset="0"/>
                <a:ea typeface="Consolas" charset="0"/>
                <a:cs typeface="Consolas" charset="0"/>
              </a:rPr>
              <a:t>------------------  ----------  --------------  -------------------  -------------------</a:t>
            </a:r>
            <a:endParaRPr lang="en-US" sz="1200">
              <a:latin typeface="Consolas" panose="020B0609020204030204" pitchFamily="49" charset="0"/>
              <a:ea typeface="Consolas" charset="0"/>
              <a:cs typeface="Consolas" panose="020B0609020204030204" pitchFamily="49" charset="0"/>
            </a:endParaRPr>
          </a:p>
          <a:p>
            <a:pPr marL="0" indent="0" defTabSz="914400">
              <a:lnSpc>
                <a:spcPct val="100000"/>
              </a:lnSpc>
              <a:spcBef>
                <a:spcPts val="0"/>
              </a:spcBef>
              <a:buSzTx/>
              <a:buNone/>
            </a:pPr>
            <a:r>
              <a:rPr lang="en-US" sz="1200" err="1">
                <a:latin typeface="Consolas" panose="020B0609020204030204" pitchFamily="49" charset="0"/>
                <a:ea typeface="Consolas" charset="0"/>
                <a:cs typeface="Consolas" panose="020B0609020204030204" pitchFamily="49" charset="0"/>
              </a:rPr>
              <a:t>myCluster</a:t>
            </a:r>
            <a:r>
              <a:rPr lang="en-US" sz="1200">
                <a:latin typeface="Consolas" panose="020B0609020204030204" pitchFamily="49" charset="0"/>
                <a:ea typeface="Consolas" charset="0"/>
                <a:cs typeface="Consolas" panose="020B0609020204030204" pitchFamily="49" charset="0"/>
              </a:rPr>
              <a:t>    </a:t>
            </a:r>
            <a:r>
              <a:rPr lang="mr-IN" sz="1200">
                <a:latin typeface="Consolas" panose="020B0609020204030204" pitchFamily="49" charset="0"/>
                <a:ea typeface="Consolas" charset="0"/>
                <a:cs typeface="Consolas" charset="0"/>
              </a:rPr>
              <a:t>       westus2     </a:t>
            </a:r>
            <a:r>
              <a:rPr lang="en-US" sz="1200" err="1">
                <a:latin typeface="Consolas" panose="020B0609020204030204" pitchFamily="49" charset="0"/>
                <a:ea typeface="Consolas" charset="0"/>
                <a:cs typeface="Consolas" panose="020B0609020204030204" pitchFamily="49" charset="0"/>
              </a:rPr>
              <a:t>myResourceGroup</a:t>
            </a:r>
            <a:r>
              <a:rPr lang="mr-IN" sz="1200">
                <a:latin typeface="Consolas" panose="020B0609020204030204" pitchFamily="49" charset="0"/>
                <a:ea typeface="Consolas" charset="0"/>
                <a:cs typeface="Consolas" charset="0"/>
              </a:rPr>
              <a:t>               1.</a:t>
            </a:r>
            <a:r>
              <a:rPr lang="en-US" sz="1200">
                <a:latin typeface="Consolas" panose="020B0609020204030204" pitchFamily="49" charset="0"/>
                <a:ea typeface="Consolas" charset="0"/>
                <a:cs typeface="Consolas" panose="020B0609020204030204" pitchFamily="49" charset="0"/>
              </a:rPr>
              <a:t>7.7</a:t>
            </a:r>
            <a:r>
              <a:rPr lang="mr-IN" sz="1200">
                <a:latin typeface="Consolas" panose="020B0609020204030204" pitchFamily="49" charset="0"/>
                <a:ea typeface="Consolas" charset="0"/>
                <a:cs typeface="Consolas" charset="0"/>
              </a:rPr>
              <a:t>  Succeeded          </a:t>
            </a:r>
            <a:endParaRPr lang="en-US" sz="1200">
              <a:latin typeface="Consolas" panose="020B0609020204030204" pitchFamily="49" charset="0"/>
              <a:ea typeface="Consolas" charset="0"/>
              <a:cs typeface="Consolas" panose="020B0609020204030204" pitchFamily="49" charset="0"/>
            </a:endParaRPr>
          </a:p>
          <a:p>
            <a:pPr marL="0" indent="0" defTabSz="914400">
              <a:lnSpc>
                <a:spcPct val="100000"/>
              </a:lnSpc>
              <a:spcBef>
                <a:spcPts val="0"/>
              </a:spcBef>
              <a:buSzTx/>
              <a:buNone/>
            </a:pPr>
            <a:endParaRPr lang="en-US" sz="1200">
              <a:latin typeface="Consolas" panose="020B0609020204030204" pitchFamily="49" charset="0"/>
              <a:ea typeface="Consolas" charset="0"/>
              <a:cs typeface="Consolas" panose="020B0609020204030204" pitchFamily="49" charset="0"/>
            </a:endParaRPr>
          </a:p>
          <a:p>
            <a:pPr marL="0" indent="0" defTabSz="914400">
              <a:lnSpc>
                <a:spcPct val="100000"/>
              </a:lnSpc>
              <a:spcBef>
                <a:spcPts val="0"/>
              </a:spcBef>
              <a:buSzTx/>
              <a:buNone/>
            </a:pPr>
            <a:r>
              <a:rPr lang="en-US"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a:t>
            </a:r>
            <a:r>
              <a:rPr lang="en-US" sz="1600" b="1" err="1">
                <a:solidFill>
                  <a:schemeClr val="accent1"/>
                </a:solidFill>
                <a:latin typeface="Consolas" charset="0"/>
              </a:rPr>
              <a:t>aks</a:t>
            </a:r>
            <a:r>
              <a:rPr lang="en-US" sz="1600" b="1">
                <a:solidFill>
                  <a:schemeClr val="accent1"/>
                </a:solidFill>
                <a:latin typeface="Consolas" charset="0"/>
              </a:rPr>
              <a:t> upgrade </a:t>
            </a:r>
            <a:r>
              <a:rPr lang="en-US" sz="1600">
                <a:latin typeface="Consolas" panose="020B0609020204030204" pitchFamily="49" charset="0"/>
                <a:ea typeface="Consolas" charset="0"/>
                <a:cs typeface="Consolas" panose="020B0609020204030204" pitchFamily="49" charset="0"/>
              </a:rPr>
              <a:t>-g </a:t>
            </a:r>
            <a:r>
              <a:rPr lang="en-US" sz="1600" err="1">
                <a:latin typeface="Consolas" panose="020B0609020204030204" pitchFamily="49" charset="0"/>
                <a:ea typeface="Consolas" charset="0"/>
                <a:cs typeface="Consolas" panose="020B0609020204030204" pitchFamily="49" charset="0"/>
              </a:rPr>
              <a:t>myResourceGroup</a:t>
            </a:r>
            <a:r>
              <a:rPr lang="en-US" sz="1600">
                <a:latin typeface="Consolas" panose="020B0609020204030204" pitchFamily="49" charset="0"/>
                <a:ea typeface="Consolas" charset="0"/>
                <a:cs typeface="Consolas" panose="020B0609020204030204" pitchFamily="49" charset="0"/>
              </a:rPr>
              <a:t> -n </a:t>
            </a:r>
            <a:r>
              <a:rPr lang="en-US" sz="1600" err="1">
                <a:latin typeface="Consolas" panose="020B0609020204030204" pitchFamily="49" charset="0"/>
                <a:ea typeface="Consolas" charset="0"/>
                <a:cs typeface="Consolas" panose="020B0609020204030204" pitchFamily="49" charset="0"/>
              </a:rPr>
              <a:t>myCluster</a:t>
            </a:r>
            <a:r>
              <a:rPr lang="en-US" sz="1600">
                <a:latin typeface="Consolas" panose="020B0609020204030204" pitchFamily="49" charset="0"/>
                <a:ea typeface="Consolas" charset="0"/>
                <a:cs typeface="Consolas" panose="020B0609020204030204" pitchFamily="49" charset="0"/>
              </a:rPr>
              <a:t> </a:t>
            </a:r>
            <a:r>
              <a:rPr lang="mr-IN" sz="1600">
                <a:latin typeface="Consolas" panose="020B0609020204030204" pitchFamily="49" charset="0"/>
                <a:ea typeface="Consolas" charset="0"/>
                <a:cs typeface="Consolas" charset="0"/>
              </a:rPr>
              <a:t>–</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kubernetes</a:t>
            </a:r>
            <a:r>
              <a:rPr lang="en-US" sz="1600">
                <a:latin typeface="Consolas" panose="020B0609020204030204" pitchFamily="49" charset="0"/>
                <a:ea typeface="Consolas" charset="0"/>
                <a:cs typeface="Consolas" panose="020B0609020204030204" pitchFamily="49" charset="0"/>
              </a:rPr>
              <a:t>-version 1.8.1 </a:t>
            </a:r>
          </a:p>
          <a:p>
            <a:pPr marL="0" indent="0">
              <a:buNone/>
            </a:pPr>
            <a:r>
              <a:rPr lang="en-US" sz="1600">
                <a:latin typeface="Consolas" panose="020B0609020204030204" pitchFamily="49" charset="0"/>
                <a:cs typeface="Consolas" panose="020B0609020204030204" pitchFamily="49" charset="0"/>
              </a:rPr>
              <a:t>\ Running ..</a:t>
            </a:r>
          </a:p>
          <a:p>
            <a:pPr marL="0" indent="0">
              <a:buNone/>
            </a:pPr>
            <a:endParaRPr lang="en-US" sz="1600">
              <a:latin typeface="Consolas" panose="020B0609020204030204" pitchFamily="49" charset="0"/>
              <a:cs typeface="Consolas" panose="020B0609020204030204" pitchFamily="49" charset="0"/>
            </a:endParaRPr>
          </a:p>
          <a:p>
            <a:pPr marL="0" indent="0" defTabSz="914400">
              <a:lnSpc>
                <a:spcPct val="100000"/>
              </a:lnSpc>
              <a:spcBef>
                <a:spcPts val="0"/>
              </a:spcBef>
              <a:buSzTx/>
              <a:buNone/>
            </a:pPr>
            <a:r>
              <a:rPr lang="en-US" sz="1600" b="1">
                <a:solidFill>
                  <a:schemeClr val="accent1"/>
                </a:solidFill>
                <a:latin typeface="Consolas" charset="0"/>
              </a:rPr>
              <a:t>$ </a:t>
            </a:r>
            <a:r>
              <a:rPr lang="en-US" sz="1600" b="1" err="1">
                <a:solidFill>
                  <a:schemeClr val="accent1"/>
                </a:solidFill>
                <a:latin typeface="Consolas" charset="0"/>
              </a:rPr>
              <a:t>kubectl</a:t>
            </a:r>
            <a:r>
              <a:rPr lang="en-US" sz="1600" b="1">
                <a:solidFill>
                  <a:schemeClr val="accent1"/>
                </a:solidFill>
                <a:latin typeface="Consolas" charset="0"/>
              </a:rPr>
              <a:t> get nodes</a:t>
            </a:r>
          </a:p>
          <a:p>
            <a:pPr marL="0" indent="0">
              <a:buNone/>
            </a:pPr>
            <a:r>
              <a:rPr lang="is-IS" sz="1600">
                <a:latin typeface="Consolas" panose="020B0609020204030204" pitchFamily="49" charset="0"/>
                <a:ea typeface="Consolas" charset="0"/>
                <a:cs typeface="Consolas" panose="020B0609020204030204" pitchFamily="49" charset="0"/>
              </a:rPr>
              <a:t>NAME                       STATUS    AGE       VERSION</a:t>
            </a:r>
          </a:p>
          <a:p>
            <a:pPr marL="0" indent="0">
              <a:buNone/>
            </a:pPr>
            <a:r>
              <a:rPr lang="is-IS" sz="1600">
                <a:latin typeface="Consolas" panose="020B0609020204030204" pitchFamily="49" charset="0"/>
                <a:ea typeface="Consolas" charset="0"/>
                <a:cs typeface="Consolas" panose="020B0609020204030204" pitchFamily="49" charset="0"/>
              </a:rPr>
              <a:t>aks-mycluster-36851231-0   Ready     12m       v1.8.1</a:t>
            </a:r>
          </a:p>
          <a:p>
            <a:pPr marL="0" indent="0">
              <a:buNone/>
            </a:pPr>
            <a:r>
              <a:rPr lang="is-IS" sz="1600">
                <a:latin typeface="Consolas" panose="020B0609020204030204" pitchFamily="49" charset="0"/>
                <a:ea typeface="Consolas" charset="0"/>
                <a:cs typeface="Consolas" panose="020B0609020204030204" pitchFamily="49" charset="0"/>
              </a:rPr>
              <a:t>aks-mycluster-36851231-1   Ready     8m        v1.8.1</a:t>
            </a:r>
          </a:p>
          <a:p>
            <a:pPr marL="0" indent="0">
              <a:buNone/>
            </a:pPr>
            <a:r>
              <a:rPr lang="is-IS" sz="1600">
                <a:latin typeface="Consolas" panose="020B0609020204030204" pitchFamily="49" charset="0"/>
                <a:ea typeface="Consolas" charset="0"/>
                <a:cs typeface="Consolas" panose="020B0609020204030204" pitchFamily="49" charset="0"/>
              </a:rPr>
              <a:t>aks-mycluster-36851231-2   Ready     3m        v1.8.1</a:t>
            </a:r>
          </a:p>
          <a:p>
            <a:pPr marL="0" indent="0">
              <a:buNone/>
            </a:pPr>
            <a:endParaRPr lang="en-US" sz="1600">
              <a:latin typeface="Consolas" panose="020B0609020204030204" pitchFamily="49" charset="0"/>
              <a:cs typeface="Consolas" panose="020B0609020204030204" pitchFamily="49" charset="0"/>
            </a:endParaRPr>
          </a:p>
          <a:p>
            <a:pPr marL="0" indent="0" defTabSz="914400">
              <a:lnSpc>
                <a:spcPct val="100000"/>
              </a:lnSpc>
              <a:spcBef>
                <a:spcPts val="0"/>
              </a:spcBef>
              <a:buSzTx/>
              <a:buNone/>
            </a:pPr>
            <a:r>
              <a:rPr lang="en-US"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a:t>
            </a:r>
            <a:r>
              <a:rPr lang="en-US" sz="1600" b="1" err="1">
                <a:solidFill>
                  <a:schemeClr val="accent1"/>
                </a:solidFill>
                <a:latin typeface="Consolas" charset="0"/>
              </a:rPr>
              <a:t>aks</a:t>
            </a:r>
            <a:r>
              <a:rPr lang="en-US" sz="1600" b="1">
                <a:solidFill>
                  <a:schemeClr val="accent1"/>
                </a:solidFill>
                <a:latin typeface="Consolas" charset="0"/>
              </a:rPr>
              <a:t> scale </a:t>
            </a:r>
            <a:r>
              <a:rPr lang="en-US" sz="1600">
                <a:latin typeface="Consolas" panose="020B0609020204030204" pitchFamily="49" charset="0"/>
                <a:ea typeface="Consolas" charset="0"/>
                <a:cs typeface="Consolas" panose="020B0609020204030204" pitchFamily="49" charset="0"/>
              </a:rPr>
              <a:t>-g </a:t>
            </a:r>
            <a:r>
              <a:rPr lang="en-US" sz="1600" err="1">
                <a:latin typeface="Consolas" panose="020B0609020204030204" pitchFamily="49" charset="0"/>
                <a:ea typeface="Consolas" charset="0"/>
                <a:cs typeface="Consolas" panose="020B0609020204030204" pitchFamily="49" charset="0"/>
              </a:rPr>
              <a:t>myResourceGroup</a:t>
            </a:r>
            <a:r>
              <a:rPr lang="en-US" sz="1600">
                <a:latin typeface="Consolas" panose="020B0609020204030204" pitchFamily="49" charset="0"/>
                <a:ea typeface="Consolas" charset="0"/>
                <a:cs typeface="Consolas" panose="020B0609020204030204" pitchFamily="49" charset="0"/>
              </a:rPr>
              <a:t> -n </a:t>
            </a:r>
            <a:r>
              <a:rPr lang="en-US" sz="1600" err="1">
                <a:latin typeface="Consolas" panose="020B0609020204030204" pitchFamily="49" charset="0"/>
                <a:ea typeface="Consolas" charset="0"/>
                <a:cs typeface="Consolas" panose="020B0609020204030204" pitchFamily="49" charset="0"/>
              </a:rPr>
              <a:t>myCluster</a:t>
            </a:r>
            <a:r>
              <a:rPr lang="en-US" sz="1600">
                <a:latin typeface="Consolas" panose="020B0609020204030204" pitchFamily="49" charset="0"/>
                <a:ea typeface="Consolas" charset="0"/>
                <a:cs typeface="Consolas" panose="020B0609020204030204" pitchFamily="49" charset="0"/>
              </a:rPr>
              <a:t> --agent-count 10</a:t>
            </a:r>
          </a:p>
          <a:p>
            <a:pPr marL="0" indent="0">
              <a:buNone/>
            </a:pPr>
            <a:r>
              <a:rPr lang="en-US" sz="1600">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87315" y="383763"/>
            <a:ext cx="558967" cy="539511"/>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33398" y="1682031"/>
            <a:ext cx="584655" cy="518563"/>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65798" y="5557947"/>
            <a:ext cx="622506" cy="551594"/>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703070" y="2979242"/>
            <a:ext cx="660357" cy="523360"/>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99" name="Rectangle 98">
            <a:hlinkClick r:id="rId5" action="ppaction://hlinksldjump"/>
            <a:extLst>
              <a:ext uri="{FF2B5EF4-FFF2-40B4-BE49-F238E27FC236}">
                <a16:creationId xmlns:a16="http://schemas.microsoft.com/office/drawing/2014/main" id="{3F8C8DBF-AA65-4376-8A65-FD2717D7C4E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702341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Features in Public Preview</a:t>
            </a:r>
          </a:p>
        </p:txBody>
      </p:sp>
      <p:graphicFrame>
        <p:nvGraphicFramePr>
          <p:cNvPr id="4" name="Table 3"/>
          <p:cNvGraphicFramePr>
            <a:graphicFrameLocks noGrp="1"/>
          </p:cNvGraphicFramePr>
          <p:nvPr>
            <p:extLst/>
          </p:nvPr>
        </p:nvGraphicFramePr>
        <p:xfrm>
          <a:off x="732616" y="1363965"/>
          <a:ext cx="10971243" cy="4718126"/>
        </p:xfrm>
        <a:graphic>
          <a:graphicData uri="http://schemas.openxmlformats.org/drawingml/2006/table">
            <a:tbl>
              <a:tblPr firstRow="1" bandRow="1">
                <a:tableStyleId>{00A15C55-8517-42AA-B614-E9B94910E393}</a:tableStyleId>
              </a:tblPr>
              <a:tblGrid>
                <a:gridCol w="3809459">
                  <a:extLst>
                    <a:ext uri="{9D8B030D-6E8A-4147-A177-3AD203B41FA5}">
                      <a16:colId xmlns:a16="http://schemas.microsoft.com/office/drawing/2014/main" val="20000"/>
                    </a:ext>
                  </a:extLst>
                </a:gridCol>
                <a:gridCol w="7161784">
                  <a:extLst>
                    <a:ext uri="{9D8B030D-6E8A-4147-A177-3AD203B41FA5}">
                      <a16:colId xmlns:a16="http://schemas.microsoft.com/office/drawing/2014/main" val="20001"/>
                    </a:ext>
                  </a:extLst>
                </a:gridCol>
              </a:tblGrid>
              <a:tr h="370787">
                <a:tc>
                  <a:txBody>
                    <a:bodyPr/>
                    <a:lstStyle/>
                    <a:p>
                      <a:r>
                        <a:rPr lang="en-US" sz="1700"/>
                        <a:t>Feature</a:t>
                      </a:r>
                    </a:p>
                  </a:txBody>
                  <a:tcPr marL="91427" marR="91427" marT="45713" marB="45713"/>
                </a:tc>
                <a:tc>
                  <a:txBody>
                    <a:bodyPr/>
                    <a:lstStyle/>
                    <a:p>
                      <a:r>
                        <a:rPr lang="en-US" sz="1700"/>
                        <a:t>Description</a:t>
                      </a:r>
                    </a:p>
                  </a:txBody>
                  <a:tcPr marL="91427" marR="91427" marT="45713" marB="45713"/>
                </a:tc>
                <a:extLst>
                  <a:ext uri="{0D108BD9-81ED-4DB2-BD59-A6C34878D82A}">
                    <a16:rowId xmlns:a16="http://schemas.microsoft.com/office/drawing/2014/main" val="10000"/>
                  </a:ext>
                </a:extLst>
              </a:tr>
              <a:tr h="370787">
                <a:tc>
                  <a:txBody>
                    <a:bodyPr/>
                    <a:lstStyle/>
                    <a:p>
                      <a:r>
                        <a:rPr lang="en-US" sz="1700" baseline="0"/>
                        <a:t>Hosted control plane</a:t>
                      </a:r>
                    </a:p>
                  </a:txBody>
                  <a:tcPr marL="91427" marR="91427" marT="45713" marB="45713"/>
                </a:tc>
                <a:tc>
                  <a:txBody>
                    <a:bodyPr/>
                    <a:lstStyle/>
                    <a:p>
                      <a:r>
                        <a:rPr lang="en-US" sz="1200"/>
                        <a:t>No VMs to manage,</a:t>
                      </a:r>
                      <a:r>
                        <a:rPr lang="en-US" sz="1200" baseline="0"/>
                        <a:t> control plane availability handled by Azure</a:t>
                      </a:r>
                      <a:endParaRPr lang="en-US" sz="1200"/>
                    </a:p>
                  </a:txBody>
                  <a:tcPr marL="91427" marR="91427" marT="45713" marB="45713"/>
                </a:tc>
                <a:extLst>
                  <a:ext uri="{0D108BD9-81ED-4DB2-BD59-A6C34878D82A}">
                    <a16:rowId xmlns:a16="http://schemas.microsoft.com/office/drawing/2014/main" val="10001"/>
                  </a:ext>
                </a:extLst>
              </a:tr>
              <a:tr h="370787">
                <a:tc>
                  <a:txBody>
                    <a:bodyPr/>
                    <a:lstStyle/>
                    <a:p>
                      <a:r>
                        <a:rPr lang="en-US" sz="1700" baseline="0"/>
                        <a:t>Nodes in new VNET</a:t>
                      </a:r>
                    </a:p>
                  </a:txBody>
                  <a:tcPr marL="91427" marR="91427" marT="45713" marB="45713"/>
                </a:tc>
                <a:tc>
                  <a:txBody>
                    <a:bodyPr/>
                    <a:lstStyle/>
                    <a:p>
                      <a:r>
                        <a:rPr lang="en-US" sz="1200"/>
                        <a:t>Cluster</a:t>
                      </a:r>
                      <a:r>
                        <a:rPr lang="en-US" sz="1200" baseline="0"/>
                        <a:t> nodes provisioned into a new VNET in your subscription</a:t>
                      </a:r>
                      <a:endParaRPr lang="en-US" sz="1200"/>
                    </a:p>
                  </a:txBody>
                  <a:tcPr marL="91427" marR="91427" marT="45713" marB="45713"/>
                </a:tc>
                <a:extLst>
                  <a:ext uri="{0D108BD9-81ED-4DB2-BD59-A6C34878D82A}">
                    <a16:rowId xmlns:a16="http://schemas.microsoft.com/office/drawing/2014/main" val="10002"/>
                  </a:ext>
                </a:extLst>
              </a:tr>
              <a:tr h="370787">
                <a:tc>
                  <a:txBody>
                    <a:bodyPr/>
                    <a:lstStyle/>
                    <a:p>
                      <a:r>
                        <a:rPr lang="en-US" sz="1700"/>
                        <a:t>Node scale</a:t>
                      </a:r>
                      <a:r>
                        <a:rPr lang="en-US" sz="1700" baseline="0"/>
                        <a:t> up/down</a:t>
                      </a:r>
                      <a:endParaRPr lang="en-US" sz="1700"/>
                    </a:p>
                  </a:txBody>
                  <a:tcPr marL="91427" marR="91427" marT="45713" marB="45713"/>
                </a:tc>
                <a:tc>
                  <a:txBody>
                    <a:bodyPr/>
                    <a:lstStyle/>
                    <a:p>
                      <a:r>
                        <a:rPr lang="en-US" sz="1200" baseline="0"/>
                        <a:t>Increase or decrease cluster capacity using the Azure CLI or REST API</a:t>
                      </a:r>
                      <a:endParaRPr lang="en-US" sz="1200"/>
                    </a:p>
                  </a:txBody>
                  <a:tcPr marL="91427" marR="91427" marT="45713" marB="45713"/>
                </a:tc>
                <a:extLst>
                  <a:ext uri="{0D108BD9-81ED-4DB2-BD59-A6C34878D82A}">
                    <a16:rowId xmlns:a16="http://schemas.microsoft.com/office/drawing/2014/main" val="10003"/>
                  </a:ext>
                </a:extLst>
              </a:tr>
              <a:tr h="370787">
                <a:tc>
                  <a:txBody>
                    <a:bodyPr/>
                    <a:lstStyle/>
                    <a:p>
                      <a:r>
                        <a:rPr lang="en-US" sz="1700"/>
                        <a:t>Kubernetes </a:t>
                      </a:r>
                      <a:r>
                        <a:rPr lang="en-US" sz="1700" baseline="0"/>
                        <a:t>patch-release upgrades</a:t>
                      </a:r>
                      <a:endParaRPr lang="en-US" sz="1700"/>
                    </a:p>
                  </a:txBody>
                  <a:tcPr marL="91427" marR="91427" marT="45713" marB="45713"/>
                </a:tc>
                <a:tc>
                  <a:txBody>
                    <a:bodyPr/>
                    <a:lstStyle/>
                    <a:p>
                      <a:r>
                        <a:rPr lang="en-US" sz="1200"/>
                        <a:t>Upgrade your</a:t>
                      </a:r>
                      <a:r>
                        <a:rPr lang="en-US" sz="1200" baseline="0"/>
                        <a:t> cluster between Kubernetes patch releases (e.g. 1.7 to 1.8)</a:t>
                      </a:r>
                      <a:endParaRPr lang="en-US" sz="1200"/>
                    </a:p>
                  </a:txBody>
                  <a:tcPr marL="91427" marR="91427" marT="45713" marB="45713"/>
                </a:tc>
                <a:extLst>
                  <a:ext uri="{0D108BD9-81ED-4DB2-BD59-A6C34878D82A}">
                    <a16:rowId xmlns:a16="http://schemas.microsoft.com/office/drawing/2014/main" val="10004"/>
                  </a:ext>
                </a:extLst>
              </a:tr>
              <a:tr h="370787">
                <a:tc>
                  <a:txBody>
                    <a:bodyPr/>
                    <a:lstStyle/>
                    <a:p>
                      <a:r>
                        <a:rPr lang="en-US" sz="1700"/>
                        <a:t>Kubernetes </a:t>
                      </a:r>
                      <a:r>
                        <a:rPr lang="en-US" sz="1700" baseline="0"/>
                        <a:t>minor-release upgrades</a:t>
                      </a:r>
                    </a:p>
                  </a:txBody>
                  <a:tcPr marL="91427" marR="91427" marT="45713" marB="45713"/>
                </a:tc>
                <a:tc>
                  <a:txBody>
                    <a:bodyPr/>
                    <a:lstStyle/>
                    <a:p>
                      <a:r>
                        <a:rPr lang="en-US" sz="1200"/>
                        <a:t>Upgrade your cluster between</a:t>
                      </a:r>
                      <a:r>
                        <a:rPr lang="en-US" sz="1200" baseline="0"/>
                        <a:t> Kubernetes minor releases (e.g. 1.7.7 to 1.7.9)</a:t>
                      </a:r>
                      <a:endParaRPr lang="en-US" sz="1200"/>
                    </a:p>
                  </a:txBody>
                  <a:tcPr marL="91427" marR="91427" marT="45713" marB="45713"/>
                </a:tc>
                <a:extLst>
                  <a:ext uri="{0D108BD9-81ED-4DB2-BD59-A6C34878D82A}">
                    <a16:rowId xmlns:a16="http://schemas.microsoft.com/office/drawing/2014/main" val="10005"/>
                  </a:ext>
                </a:extLst>
              </a:tr>
              <a:tr h="464468">
                <a:tc>
                  <a:txBody>
                    <a:bodyPr/>
                    <a:lstStyle/>
                    <a:p>
                      <a:r>
                        <a:rPr lang="en-US" sz="1700" baseline="0"/>
                        <a:t>Node OS updates (on upgrade)</a:t>
                      </a:r>
                    </a:p>
                  </a:txBody>
                  <a:tcPr marL="91427" marR="91427" marT="45713" marB="45713"/>
                </a:tc>
                <a:tc>
                  <a:txBody>
                    <a:bodyPr/>
                    <a:lstStyle/>
                    <a:p>
                      <a:r>
                        <a:rPr lang="en-US" sz="1200"/>
                        <a:t>Node operating system is automatically</a:t>
                      </a:r>
                      <a:r>
                        <a:rPr lang="en-US" sz="1200" baseline="0"/>
                        <a:t> updated including most recent security fixes on every upgrade, including patch or minor release upgrades</a:t>
                      </a:r>
                      <a:endParaRPr lang="en-US" sz="1200"/>
                    </a:p>
                  </a:txBody>
                  <a:tcPr marL="91427" marR="91427" marT="45713" marB="45713"/>
                </a:tc>
                <a:extLst>
                  <a:ext uri="{0D108BD9-81ED-4DB2-BD59-A6C34878D82A}">
                    <a16:rowId xmlns:a16="http://schemas.microsoft.com/office/drawing/2014/main" val="10006"/>
                  </a:ext>
                </a:extLst>
              </a:tr>
              <a:tr h="464468">
                <a:tc>
                  <a:txBody>
                    <a:bodyPr/>
                    <a:lstStyle/>
                    <a:p>
                      <a:r>
                        <a:rPr lang="en-US" sz="1700" baseline="0"/>
                        <a:t>Node OS security updates (nightly)</a:t>
                      </a:r>
                    </a:p>
                  </a:txBody>
                  <a:tcPr marL="91427" marR="91427" marT="45713" marB="45713"/>
                </a:tc>
                <a:tc>
                  <a:txBody>
                    <a:bodyPr/>
                    <a:lstStyle/>
                    <a:p>
                      <a:r>
                        <a:rPr lang="en-US" sz="1200"/>
                        <a:t>Nodes</a:t>
                      </a:r>
                      <a:r>
                        <a:rPr lang="en-US" sz="1200" baseline="0"/>
                        <a:t> automatically apply operating system security patches on a nightly schedule, does not include node reboot</a:t>
                      </a:r>
                      <a:endParaRPr lang="en-US" sz="1200"/>
                    </a:p>
                  </a:txBody>
                  <a:tcPr marL="91427" marR="91427" marT="45713" marB="45713"/>
                </a:tc>
                <a:extLst>
                  <a:ext uri="{0D108BD9-81ED-4DB2-BD59-A6C34878D82A}">
                    <a16:rowId xmlns:a16="http://schemas.microsoft.com/office/drawing/2014/main" val="10007"/>
                  </a:ext>
                </a:extLst>
              </a:tr>
              <a:tr h="370787">
                <a:tc>
                  <a:txBody>
                    <a:bodyPr/>
                    <a:lstStyle/>
                    <a:p>
                      <a:r>
                        <a:rPr lang="en-US" sz="1700" baseline="0"/>
                        <a:t>Persistent disks</a:t>
                      </a:r>
                    </a:p>
                  </a:txBody>
                  <a:tcPr marL="91427" marR="91427" marT="45713" marB="45713"/>
                </a:tc>
                <a:tc>
                  <a:txBody>
                    <a:bodyPr/>
                    <a:lstStyle/>
                    <a:p>
                      <a:r>
                        <a:rPr lang="en-US" sz="1200"/>
                        <a:t>Attach Kubernetes persistent volumes</a:t>
                      </a:r>
                      <a:r>
                        <a:rPr lang="en-US" sz="1200" baseline="0"/>
                        <a:t> to your applications with support for Azure Files and persistent disks</a:t>
                      </a:r>
                      <a:endParaRPr lang="en-US" sz="1200"/>
                    </a:p>
                  </a:txBody>
                  <a:tcPr marL="91427" marR="91427" marT="45713" marB="45713"/>
                </a:tc>
                <a:extLst>
                  <a:ext uri="{0D108BD9-81ED-4DB2-BD59-A6C34878D82A}">
                    <a16:rowId xmlns:a16="http://schemas.microsoft.com/office/drawing/2014/main" val="10008"/>
                  </a:ext>
                </a:extLst>
              </a:tr>
              <a:tr h="370787">
                <a:tc>
                  <a:txBody>
                    <a:bodyPr/>
                    <a:lstStyle/>
                    <a:p>
                      <a:r>
                        <a:rPr lang="en-US" sz="1700" baseline="0"/>
                        <a:t>Azure load balancer</a:t>
                      </a:r>
                    </a:p>
                  </a:txBody>
                  <a:tcPr marL="91427" marR="91427" marT="45713" marB="45713"/>
                </a:tc>
                <a:tc>
                  <a:txBody>
                    <a:bodyPr/>
                    <a:lstStyle/>
                    <a:p>
                      <a:r>
                        <a:rPr lang="en-US" sz="1200"/>
                        <a:t>Automatically provision</a:t>
                      </a:r>
                      <a:r>
                        <a:rPr lang="en-US" sz="1200" baseline="0"/>
                        <a:t> and attach Azure Load Balancers to your Kubernetes cluster</a:t>
                      </a:r>
                      <a:endParaRPr lang="en-US" sz="1200"/>
                    </a:p>
                  </a:txBody>
                  <a:tcPr marL="91427" marR="91427" marT="45713" marB="45713"/>
                </a:tc>
                <a:extLst>
                  <a:ext uri="{0D108BD9-81ED-4DB2-BD59-A6C34878D82A}">
                    <a16:rowId xmlns:a16="http://schemas.microsoft.com/office/drawing/2014/main" val="10009"/>
                  </a:ext>
                </a:extLst>
              </a:tr>
              <a:tr h="365708">
                <a:tc>
                  <a:txBody>
                    <a:bodyPr/>
                    <a:lstStyle/>
                    <a:p>
                      <a:r>
                        <a:rPr lang="en-US" sz="1700" baseline="0"/>
                        <a:t>User access profiles</a:t>
                      </a:r>
                    </a:p>
                  </a:txBody>
                  <a:tcPr marL="91427" marR="91427" marT="45713" marB="45713"/>
                </a:tc>
                <a:tc>
                  <a:txBody>
                    <a:bodyPr/>
                    <a:lstStyle/>
                    <a:p>
                      <a:r>
                        <a:rPr lang="en-US" sz="1200" baseline="0"/>
                        <a:t>Users obtain cluster access using Azure APIs rather than requiring cluster SSH access</a:t>
                      </a:r>
                    </a:p>
                  </a:txBody>
                  <a:tcPr marL="91427" marR="91427" marT="45713" marB="45713"/>
                </a:tc>
                <a:extLst>
                  <a:ext uri="{0D108BD9-81ED-4DB2-BD59-A6C34878D82A}">
                    <a16:rowId xmlns:a16="http://schemas.microsoft.com/office/drawing/2014/main" val="10010"/>
                  </a:ext>
                </a:extLst>
              </a:tr>
              <a:tr h="370787">
                <a:tc>
                  <a:txBody>
                    <a:bodyPr/>
                    <a:lstStyle/>
                    <a:p>
                      <a:endParaRPr lang="en-US" sz="1700"/>
                    </a:p>
                  </a:txBody>
                  <a:tcPr marL="91427" marR="91427" marT="45713" marB="45713"/>
                </a:tc>
                <a:tc>
                  <a:txBody>
                    <a:bodyPr/>
                    <a:lstStyle/>
                    <a:p>
                      <a:endParaRPr lang="en-US" sz="1700"/>
                    </a:p>
                  </a:txBody>
                  <a:tcPr marL="91427" marR="91427" marT="45713" marB="45713"/>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600742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AKS Roadmap: H1 2018</a:t>
            </a:r>
          </a:p>
        </p:txBody>
      </p:sp>
      <p:graphicFrame>
        <p:nvGraphicFramePr>
          <p:cNvPr id="4" name="Table 3"/>
          <p:cNvGraphicFramePr>
            <a:graphicFrameLocks noGrp="1"/>
          </p:cNvGraphicFramePr>
          <p:nvPr>
            <p:extLst/>
          </p:nvPr>
        </p:nvGraphicFramePr>
        <p:xfrm>
          <a:off x="732615" y="1135397"/>
          <a:ext cx="10971244" cy="3534360"/>
        </p:xfrm>
        <a:graphic>
          <a:graphicData uri="http://schemas.openxmlformats.org/drawingml/2006/table">
            <a:tbl>
              <a:tblPr firstRow="1" bandRow="1">
                <a:tableStyleId>{00A15C55-8517-42AA-B614-E9B94910E393}</a:tableStyleId>
              </a:tblPr>
              <a:tblGrid>
                <a:gridCol w="4388497">
                  <a:extLst>
                    <a:ext uri="{9D8B030D-6E8A-4147-A177-3AD203B41FA5}">
                      <a16:colId xmlns:a16="http://schemas.microsoft.com/office/drawing/2014/main" val="20000"/>
                    </a:ext>
                  </a:extLst>
                </a:gridCol>
                <a:gridCol w="6582747">
                  <a:extLst>
                    <a:ext uri="{9D8B030D-6E8A-4147-A177-3AD203B41FA5}">
                      <a16:colId xmlns:a16="http://schemas.microsoft.com/office/drawing/2014/main" val="20001"/>
                    </a:ext>
                  </a:extLst>
                </a:gridCol>
              </a:tblGrid>
              <a:tr h="360375">
                <a:tc>
                  <a:txBody>
                    <a:bodyPr/>
                    <a:lstStyle/>
                    <a:p>
                      <a:r>
                        <a:rPr lang="en-US" sz="1700"/>
                        <a:t>Feature</a:t>
                      </a:r>
                    </a:p>
                  </a:txBody>
                  <a:tcPr marL="91427" marR="91427" marT="45713" marB="45713"/>
                </a:tc>
                <a:tc>
                  <a:txBody>
                    <a:bodyPr/>
                    <a:lstStyle/>
                    <a:p>
                      <a:r>
                        <a:rPr lang="en-US" sz="1700"/>
                        <a:t>Description</a:t>
                      </a:r>
                    </a:p>
                  </a:txBody>
                  <a:tcPr marL="91427" marR="91427" marT="45713" marB="45713"/>
                </a:tc>
                <a:extLst>
                  <a:ext uri="{0D108BD9-81ED-4DB2-BD59-A6C34878D82A}">
                    <a16:rowId xmlns:a16="http://schemas.microsoft.com/office/drawing/2014/main" val="10000"/>
                  </a:ext>
                </a:extLst>
              </a:tr>
              <a:tr h="360375">
                <a:tc>
                  <a:txBody>
                    <a:bodyPr/>
                    <a:lstStyle/>
                    <a:p>
                      <a:r>
                        <a:rPr lang="en-US" sz="1700" baseline="0"/>
                        <a:t>Existing VNET</a:t>
                      </a:r>
                    </a:p>
                  </a:txBody>
                  <a:tcPr marL="91427" marR="91427" marT="45713" marB="45713" anchor="ctr"/>
                </a:tc>
                <a:tc>
                  <a:txBody>
                    <a:bodyPr/>
                    <a:lstStyle/>
                    <a:p>
                      <a:r>
                        <a:rPr lang="en-US" sz="1200"/>
                        <a:t>Deploy cluster nodes into an existing VNET</a:t>
                      </a:r>
                    </a:p>
                  </a:txBody>
                  <a:tcPr marL="91427" marR="91427" marT="45713" marB="45713"/>
                </a:tc>
                <a:extLst>
                  <a:ext uri="{0D108BD9-81ED-4DB2-BD59-A6C34878D82A}">
                    <a16:rowId xmlns:a16="http://schemas.microsoft.com/office/drawing/2014/main" val="10001"/>
                  </a:ext>
                </a:extLst>
              </a:tr>
              <a:tr h="360375">
                <a:tc>
                  <a:txBody>
                    <a:bodyPr/>
                    <a:lstStyle/>
                    <a:p>
                      <a:r>
                        <a:rPr lang="en-US" sz="1700"/>
                        <a:t>VNET Service Endpoint (Alpha)</a:t>
                      </a:r>
                    </a:p>
                  </a:txBody>
                  <a:tcPr marL="91427" marR="91427" marT="45713" marB="45713" anchor="ctr"/>
                </a:tc>
                <a:tc>
                  <a:txBody>
                    <a:bodyPr/>
                    <a:lstStyle/>
                    <a:p>
                      <a:r>
                        <a:rPr lang="en-US" sz="1200"/>
                        <a:t>Hosted control plane components accessible via VNET</a:t>
                      </a:r>
                      <a:r>
                        <a:rPr lang="en-US" sz="1200" baseline="0"/>
                        <a:t> service endpoint, not public endpoint</a:t>
                      </a:r>
                      <a:endParaRPr lang="en-US" sz="1200"/>
                    </a:p>
                  </a:txBody>
                  <a:tcPr marL="91427" marR="91427" marT="45713" marB="45713"/>
                </a:tc>
                <a:extLst>
                  <a:ext uri="{0D108BD9-81ED-4DB2-BD59-A6C34878D82A}">
                    <a16:rowId xmlns:a16="http://schemas.microsoft.com/office/drawing/2014/main" val="10002"/>
                  </a:ext>
                </a:extLst>
              </a:tr>
              <a:tr h="360375">
                <a:tc>
                  <a:txBody>
                    <a:bodyPr/>
                    <a:lstStyle/>
                    <a:p>
                      <a:r>
                        <a:rPr lang="en-US" sz="1700"/>
                        <a:t>Kubernetes RBAC</a:t>
                      </a:r>
                    </a:p>
                  </a:txBody>
                  <a:tcPr marL="91427" marR="91427" marT="45713" marB="45713" anchor="ctr"/>
                </a:tc>
                <a:tc>
                  <a:txBody>
                    <a:bodyPr/>
                    <a:lstStyle/>
                    <a:p>
                      <a:r>
                        <a:rPr lang="en-US" sz="1200"/>
                        <a:t>Clusters</a:t>
                      </a:r>
                      <a:r>
                        <a:rPr lang="en-US" sz="1200" baseline="0"/>
                        <a:t> ship with Kubernetes RBAC enabled by default</a:t>
                      </a:r>
                      <a:endParaRPr lang="en-US" sz="1200"/>
                    </a:p>
                  </a:txBody>
                  <a:tcPr marL="91427" marR="91427" marT="45713" marB="45713"/>
                </a:tc>
                <a:extLst>
                  <a:ext uri="{0D108BD9-81ED-4DB2-BD59-A6C34878D82A}">
                    <a16:rowId xmlns:a16="http://schemas.microsoft.com/office/drawing/2014/main" val="10003"/>
                  </a:ext>
                </a:extLst>
              </a:tr>
              <a:tr h="360375">
                <a:tc>
                  <a:txBody>
                    <a:bodyPr/>
                    <a:lstStyle/>
                    <a:p>
                      <a:r>
                        <a:rPr lang="en-US" sz="1700"/>
                        <a:t>Network</a:t>
                      </a:r>
                      <a:r>
                        <a:rPr lang="en-US" sz="1700" baseline="0"/>
                        <a:t> Policy</a:t>
                      </a:r>
                    </a:p>
                  </a:txBody>
                  <a:tcPr marL="91427" marR="91427" marT="45713" marB="45713" anchor="ctr"/>
                </a:tc>
                <a:tc>
                  <a:txBody>
                    <a:bodyPr/>
                    <a:lstStyle/>
                    <a:p>
                      <a:r>
                        <a:rPr lang="en-US" sz="1200"/>
                        <a:t>Kubernetes</a:t>
                      </a:r>
                      <a:r>
                        <a:rPr lang="en-US" sz="1200" baseline="0"/>
                        <a:t> network policy enforced by Calico</a:t>
                      </a:r>
                      <a:endParaRPr lang="en-US" sz="1200"/>
                    </a:p>
                  </a:txBody>
                  <a:tcPr marL="91427" marR="91427" marT="45713" marB="45713"/>
                </a:tc>
                <a:extLst>
                  <a:ext uri="{0D108BD9-81ED-4DB2-BD59-A6C34878D82A}">
                    <a16:rowId xmlns:a16="http://schemas.microsoft.com/office/drawing/2014/main" val="10004"/>
                  </a:ext>
                </a:extLst>
              </a:tr>
              <a:tr h="360375">
                <a:tc>
                  <a:txBody>
                    <a:bodyPr/>
                    <a:lstStyle/>
                    <a:p>
                      <a:r>
                        <a:rPr lang="en-US" sz="1700" baseline="0"/>
                        <a:t>Azure CNI</a:t>
                      </a:r>
                    </a:p>
                  </a:txBody>
                  <a:tcPr marL="91427" marR="91427" marT="45713" marB="45713" anchor="ctr"/>
                </a:tc>
                <a:tc>
                  <a:txBody>
                    <a:bodyPr/>
                    <a:lstStyle/>
                    <a:p>
                      <a:r>
                        <a:rPr lang="en-US" sz="1200"/>
                        <a:t>Pod addresses assigned by Azure CNI, IPAM only</a:t>
                      </a:r>
                    </a:p>
                  </a:txBody>
                  <a:tcPr marL="91427" marR="91427" marT="45713" marB="45713"/>
                </a:tc>
                <a:extLst>
                  <a:ext uri="{0D108BD9-81ED-4DB2-BD59-A6C34878D82A}">
                    <a16:rowId xmlns:a16="http://schemas.microsoft.com/office/drawing/2014/main" val="10005"/>
                  </a:ext>
                </a:extLst>
              </a:tr>
              <a:tr h="360375">
                <a:tc>
                  <a:txBody>
                    <a:bodyPr/>
                    <a:lstStyle/>
                    <a:p>
                      <a:r>
                        <a:rPr lang="en-US" sz="1700" baseline="0"/>
                        <a:t>AAD Authentication</a:t>
                      </a:r>
                    </a:p>
                  </a:txBody>
                  <a:tcPr marL="91427" marR="91427" marT="45713" marB="45713" anchor="ctr"/>
                </a:tc>
                <a:tc>
                  <a:txBody>
                    <a:bodyPr/>
                    <a:lstStyle/>
                    <a:p>
                      <a:r>
                        <a:rPr lang="en-US" sz="1200" baseline="0"/>
                        <a:t>Cluster users authenticate to Kubernetes through AAD</a:t>
                      </a:r>
                    </a:p>
                  </a:txBody>
                  <a:tcPr marL="91427" marR="91427" marT="45713" marB="45713"/>
                </a:tc>
                <a:extLst>
                  <a:ext uri="{0D108BD9-81ED-4DB2-BD59-A6C34878D82A}">
                    <a16:rowId xmlns:a16="http://schemas.microsoft.com/office/drawing/2014/main" val="10006"/>
                  </a:ext>
                </a:extLst>
              </a:tr>
              <a:tr h="437507">
                <a:tc>
                  <a:txBody>
                    <a:bodyPr/>
                    <a:lstStyle/>
                    <a:p>
                      <a:r>
                        <a:rPr lang="en-US" sz="1700" baseline="0"/>
                        <a:t>Scale and performance testing</a:t>
                      </a:r>
                    </a:p>
                  </a:txBody>
                  <a:tcPr marL="91427" marR="91427" marT="45713" marB="45713" anchor="ctr"/>
                </a:tc>
                <a:tc>
                  <a:txBody>
                    <a:bodyPr/>
                    <a:lstStyle/>
                    <a:p>
                      <a:r>
                        <a:rPr lang="en-US" sz="1200"/>
                        <a:t>Scale and performance testing of customer clusters,</a:t>
                      </a:r>
                      <a:r>
                        <a:rPr lang="en-US" sz="1200" baseline="0"/>
                        <a:t> scale targets of 10, 50, 200+</a:t>
                      </a:r>
                      <a:endParaRPr lang="en-US" sz="1200"/>
                    </a:p>
                  </a:txBody>
                  <a:tcPr marL="91427" marR="91427" marT="45713" marB="45713"/>
                </a:tc>
                <a:extLst>
                  <a:ext uri="{0D108BD9-81ED-4DB2-BD59-A6C34878D82A}">
                    <a16:rowId xmlns:a16="http://schemas.microsoft.com/office/drawing/2014/main" val="10009"/>
                  </a:ext>
                </a:extLst>
              </a:tr>
              <a:tr h="574228">
                <a:tc>
                  <a:txBody>
                    <a:bodyPr/>
                    <a:lstStyle/>
                    <a:p>
                      <a:r>
                        <a:rPr lang="en-US" sz="1700" baseline="0"/>
                        <a:t>Archive cluster audit log</a:t>
                      </a:r>
                    </a:p>
                  </a:txBody>
                  <a:tcPr marL="91427" marR="91427" marT="45713" marB="45713" anchor="ctr"/>
                </a:tc>
                <a:tc>
                  <a:txBody>
                    <a:bodyPr/>
                    <a:lstStyle/>
                    <a:p>
                      <a:r>
                        <a:rPr lang="en-US" sz="1200" baseline="0"/>
                        <a:t>Archive Kubernetes audit log to Azure storage</a:t>
                      </a:r>
                    </a:p>
                  </a:txBody>
                  <a:tcPr marL="91427" marR="91427" marT="45713" marB="45713"/>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7236064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AKS Roadmap: H2 2018 and beyond</a:t>
            </a:r>
          </a:p>
        </p:txBody>
      </p:sp>
      <p:graphicFrame>
        <p:nvGraphicFramePr>
          <p:cNvPr id="4" name="Table 3"/>
          <p:cNvGraphicFramePr>
            <a:graphicFrameLocks noGrp="1"/>
          </p:cNvGraphicFramePr>
          <p:nvPr>
            <p:extLst/>
          </p:nvPr>
        </p:nvGraphicFramePr>
        <p:xfrm>
          <a:off x="732615" y="1363965"/>
          <a:ext cx="10971244" cy="3340030"/>
        </p:xfrm>
        <a:graphic>
          <a:graphicData uri="http://schemas.openxmlformats.org/drawingml/2006/table">
            <a:tbl>
              <a:tblPr firstRow="1" bandRow="1">
                <a:tableStyleId>{00A15C55-8517-42AA-B614-E9B94910E393}</a:tableStyleId>
              </a:tblPr>
              <a:tblGrid>
                <a:gridCol w="5485622">
                  <a:extLst>
                    <a:ext uri="{9D8B030D-6E8A-4147-A177-3AD203B41FA5}">
                      <a16:colId xmlns:a16="http://schemas.microsoft.com/office/drawing/2014/main" val="20000"/>
                    </a:ext>
                  </a:extLst>
                </a:gridCol>
                <a:gridCol w="5485622">
                  <a:extLst>
                    <a:ext uri="{9D8B030D-6E8A-4147-A177-3AD203B41FA5}">
                      <a16:colId xmlns:a16="http://schemas.microsoft.com/office/drawing/2014/main" val="20001"/>
                    </a:ext>
                  </a:extLst>
                </a:gridCol>
              </a:tblGrid>
              <a:tr h="370787">
                <a:tc>
                  <a:txBody>
                    <a:bodyPr/>
                    <a:lstStyle/>
                    <a:p>
                      <a:endParaRPr lang="en-US" sz="1700"/>
                    </a:p>
                  </a:txBody>
                  <a:tcPr marL="91427" marR="91427" marT="45713" marB="45713"/>
                </a:tc>
                <a:tc>
                  <a:txBody>
                    <a:bodyPr/>
                    <a:lstStyle/>
                    <a:p>
                      <a:endParaRPr lang="en-US" sz="1700"/>
                    </a:p>
                  </a:txBody>
                  <a:tcPr marL="91427" marR="91427" marT="45713" marB="45713"/>
                </a:tc>
                <a:extLst>
                  <a:ext uri="{0D108BD9-81ED-4DB2-BD59-A6C34878D82A}">
                    <a16:rowId xmlns:a16="http://schemas.microsoft.com/office/drawing/2014/main" val="10000"/>
                  </a:ext>
                </a:extLst>
              </a:tr>
              <a:tr h="371208">
                <a:tc>
                  <a:txBody>
                    <a:bodyPr/>
                    <a:lstStyle/>
                    <a:p>
                      <a:r>
                        <a:rPr lang="en-US" sz="1700" baseline="0"/>
                        <a:t>Node auto-scaling</a:t>
                      </a:r>
                    </a:p>
                  </a:txBody>
                  <a:tcPr marL="91427" marR="91427" marT="45713" marB="45713"/>
                </a:tc>
                <a:tc>
                  <a:txBody>
                    <a:bodyPr/>
                    <a:lstStyle/>
                    <a:p>
                      <a:r>
                        <a:rPr lang="en-US" sz="1800"/>
                        <a:t>Application Load Balancer Support</a:t>
                      </a:r>
                    </a:p>
                  </a:txBody>
                  <a:tcPr marL="91427" marR="91427" marT="45713" marB="45713"/>
                </a:tc>
                <a:extLst>
                  <a:ext uri="{0D108BD9-81ED-4DB2-BD59-A6C34878D82A}">
                    <a16:rowId xmlns:a16="http://schemas.microsoft.com/office/drawing/2014/main" val="10001"/>
                  </a:ext>
                </a:extLst>
              </a:tr>
              <a:tr h="371208">
                <a:tc>
                  <a:txBody>
                    <a:bodyPr/>
                    <a:lstStyle/>
                    <a:p>
                      <a:r>
                        <a:rPr lang="en-US" sz="1700"/>
                        <a:t>Windows</a:t>
                      </a:r>
                    </a:p>
                  </a:txBody>
                  <a:tcPr marL="91427" marR="91427" marT="45713" marB="45713"/>
                </a:tc>
                <a:tc>
                  <a:txBody>
                    <a:bodyPr/>
                    <a:lstStyle/>
                    <a:p>
                      <a:r>
                        <a:rPr lang="en-US" sz="1800"/>
                        <a:t>Node</a:t>
                      </a:r>
                      <a:r>
                        <a:rPr lang="en-US" sz="1800" baseline="0"/>
                        <a:t> Pool Data Disk Support (</a:t>
                      </a:r>
                      <a:r>
                        <a:rPr lang="en-US" sz="1800" baseline="0" err="1"/>
                        <a:t>diskProfile</a:t>
                      </a:r>
                      <a:r>
                        <a:rPr lang="en-US" sz="1800" baseline="0"/>
                        <a:t>)</a:t>
                      </a:r>
                      <a:endParaRPr lang="en-US" sz="1800"/>
                    </a:p>
                  </a:txBody>
                  <a:tcPr marL="91427" marR="91427" marT="45713" marB="45713"/>
                </a:tc>
                <a:extLst>
                  <a:ext uri="{0D108BD9-81ED-4DB2-BD59-A6C34878D82A}">
                    <a16:rowId xmlns:a16="http://schemas.microsoft.com/office/drawing/2014/main" val="10002"/>
                  </a:ext>
                </a:extLst>
              </a:tr>
              <a:tr h="370787">
                <a:tc>
                  <a:txBody>
                    <a:bodyPr/>
                    <a:lstStyle/>
                    <a:p>
                      <a:r>
                        <a:rPr lang="en-US" sz="1700" baseline="0"/>
                        <a:t>Hybrid clusters / Multiple node pools</a:t>
                      </a:r>
                    </a:p>
                  </a:txBody>
                  <a:tcPr marL="91427" marR="91427" marT="45713" marB="45713"/>
                </a:tc>
                <a:tc>
                  <a:txBody>
                    <a:bodyPr/>
                    <a:lstStyle/>
                    <a:p>
                      <a:r>
                        <a:rPr lang="en-US" sz="1700" baseline="0"/>
                        <a:t>Azure Monitor integration</a:t>
                      </a:r>
                    </a:p>
                  </a:txBody>
                  <a:tcPr marL="91427" marR="91427" marT="45713" marB="45713" anchor="ctr"/>
                </a:tc>
                <a:extLst>
                  <a:ext uri="{0D108BD9-81ED-4DB2-BD59-A6C34878D82A}">
                    <a16:rowId xmlns:a16="http://schemas.microsoft.com/office/drawing/2014/main" val="10003"/>
                  </a:ext>
                </a:extLst>
              </a:tr>
              <a:tr h="371208">
                <a:tc>
                  <a:txBody>
                    <a:bodyPr/>
                    <a:lstStyle/>
                    <a:p>
                      <a:r>
                        <a:rPr lang="en-US" sz="1700" baseline="0"/>
                        <a:t>Access profiles rotation</a:t>
                      </a:r>
                    </a:p>
                  </a:txBody>
                  <a:tcPr marL="91427" marR="91427" marT="45713" marB="45713"/>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a:t>Azure Stack</a:t>
                      </a:r>
                    </a:p>
                  </a:txBody>
                  <a:tcPr marL="91427" marR="91427" marT="45713" marB="45713" anchor="ctr"/>
                </a:tc>
                <a:extLst>
                  <a:ext uri="{0D108BD9-81ED-4DB2-BD59-A6C34878D82A}">
                    <a16:rowId xmlns:a16="http://schemas.microsoft.com/office/drawing/2014/main" val="10004"/>
                  </a:ext>
                </a:extLst>
              </a:tr>
              <a:tr h="371208">
                <a:tc>
                  <a:txBody>
                    <a:bodyPr/>
                    <a:lstStyle/>
                    <a:p>
                      <a:r>
                        <a:rPr lang="en-US" sz="1700" baseline="0"/>
                        <a:t>AKS secret rotation</a:t>
                      </a:r>
                    </a:p>
                  </a:txBody>
                  <a:tcPr marL="91427" marR="91427" marT="45713" marB="45713"/>
                </a:tc>
                <a:tc>
                  <a:txBody>
                    <a:bodyPr/>
                    <a:lstStyle/>
                    <a:p>
                      <a:r>
                        <a:rPr lang="en-US" sz="1800"/>
                        <a:t>GPU Support for AKS</a:t>
                      </a:r>
                    </a:p>
                  </a:txBody>
                  <a:tcPr marL="91427" marR="91427" marT="45713" marB="45713"/>
                </a:tc>
                <a:extLst>
                  <a:ext uri="{0D108BD9-81ED-4DB2-BD59-A6C34878D82A}">
                    <a16:rowId xmlns:a16="http://schemas.microsoft.com/office/drawing/2014/main" val="10005"/>
                  </a:ext>
                </a:extLst>
              </a:tr>
              <a:tr h="371208">
                <a:tc>
                  <a:txBody>
                    <a:bodyPr/>
                    <a:lstStyle/>
                    <a:p>
                      <a:r>
                        <a:rPr lang="en-US" sz="1700" baseline="0"/>
                        <a:t>Kubernetes early-access</a:t>
                      </a:r>
                    </a:p>
                  </a:txBody>
                  <a:tcPr marL="91427" marR="91427" marT="45713" marB="45713"/>
                </a:tc>
                <a:tc>
                  <a:txBody>
                    <a:bodyPr/>
                    <a:lstStyle/>
                    <a:p>
                      <a:endParaRPr lang="en-US" sz="1800"/>
                    </a:p>
                  </a:txBody>
                  <a:tcPr marL="91427" marR="91427" marT="45713" marB="45713"/>
                </a:tc>
                <a:extLst>
                  <a:ext uri="{0D108BD9-81ED-4DB2-BD59-A6C34878D82A}">
                    <a16:rowId xmlns:a16="http://schemas.microsoft.com/office/drawing/2014/main" val="10006"/>
                  </a:ext>
                </a:extLst>
              </a:tr>
              <a:tr h="371208">
                <a:tc>
                  <a:txBody>
                    <a:bodyPr/>
                    <a:lstStyle/>
                    <a:p>
                      <a:r>
                        <a:rPr lang="en-US" sz="1700" baseline="0"/>
                        <a:t>Node </a:t>
                      </a:r>
                      <a:r>
                        <a:rPr lang="en-US" sz="1700" baseline="0" err="1"/>
                        <a:t>auth</a:t>
                      </a:r>
                      <a:r>
                        <a:rPr lang="en-US" sz="1700" baseline="0"/>
                        <a:t> via MSI</a:t>
                      </a:r>
                    </a:p>
                  </a:txBody>
                  <a:tcPr marL="91427" marR="91427" marT="45713" marB="45713"/>
                </a:tc>
                <a:tc>
                  <a:txBody>
                    <a:bodyPr/>
                    <a:lstStyle/>
                    <a:p>
                      <a:endParaRPr lang="en-US" sz="1800"/>
                    </a:p>
                  </a:txBody>
                  <a:tcPr marL="91427" marR="91427" marT="45713" marB="45713"/>
                </a:tc>
                <a:extLst>
                  <a:ext uri="{0D108BD9-81ED-4DB2-BD59-A6C34878D82A}">
                    <a16:rowId xmlns:a16="http://schemas.microsoft.com/office/drawing/2014/main" val="10007"/>
                  </a:ext>
                </a:extLst>
              </a:tr>
              <a:tr h="371208">
                <a:tc>
                  <a:txBody>
                    <a:bodyPr/>
                    <a:lstStyle/>
                    <a:p>
                      <a:r>
                        <a:rPr lang="en-US" sz="1700" baseline="0"/>
                        <a:t>Kubernetes Federation Support</a:t>
                      </a:r>
                    </a:p>
                  </a:txBody>
                  <a:tcPr marL="91427" marR="91427" marT="45713" marB="45713"/>
                </a:tc>
                <a:tc>
                  <a:txBody>
                    <a:bodyPr/>
                    <a:lstStyle/>
                    <a:p>
                      <a:endParaRPr lang="en-US" sz="1800"/>
                    </a:p>
                  </a:txBody>
                  <a:tcPr marL="91427" marR="91427" marT="45713" marB="45713"/>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0397095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BF2904-B0FB-4810-904F-4C1C324EFC4A}"/>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87315" y="383763"/>
            <a:ext cx="558967" cy="539511"/>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33398" y="1682031"/>
            <a:ext cx="584655" cy="518563"/>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65798" y="5557947"/>
            <a:ext cx="622506" cy="551594"/>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703070" y="2979242"/>
            <a:ext cx="660357" cy="523360"/>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103" y="4179136"/>
            <a:ext cx="607142" cy="613272"/>
          </a:xfrm>
          <a:prstGeom prst="rect">
            <a:avLst/>
          </a:prstGeom>
        </p:spPr>
      </p:pic>
      <p:sp>
        <p:nvSpPr>
          <p:cNvPr id="99" name="Rectangle 98">
            <a:hlinkClick r:id="rId7" action="ppaction://hlinksldjump"/>
            <a:extLst>
              <a:ext uri="{FF2B5EF4-FFF2-40B4-BE49-F238E27FC236}">
                <a16:creationId xmlns:a16="http://schemas.microsoft.com/office/drawing/2014/main" id="{3F8C8DBF-AA65-4376-8A65-FD2717D7C4E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8" action="ppaction://hlinksldjump"/>
            <a:extLst>
              <a:ext uri="{FF2B5EF4-FFF2-40B4-BE49-F238E27FC236}">
                <a16:creationId xmlns:a16="http://schemas.microsoft.com/office/drawing/2014/main" id="{E303C60C-583F-4F0D-9A40-447CE53CC8AD}"/>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hlinkClick r:id="rId9" action="ppaction://hlinksldjump"/>
            <a:extLst>
              <a:ext uri="{FF2B5EF4-FFF2-40B4-BE49-F238E27FC236}">
                <a16:creationId xmlns:a16="http://schemas.microsoft.com/office/drawing/2014/main" id="{F16E784F-E7CB-4123-98FA-DDF5D0BB72EF}"/>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hlinkClick r:id="rId10" action="ppaction://hlinksldjump"/>
            <a:extLst>
              <a:ext uri="{FF2B5EF4-FFF2-40B4-BE49-F238E27FC236}">
                <a16:creationId xmlns:a16="http://schemas.microsoft.com/office/drawing/2014/main" id="{1B2107DA-8C21-4BA7-991D-95B1F7F0AD9D}"/>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hlinkClick r:id="rId11" action="ppaction://hlinksldjump"/>
            <a:extLst>
              <a:ext uri="{FF2B5EF4-FFF2-40B4-BE49-F238E27FC236}">
                <a16:creationId xmlns:a16="http://schemas.microsoft.com/office/drawing/2014/main" id="{DA38C9D8-D2A6-406C-AEC3-2285F555C035}"/>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aks-edited.mp4">
            <a:hlinkClick r:id="" action="ppaction://media"/>
            <a:extLst>
              <a:ext uri="{FF2B5EF4-FFF2-40B4-BE49-F238E27FC236}">
                <a16:creationId xmlns:a16="http://schemas.microsoft.com/office/drawing/2014/main" id="{F8BF867E-AD9D-4D41-8F89-66A48B7314E4}"/>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2274339" y="386741"/>
            <a:ext cx="10052786" cy="6282635"/>
          </a:xfrm>
          <a:prstGeom prst="rect">
            <a:avLst/>
          </a:prstGeom>
        </p:spPr>
      </p:pic>
    </p:spTree>
    <p:extLst>
      <p:ext uri="{BB962C8B-B14F-4D97-AF65-F5344CB8AC3E}">
        <p14:creationId xmlns:p14="http://schemas.microsoft.com/office/powerpoint/2010/main" val="3807445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7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Azure Kubernetes Service Engine (ACS-Engine)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949840"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211578"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473314"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6044464" y="4658759"/>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306201" y="4658759"/>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Available </a:t>
            </a:r>
            <a:br>
              <a:rPr lang="en-US">
                <a:cs typeface="Segoe UI Semibold" panose="020B0702040204020203" pitchFamily="34" charset="0"/>
              </a:rPr>
            </a:br>
            <a:r>
              <a:rPr lang="en-US">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82727" y="4658759"/>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A proving ground </a:t>
            </a:r>
            <a:br>
              <a:rPr lang="en-US">
                <a:cs typeface="Segoe UI Semibold" panose="020B0702040204020203" pitchFamily="34" charset="0"/>
              </a:rPr>
            </a:br>
            <a:r>
              <a:rPr lang="en-US">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220045"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481782"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50" y="2507656"/>
            <a:ext cx="2586304" cy="1704610"/>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87315" y="383763"/>
            <a:ext cx="558967" cy="539511"/>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33398" y="1682031"/>
            <a:ext cx="584655" cy="518563"/>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65798" y="5557947"/>
            <a:ext cx="622506" cy="551594"/>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703070" y="2979242"/>
            <a:ext cx="660357" cy="523360"/>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103" y="4179136"/>
            <a:ext cx="607142" cy="613272"/>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0971" y="2280543"/>
            <a:ext cx="2468125" cy="2158836"/>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17717" y="2319696"/>
            <a:ext cx="2858107" cy="2080531"/>
          </a:xfrm>
          <a:prstGeom prst="rect">
            <a:avLst/>
          </a:prstGeom>
        </p:spPr>
      </p:pic>
      <p:sp>
        <p:nvSpPr>
          <p:cNvPr id="115" name="Rectangle 114">
            <a:hlinkClick r:id="rId11" action="ppaction://hlinksldjump"/>
            <a:extLst>
              <a:ext uri="{FF2B5EF4-FFF2-40B4-BE49-F238E27FC236}">
                <a16:creationId xmlns:a16="http://schemas.microsoft.com/office/drawing/2014/main" id="{241F62A8-C8CE-4062-9A3A-18A1C67B0ADD}"/>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66139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E0E78324-01DF-458F-90B6-A7DE843C6666}"/>
              </a:ext>
            </a:extLst>
          </p:cNvPr>
          <p:cNvPicPr>
            <a:picLocks noChangeAspect="1"/>
          </p:cNvPicPr>
          <p:nvPr/>
        </p:nvPicPr>
        <p:blipFill rotWithShape="1">
          <a:blip r:embed="rId4"/>
          <a:srcRect t="9058" b="29370"/>
          <a:stretch/>
        </p:blipFill>
        <p:spPr>
          <a:xfrm>
            <a:off x="7756364" y="2600703"/>
            <a:ext cx="3664111" cy="1504037"/>
          </a:xfrm>
          <a:prstGeom prst="rect">
            <a:avLst/>
          </a:prstGeom>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Resources</a:t>
            </a:r>
          </a:p>
        </p:txBody>
      </p:sp>
      <p:sp>
        <p:nvSpPr>
          <p:cNvPr id="43" name="TextBox 42">
            <a:extLst>
              <a:ext uri="{FF2B5EF4-FFF2-40B4-BE49-F238E27FC236}">
                <a16:creationId xmlns:a16="http://schemas.microsoft.com/office/drawing/2014/main" id="{4613DEEB-A92C-4002-8076-8EE45A62AC66}"/>
              </a:ext>
            </a:extLst>
          </p:cNvPr>
          <p:cNvSpPr txBox="1"/>
          <p:nvPr/>
        </p:nvSpPr>
        <p:spPr>
          <a:xfrm>
            <a:off x="7725780" y="2294030"/>
            <a:ext cx="3694695"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Container Orchestration Simplified with AKS</a:t>
            </a:r>
          </a:p>
        </p:txBody>
      </p:sp>
      <p:sp>
        <p:nvSpPr>
          <p:cNvPr id="44" name="TextBox 43">
            <a:extLst>
              <a:ext uri="{FF2B5EF4-FFF2-40B4-BE49-F238E27FC236}">
                <a16:creationId xmlns:a16="http://schemas.microsoft.com/office/drawing/2014/main" id="{A8D678EA-EF73-420B-9422-C6E7650E8EC9}"/>
              </a:ext>
            </a:extLst>
          </p:cNvPr>
          <p:cNvSpPr txBox="1"/>
          <p:nvPr/>
        </p:nvSpPr>
        <p:spPr>
          <a:xfrm>
            <a:off x="7756364" y="4289540"/>
            <a:ext cx="3664111"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Kubernetes Support in Azure Kubernetes Services</a:t>
            </a:r>
          </a:p>
        </p:txBody>
      </p:sp>
      <p:sp>
        <p:nvSpPr>
          <p:cNvPr id="45" name="TextBox 44">
            <a:extLst>
              <a:ext uri="{FF2B5EF4-FFF2-40B4-BE49-F238E27FC236}">
                <a16:creationId xmlns:a16="http://schemas.microsoft.com/office/drawing/2014/main" id="{9069DC1C-C1FB-4614-BEEF-694C9390DCF6}"/>
              </a:ext>
            </a:extLst>
          </p:cNvPr>
          <p:cNvSpPr txBox="1"/>
          <p:nvPr/>
        </p:nvSpPr>
        <p:spPr>
          <a:xfrm>
            <a:off x="3012153" y="2309792"/>
            <a:ext cx="4326199" cy="2394502"/>
          </a:xfrm>
          <a:prstGeom prst="rect">
            <a:avLst/>
          </a:prstGeom>
          <a:noFill/>
        </p:spPr>
        <p:txBody>
          <a:bodyPr wrap="square" lIns="146304" tIns="0" rIns="146304" bIns="146304" rtlCol="0" anchor="t">
            <a:spAutoFit/>
          </a:bodyPr>
          <a:lstStyle/>
          <a:p>
            <a:pPr marL="285750" indent="-285750">
              <a:spcAft>
                <a:spcPts val="1200"/>
              </a:spcAft>
              <a:buFont typeface="Arial" panose="020B0604020202020204" pitchFamily="34" charset="0"/>
              <a:buChar char="•"/>
            </a:pPr>
            <a:r>
              <a:rPr lang="en-US" sz="1600">
                <a:cs typeface="Segoe UI Semibold" panose="020B0702040204020203" pitchFamily="34" charset="0"/>
                <a:hlinkClick r:id="rId5"/>
              </a:rPr>
              <a:t>Azure Kubernetes Service (AKS)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6"/>
              </a:rPr>
              <a:t>AKS videos</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7"/>
              </a:rPr>
              <a:t>AKS technical documentation</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8"/>
              </a:rPr>
              <a:t>AKS pricing details </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9"/>
              </a:rPr>
              <a:t>AKS roadmap</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10"/>
              </a:rPr>
              <a:t>Azure Kubernetes Service Engine: Github</a:t>
            </a:r>
            <a:endParaRPr lang="en-US" sz="1600">
              <a:cs typeface="Segoe UI Semibold" panose="020B0702040204020203" pitchFamily="34" charset="0"/>
            </a:endParaRPr>
          </a:p>
        </p:txBody>
      </p:sp>
      <p:pic>
        <p:nvPicPr>
          <p:cNvPr id="3" name="Picture 2">
            <a:hlinkClick r:id="rId11"/>
            <a:extLst>
              <a:ext uri="{FF2B5EF4-FFF2-40B4-BE49-F238E27FC236}">
                <a16:creationId xmlns:a16="http://schemas.microsoft.com/office/drawing/2014/main" id="{2C434280-7567-4CD3-BFAD-68CA5A216CAF}"/>
              </a:ext>
            </a:extLst>
          </p:cNvPr>
          <p:cNvPicPr>
            <a:picLocks noChangeAspect="1"/>
          </p:cNvPicPr>
          <p:nvPr/>
        </p:nvPicPr>
        <p:blipFill rotWithShape="1">
          <a:blip r:embed="rId12"/>
          <a:srcRect t="10772" b="27655"/>
          <a:stretch/>
        </p:blipFill>
        <p:spPr>
          <a:xfrm>
            <a:off x="7756364" y="4596214"/>
            <a:ext cx="3664109" cy="1504036"/>
          </a:xfrm>
          <a:prstGeom prst="rect">
            <a:avLst/>
          </a:prstGeom>
        </p:spPr>
      </p:pic>
      <p:sp>
        <p:nvSpPr>
          <p:cNvPr id="26" name="Rectangle 25">
            <a:extLst>
              <a:ext uri="{FF2B5EF4-FFF2-40B4-BE49-F238E27FC236}">
                <a16:creationId xmlns:a16="http://schemas.microsoft.com/office/drawing/2014/main" id="{DEE07403-4FEC-4886-9A4C-D8DE0445279E}"/>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30A2EE82-DD64-405B-8520-B0FAC4AD5BF3}"/>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4E498725-3975-4C58-954D-1A17819211CD}"/>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Kubernetes Service (AKS)</a:t>
            </a:r>
          </a:p>
        </p:txBody>
      </p:sp>
      <p:sp>
        <p:nvSpPr>
          <p:cNvPr id="41" name="Rectangle: Rounded Corners 40">
            <a:extLst>
              <a:ext uri="{FF2B5EF4-FFF2-40B4-BE49-F238E27FC236}">
                <a16:creationId xmlns:a16="http://schemas.microsoft.com/office/drawing/2014/main" id="{D53D55D3-58B1-461B-BB30-F4B2085A2138}"/>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C92319F4-2C19-4B3D-AE0C-6EC3F571822A}"/>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46" name="Rectangle: Rounded Corners 45">
            <a:extLst>
              <a:ext uri="{FF2B5EF4-FFF2-40B4-BE49-F238E27FC236}">
                <a16:creationId xmlns:a16="http://schemas.microsoft.com/office/drawing/2014/main" id="{BA323EA8-3E8F-4B91-87BB-DF4295C54C35}"/>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47" name="Rectangle: Rounded Corners 46">
            <a:extLst>
              <a:ext uri="{FF2B5EF4-FFF2-40B4-BE49-F238E27FC236}">
                <a16:creationId xmlns:a16="http://schemas.microsoft.com/office/drawing/2014/main" id="{92ED3299-46E8-43C3-BBE3-CDC8F200A05D}"/>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48" name="Group 47">
            <a:extLst>
              <a:ext uri="{FF2B5EF4-FFF2-40B4-BE49-F238E27FC236}">
                <a16:creationId xmlns:a16="http://schemas.microsoft.com/office/drawing/2014/main" id="{5A5B37AD-C04E-4034-BA48-918BD3DF43D9}"/>
              </a:ext>
            </a:extLst>
          </p:cNvPr>
          <p:cNvGrpSpPr/>
          <p:nvPr/>
        </p:nvGrpSpPr>
        <p:grpSpPr>
          <a:xfrm>
            <a:off x="787315" y="383763"/>
            <a:ext cx="558967" cy="539511"/>
            <a:chOff x="2368476" y="589018"/>
            <a:chExt cx="1012508" cy="977265"/>
          </a:xfrm>
        </p:grpSpPr>
        <p:sp>
          <p:nvSpPr>
            <p:cNvPr id="49" name="Freeform: Shape 48">
              <a:extLst>
                <a:ext uri="{FF2B5EF4-FFF2-40B4-BE49-F238E27FC236}">
                  <a16:creationId xmlns:a16="http://schemas.microsoft.com/office/drawing/2014/main" id="{76AF85B6-B281-42C9-B427-5CAE640BF10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D7B97528-C695-46EC-BB8B-F517F3976596}"/>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51" name="Freeform: Shape 50">
              <a:extLst>
                <a:ext uri="{FF2B5EF4-FFF2-40B4-BE49-F238E27FC236}">
                  <a16:creationId xmlns:a16="http://schemas.microsoft.com/office/drawing/2014/main" id="{8CE45B60-0D24-48CB-A1B4-B9AF6818EAB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BFF99AEA-E845-4148-ADF4-5F608BA004C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AB522FA4-2DA5-4581-AAF8-BAD0C81D3A6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1A48E165-4FE6-40FD-8AA9-BF5E303C94E1}"/>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5" name="Freeform: Shape 54">
              <a:extLst>
                <a:ext uri="{FF2B5EF4-FFF2-40B4-BE49-F238E27FC236}">
                  <a16:creationId xmlns:a16="http://schemas.microsoft.com/office/drawing/2014/main" id="{41B6B222-49FE-42D7-9AC2-2B39403BCAA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5A63E4CA-B26F-4DEA-8B86-F22A168BC66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A9BF5AF5-5FC0-4AE2-A4A5-3F3C136911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1C9A7155-7473-4BC8-8134-A7FBA4E3DEE8}"/>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5B81AE29-3737-46BA-BF56-C798306A3D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F5C4B4A7-4478-45E5-B1F1-A9BB2429DD2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E1BCD326-4856-4D06-ACA1-20862301A52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FCD613F6-9DBB-49F7-8097-8537595E311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F4D82293-7BDD-4D93-B07D-F62ECCB9484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27642BE2-9C4D-46A1-AAF5-7C838457AAD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E03C666A-5D0A-4CA6-B14F-298A4BDFAEC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F60A2139-DCDA-4CF2-8AD0-0DC34117236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2022ED03-8C60-476C-8C82-910B84BBB62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FBBCEB55-7223-470C-9E4F-0751201336FC}"/>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8C941943-D7FA-4056-8238-86A5C774D5A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75" name="Group 74">
            <a:extLst>
              <a:ext uri="{FF2B5EF4-FFF2-40B4-BE49-F238E27FC236}">
                <a16:creationId xmlns:a16="http://schemas.microsoft.com/office/drawing/2014/main" id="{391363B7-BD89-4C75-BE29-79283F078AF5}"/>
              </a:ext>
            </a:extLst>
          </p:cNvPr>
          <p:cNvGrpSpPr/>
          <p:nvPr/>
        </p:nvGrpSpPr>
        <p:grpSpPr>
          <a:xfrm>
            <a:off x="733398" y="1682031"/>
            <a:ext cx="584655" cy="518563"/>
            <a:chOff x="2878931" y="2940843"/>
            <a:chExt cx="1095375" cy="971550"/>
          </a:xfrm>
        </p:grpSpPr>
        <p:sp>
          <p:nvSpPr>
            <p:cNvPr id="76" name="Freeform: Shape 75">
              <a:extLst>
                <a:ext uri="{FF2B5EF4-FFF2-40B4-BE49-F238E27FC236}">
                  <a16:creationId xmlns:a16="http://schemas.microsoft.com/office/drawing/2014/main" id="{62826829-4836-4196-887E-EEA2F58368A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0ACB1FC0-A987-4E72-84C4-914E02883695}"/>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2A187875-19AA-4CB7-A04F-448660613C06}"/>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DE3FFC62-1E2F-4734-A6FD-D71B32B81FA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DD5F4E02-1D08-4E14-851B-9D1781380FDB}"/>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5B54BDB3-5297-497C-9A76-9875CFD901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E5D6E7FB-46E5-4658-BFB7-7F8CF80982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83" name="Group 82">
            <a:extLst>
              <a:ext uri="{FF2B5EF4-FFF2-40B4-BE49-F238E27FC236}">
                <a16:creationId xmlns:a16="http://schemas.microsoft.com/office/drawing/2014/main" id="{E8767C7F-8070-469B-A88D-0F2AEAA2B2C6}"/>
              </a:ext>
            </a:extLst>
          </p:cNvPr>
          <p:cNvGrpSpPr/>
          <p:nvPr/>
        </p:nvGrpSpPr>
        <p:grpSpPr>
          <a:xfrm>
            <a:off x="765798" y="5557947"/>
            <a:ext cx="622506" cy="551594"/>
            <a:chOff x="4360069" y="2943701"/>
            <a:chExt cx="1095375" cy="970597"/>
          </a:xfrm>
        </p:grpSpPr>
        <p:sp>
          <p:nvSpPr>
            <p:cNvPr id="84" name="Freeform: Shape 83">
              <a:extLst>
                <a:ext uri="{FF2B5EF4-FFF2-40B4-BE49-F238E27FC236}">
                  <a16:creationId xmlns:a16="http://schemas.microsoft.com/office/drawing/2014/main" id="{DC12FED1-9746-433B-AB0A-5AAD8F7958A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EA02B2E5-139D-40DC-A779-E4D3324E8A7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F8CF02BE-1FB8-45DD-A2DA-2A00A551802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9ADDB66D-3BD0-40F6-B909-A7380D0BE0D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9CDEE2C8-AAF8-4F2F-A13E-82D5E9AD0B40}"/>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269E8741-E2A7-45F7-A080-5D2CA1102CE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90" name="Group 89">
            <a:extLst>
              <a:ext uri="{FF2B5EF4-FFF2-40B4-BE49-F238E27FC236}">
                <a16:creationId xmlns:a16="http://schemas.microsoft.com/office/drawing/2014/main" id="{10F7C3E2-598F-4AF1-B8D8-6F5468B52B2E}"/>
              </a:ext>
            </a:extLst>
          </p:cNvPr>
          <p:cNvGrpSpPr/>
          <p:nvPr/>
        </p:nvGrpSpPr>
        <p:grpSpPr>
          <a:xfrm>
            <a:off x="703070" y="2979242"/>
            <a:ext cx="660357" cy="523360"/>
            <a:chOff x="3517678" y="3062050"/>
            <a:chExt cx="1225868" cy="971550"/>
          </a:xfrm>
        </p:grpSpPr>
        <p:sp>
          <p:nvSpPr>
            <p:cNvPr id="91" name="Freeform: Shape 90">
              <a:extLst>
                <a:ext uri="{FF2B5EF4-FFF2-40B4-BE49-F238E27FC236}">
                  <a16:creationId xmlns:a16="http://schemas.microsoft.com/office/drawing/2014/main" id="{EE2CA967-F73D-4952-B537-EE8B8237D41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0E26E28C-E41E-4580-B193-5B733479621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00F3F531-BDD2-4285-89F1-43AB6FE5B1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15A791E0-9290-4416-9F6F-9E0AE973BE5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862CDE8F-394A-48BF-9810-2942645F65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923E9877-1485-4B3E-8110-ED263E36EAD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B42DBFA5-BE55-4A1E-AEFE-3C0FCA330AA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66875EA4-F31E-4AE3-A0BC-A3CC46F3D3A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48714EEB-21C1-4340-B6B1-A9DD883572F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2C995A77-B56E-4113-9A70-6E0C4BE2E29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2DE084D4-BB87-4473-8D7E-86F48483558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2350111C-60A6-46B0-8939-CF0F96616DC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73CB18A1-7E56-4F70-83F6-2B66D468FB8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04" name="Graphic 103">
            <a:extLst>
              <a:ext uri="{FF2B5EF4-FFF2-40B4-BE49-F238E27FC236}">
                <a16:creationId xmlns:a16="http://schemas.microsoft.com/office/drawing/2014/main" id="{F37C18D8-DFBA-4ED2-9F38-696A61E340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6103" y="4179136"/>
            <a:ext cx="607142" cy="613272"/>
          </a:xfrm>
          <a:prstGeom prst="rect">
            <a:avLst/>
          </a:prstGeom>
        </p:spPr>
      </p:pic>
      <p:sp>
        <p:nvSpPr>
          <p:cNvPr id="105" name="Rectangle 104">
            <a:hlinkClick r:id="rId15" action="ppaction://hlinksldjump"/>
            <a:extLst>
              <a:ext uri="{FF2B5EF4-FFF2-40B4-BE49-F238E27FC236}">
                <a16:creationId xmlns:a16="http://schemas.microsoft.com/office/drawing/2014/main" id="{EDA062C2-FEBB-431B-89D2-8BEF7B1AE024}"/>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hlinkClick r:id="rId16" action="ppaction://hlinksldjump"/>
            <a:extLst>
              <a:ext uri="{FF2B5EF4-FFF2-40B4-BE49-F238E27FC236}">
                <a16:creationId xmlns:a16="http://schemas.microsoft.com/office/drawing/2014/main" id="{DB877CDC-1A5E-44D1-B15A-EFCD478447B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hlinkClick r:id="rId17" action="ppaction://hlinksldjump"/>
            <a:extLst>
              <a:ext uri="{FF2B5EF4-FFF2-40B4-BE49-F238E27FC236}">
                <a16:creationId xmlns:a16="http://schemas.microsoft.com/office/drawing/2014/main" id="{0922046A-23C1-4C5A-9881-3DD71098FB7B}"/>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hlinkClick r:id="rId18" action="ppaction://hlinksldjump"/>
            <a:extLst>
              <a:ext uri="{FF2B5EF4-FFF2-40B4-BE49-F238E27FC236}">
                <a16:creationId xmlns:a16="http://schemas.microsoft.com/office/drawing/2014/main" id="{074BFF10-67AB-4506-993B-43F2AEF34145}"/>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hlinkClick r:id="rId19" action="ppaction://hlinksldjump"/>
            <a:extLst>
              <a:ext uri="{FF2B5EF4-FFF2-40B4-BE49-F238E27FC236}">
                <a16:creationId xmlns:a16="http://schemas.microsoft.com/office/drawing/2014/main" id="{5A86E0B9-DFE4-4AE0-A146-EF33A8E5F3C0}"/>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71844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2" y="2086321"/>
            <a:ext cx="12434711" cy="728125"/>
          </a:xfrm>
          <a:prstGeom prst="rect">
            <a:avLst/>
          </a:prstGeom>
          <a:noFill/>
        </p:spPr>
        <p:txBody>
          <a:bodyPr wrap="square" rtlCol="0">
            <a:spAutoFit/>
          </a:bodyPr>
          <a:lstStyle/>
          <a:p>
            <a:pPr algn="ctr" defTabSz="932597">
              <a:lnSpc>
                <a:spcPct val="90000"/>
              </a:lnSpc>
              <a:spcBef>
                <a:spcPct val="0"/>
              </a:spcBef>
            </a:pPr>
            <a:r>
              <a:rPr lang="en-US" sz="4488">
                <a:solidFill>
                  <a:srgbClr val="666666"/>
                </a:solidFill>
                <a:latin typeface="Segoe UI Light"/>
              </a:rPr>
              <a:t>Why Modernize Apps?</a:t>
            </a:r>
          </a:p>
        </p:txBody>
      </p:sp>
    </p:spTree>
    <p:extLst>
      <p:ext uri="{BB962C8B-B14F-4D97-AF65-F5344CB8AC3E}">
        <p14:creationId xmlns:p14="http://schemas.microsoft.com/office/powerpoint/2010/main" val="227471003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a:t>Demo</a:t>
            </a:r>
          </a:p>
        </p:txBody>
      </p:sp>
      <p:sp>
        <p:nvSpPr>
          <p:cNvPr id="6" name="Content Placeholder 5">
            <a:extLst>
              <a:ext uri="{FF2B5EF4-FFF2-40B4-BE49-F238E27FC236}">
                <a16:creationId xmlns:a16="http://schemas.microsoft.com/office/drawing/2014/main" id="{FA57C6B0-3F72-462A-837C-D8B64DA85E9E}"/>
              </a:ext>
            </a:extLst>
          </p:cNvPr>
          <p:cNvSpPr>
            <a:spLocks noGrp="1"/>
          </p:cNvSpPr>
          <p:nvPr>
            <p:ph idx="1"/>
          </p:nvPr>
        </p:nvSpPr>
        <p:spPr>
          <a:xfrm>
            <a:off x="274641" y="1212851"/>
            <a:ext cx="11887198" cy="4123436"/>
          </a:xfrm>
        </p:spPr>
        <p:txBody>
          <a:bodyPr/>
          <a:lstStyle/>
          <a:p>
            <a:r>
              <a:rPr lang="en-US"/>
              <a:t>Cluster Creation</a:t>
            </a:r>
          </a:p>
          <a:p>
            <a:r>
              <a:rPr lang="en-US"/>
              <a:t>Get Nodes</a:t>
            </a:r>
          </a:p>
          <a:p>
            <a:r>
              <a:rPr lang="en-US"/>
              <a:t>Get Namespaces</a:t>
            </a:r>
          </a:p>
          <a:p>
            <a:r>
              <a:rPr lang="en-US"/>
              <a:t>Get Deployments</a:t>
            </a:r>
          </a:p>
          <a:p>
            <a:r>
              <a:rPr lang="en-US"/>
              <a:t>Get Pods</a:t>
            </a:r>
          </a:p>
          <a:p>
            <a:r>
              <a:rPr lang="en-US"/>
              <a:t>Get Services</a:t>
            </a:r>
          </a:p>
        </p:txBody>
      </p:sp>
    </p:spTree>
    <p:extLst>
      <p:ext uri="{BB962C8B-B14F-4D97-AF65-F5344CB8AC3E}">
        <p14:creationId xmlns:p14="http://schemas.microsoft.com/office/powerpoint/2010/main" val="23145822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dirty="0"/>
              <a:t>Labs: 3, 4, 5</a:t>
            </a:r>
            <a:br>
              <a:rPr lang="en-US" dirty="0"/>
            </a:br>
            <a:r>
              <a:rPr lang="en-US" sz="4000" dirty="0">
                <a:hlinkClick r:id="rId3"/>
              </a:rPr>
              <a:t>https://github.com/OSSCanada/aks_partnerworkshop</a:t>
            </a:r>
            <a:endParaRPr lang="en-US" dirty="0"/>
          </a:p>
        </p:txBody>
      </p:sp>
    </p:spTree>
    <p:extLst>
      <p:ext uri="{BB962C8B-B14F-4D97-AF65-F5344CB8AC3E}">
        <p14:creationId xmlns:p14="http://schemas.microsoft.com/office/powerpoint/2010/main" val="9358941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203" y="1338972"/>
            <a:ext cx="9754411" cy="5289984"/>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Kubernetes Architecture Components</a:t>
            </a:r>
          </a:p>
        </p:txBody>
      </p:sp>
      <p:grpSp>
        <p:nvGrpSpPr>
          <p:cNvPr id="4" name="Group 3"/>
          <p:cNvGrpSpPr/>
          <p:nvPr/>
        </p:nvGrpSpPr>
        <p:grpSpPr>
          <a:xfrm>
            <a:off x="451446" y="1213174"/>
            <a:ext cx="4786502" cy="1157247"/>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err="1">
                  <a:solidFill>
                    <a:srgbClr val="FFFFFF"/>
                  </a:solidFill>
                  <a:latin typeface="Segoe UI Semilight"/>
                </a:rPr>
                <a:t>api</a:t>
              </a:r>
              <a:r>
                <a:rPr lang="en-US" sz="2400">
                  <a:solidFill>
                    <a:srgbClr val="FFFFFF"/>
                  </a:solidFill>
                  <a:latin typeface="Segoe UI Semilight"/>
                </a:rPr>
                <a:t>-server</a:t>
              </a:r>
            </a:p>
          </p:txBody>
        </p:sp>
      </p:grpSp>
      <p:grpSp>
        <p:nvGrpSpPr>
          <p:cNvPr id="7" name="Group 6"/>
          <p:cNvGrpSpPr/>
          <p:nvPr/>
        </p:nvGrpSpPr>
        <p:grpSpPr>
          <a:xfrm>
            <a:off x="5413068" y="1213174"/>
            <a:ext cx="4786502" cy="1157247"/>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err="1">
                  <a:solidFill>
                    <a:srgbClr val="FFFFFF"/>
                  </a:solidFill>
                  <a:latin typeface="Segoe UI Semilight"/>
                </a:rPr>
                <a:t>etcd</a:t>
              </a:r>
              <a:endParaRPr lang="en-US" sz="2400">
                <a:solidFill>
                  <a:srgbClr val="FFFFFF"/>
                </a:solidFill>
                <a:latin typeface="Segoe UI Semilight"/>
              </a:endParaRPr>
            </a:p>
          </p:txBody>
        </p:sp>
      </p:grpSp>
      <p:grpSp>
        <p:nvGrpSpPr>
          <p:cNvPr id="13" name="Group 12"/>
          <p:cNvGrpSpPr/>
          <p:nvPr/>
        </p:nvGrpSpPr>
        <p:grpSpPr>
          <a:xfrm>
            <a:off x="451446" y="2504386"/>
            <a:ext cx="4786502" cy="1157247"/>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controller-manager</a:t>
              </a:r>
            </a:p>
          </p:txBody>
        </p:sp>
      </p:grpSp>
      <p:grpSp>
        <p:nvGrpSpPr>
          <p:cNvPr id="16" name="Group 15"/>
          <p:cNvGrpSpPr/>
          <p:nvPr/>
        </p:nvGrpSpPr>
        <p:grpSpPr>
          <a:xfrm>
            <a:off x="5413068" y="2504386"/>
            <a:ext cx="4786502" cy="1157247"/>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scheduler</a:t>
              </a:r>
            </a:p>
          </p:txBody>
        </p:sp>
      </p:grpSp>
      <p:grpSp>
        <p:nvGrpSpPr>
          <p:cNvPr id="19" name="Group 18"/>
          <p:cNvGrpSpPr/>
          <p:nvPr/>
        </p:nvGrpSpPr>
        <p:grpSpPr>
          <a:xfrm>
            <a:off x="451446" y="4062018"/>
            <a:ext cx="4786502" cy="1157247"/>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err="1">
                  <a:solidFill>
                    <a:srgbClr val="FFFFFF"/>
                  </a:solidFill>
                  <a:latin typeface="Segoe UI Semilight"/>
                </a:rPr>
                <a:t>kubelet</a:t>
              </a:r>
              <a:endParaRPr lang="en-US" sz="2400">
                <a:solidFill>
                  <a:srgbClr val="FFFFFF"/>
                </a:solidFill>
                <a:latin typeface="Segoe UI Semilight"/>
              </a:endParaRPr>
            </a:p>
          </p:txBody>
        </p:sp>
      </p:grpSp>
      <p:grpSp>
        <p:nvGrpSpPr>
          <p:cNvPr id="22" name="Group 21"/>
          <p:cNvGrpSpPr/>
          <p:nvPr/>
        </p:nvGrpSpPr>
        <p:grpSpPr>
          <a:xfrm>
            <a:off x="5413068" y="4062018"/>
            <a:ext cx="4786502" cy="1157247"/>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err="1">
                  <a:solidFill>
                    <a:srgbClr val="FFFFFF"/>
                  </a:solidFill>
                  <a:latin typeface="Segoe UI Semilight"/>
                </a:rPr>
                <a:t>kube</a:t>
              </a:r>
              <a:r>
                <a:rPr lang="en-US" sz="2400">
                  <a:solidFill>
                    <a:srgbClr val="FFFFFF"/>
                  </a:solidFill>
                  <a:latin typeface="Segoe UI Semilight"/>
                </a:rPr>
                <a:t>-proxy</a:t>
              </a:r>
            </a:p>
          </p:txBody>
        </p:sp>
      </p:grpSp>
      <p:grpSp>
        <p:nvGrpSpPr>
          <p:cNvPr id="25" name="Group 24"/>
          <p:cNvGrpSpPr/>
          <p:nvPr/>
        </p:nvGrpSpPr>
        <p:grpSpPr>
          <a:xfrm>
            <a:off x="451446" y="5353230"/>
            <a:ext cx="4786502" cy="1275422"/>
            <a:chOff x="6353717" y="1274010"/>
            <a:chExt cx="5097090" cy="1447493"/>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1104738"/>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container runtime (e.g. Docker, </a:t>
              </a:r>
              <a:r>
                <a:rPr lang="en-US" sz="2400" err="1">
                  <a:solidFill>
                    <a:srgbClr val="FFFFFF"/>
                  </a:solidFill>
                  <a:latin typeface="Segoe UI Semilight"/>
                </a:rPr>
                <a:t>rkt</a:t>
              </a:r>
              <a:r>
                <a:rPr lang="en-US" sz="2400">
                  <a:solidFill>
                    <a:srgbClr val="FFFFFF"/>
                  </a:solidFill>
                  <a:latin typeface="Segoe UI Semilight"/>
                </a:rPr>
                <a:t>)</a:t>
              </a:r>
            </a:p>
          </p:txBody>
        </p:sp>
      </p:grpSp>
      <p:grpSp>
        <p:nvGrpSpPr>
          <p:cNvPr id="28" name="Group 27"/>
          <p:cNvGrpSpPr/>
          <p:nvPr/>
        </p:nvGrpSpPr>
        <p:grpSpPr>
          <a:xfrm>
            <a:off x="5413068" y="5353230"/>
            <a:ext cx="4786502" cy="1157247"/>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err="1">
                  <a:solidFill>
                    <a:srgbClr val="FFFFFF"/>
                  </a:solidFill>
                  <a:latin typeface="Segoe UI Semilight"/>
                </a:rPr>
                <a:t>dns</a:t>
              </a:r>
              <a:endParaRPr lang="en-US" sz="2400">
                <a:solidFill>
                  <a:srgbClr val="FFFFFF"/>
                </a:solidFill>
                <a:latin typeface="Segoe UI Semilight"/>
              </a:endParaRPr>
            </a:p>
          </p:txBody>
        </p:sp>
      </p:grpSp>
      <p:sp>
        <p:nvSpPr>
          <p:cNvPr id="31" name="Right Brace 30"/>
          <p:cNvSpPr/>
          <p:nvPr/>
        </p:nvSpPr>
        <p:spPr>
          <a:xfrm>
            <a:off x="10256850" y="1213173"/>
            <a:ext cx="235679" cy="24484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836">
              <a:solidFill>
                <a:srgbClr val="FFFFFF"/>
              </a:solidFill>
              <a:latin typeface="Segoe UI Semilight"/>
            </a:endParaRPr>
          </a:p>
        </p:txBody>
      </p:sp>
      <p:sp>
        <p:nvSpPr>
          <p:cNvPr id="32" name="Right Brace 31"/>
          <p:cNvSpPr/>
          <p:nvPr/>
        </p:nvSpPr>
        <p:spPr>
          <a:xfrm>
            <a:off x="10256850" y="4062016"/>
            <a:ext cx="235679" cy="24484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endParaRPr lang="en-US" sz="1836">
              <a:solidFill>
                <a:srgbClr val="FFFFFF"/>
              </a:solidFill>
              <a:latin typeface="Segoe UI Semilight"/>
            </a:endParaRPr>
          </a:p>
        </p:txBody>
      </p:sp>
      <p:sp>
        <p:nvSpPr>
          <p:cNvPr id="33" name="TextBox 32"/>
          <p:cNvSpPr txBox="1"/>
          <p:nvPr/>
        </p:nvSpPr>
        <p:spPr>
          <a:xfrm>
            <a:off x="10492529" y="1992708"/>
            <a:ext cx="1785062" cy="871575"/>
          </a:xfrm>
          <a:prstGeom prst="rect">
            <a:avLst/>
          </a:prstGeom>
          <a:noFill/>
          <a:ln>
            <a:solidFill>
              <a:schemeClr val="tx1"/>
            </a:solidFill>
          </a:ln>
        </p:spPr>
        <p:txBody>
          <a:bodyPr wrap="square" lIns="182828" tIns="146262" rIns="182828" bIns="146262" rtlCol="0">
            <a:spAutoFit/>
          </a:bodyPr>
          <a:lstStyle/>
          <a:p>
            <a:pPr algn="ctr" defTabSz="932418">
              <a:lnSpc>
                <a:spcPct val="90000"/>
              </a:lnSpc>
              <a:spcAft>
                <a:spcPts val="600"/>
              </a:spcAft>
            </a:pPr>
            <a:r>
              <a:rPr lang="en-US" sz="2040">
                <a:solidFill>
                  <a:srgbClr val="FFFFFF"/>
                </a:solidFill>
                <a:latin typeface="Segoe UI Semilight"/>
              </a:rPr>
              <a:t>master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2528" y="4789101"/>
            <a:ext cx="1785062" cy="871575"/>
          </a:xfrm>
          <a:prstGeom prst="rect">
            <a:avLst/>
          </a:prstGeom>
          <a:noFill/>
          <a:ln>
            <a:solidFill>
              <a:schemeClr val="tx1"/>
            </a:solidFill>
          </a:ln>
        </p:spPr>
        <p:txBody>
          <a:bodyPr wrap="square" lIns="182828" tIns="146262" rIns="182828" bIns="146262" rtlCol="0">
            <a:spAutoFit/>
          </a:bodyPr>
          <a:lstStyle/>
          <a:p>
            <a:pPr algn="ctr" defTabSz="932418">
              <a:lnSpc>
                <a:spcPct val="90000"/>
              </a:lnSpc>
              <a:spcAft>
                <a:spcPts val="600"/>
              </a:spcAft>
            </a:pPr>
            <a:r>
              <a:rPr lang="en-US" sz="2040">
                <a:solidFill>
                  <a:srgbClr val="FFFFFF"/>
                </a:solidFill>
                <a:latin typeface="Segoe UI Semilight"/>
              </a:rPr>
              <a:t>node</a:t>
            </a:r>
            <a:br>
              <a:rPr lang="en-US" sz="2040">
                <a:solidFill>
                  <a:srgbClr val="FFFFFF"/>
                </a:solidFill>
                <a:latin typeface="Segoe UI Semilight"/>
              </a:rPr>
            </a:br>
            <a:r>
              <a:rPr lang="en-US" sz="204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err="1">
                  <a:solidFill>
                    <a:srgbClr val="FFFFFF"/>
                  </a:solidFill>
                  <a:latin typeface="Segoe UI Semilight"/>
                </a:rPr>
                <a:t>api</a:t>
              </a:r>
              <a:r>
                <a:rPr lang="en-US" sz="240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err="1">
                  <a:solidFill>
                    <a:srgbClr val="FFFFFF"/>
                  </a:solidFill>
                  <a:latin typeface="Segoe UI Semilight"/>
                </a:rPr>
                <a:t>etcd</a:t>
              </a:r>
              <a:endParaRPr lang="en-US" sz="240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err="1">
                  <a:solidFill>
                    <a:srgbClr val="FFFFFF"/>
                  </a:solidFill>
                  <a:latin typeface="Segoe UI Semilight"/>
                </a:rPr>
                <a:t>kubelet</a:t>
              </a:r>
              <a:endParaRPr lang="en-US" sz="240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err="1">
                  <a:solidFill>
                    <a:srgbClr val="FFFFFF"/>
                  </a:solidFill>
                  <a:latin typeface="Segoe UI Semilight"/>
                </a:rPr>
                <a:t>kube</a:t>
              </a:r>
              <a:r>
                <a:rPr lang="en-US" sz="240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err="1">
                  <a:solidFill>
                    <a:srgbClr val="FFFFFF"/>
                  </a:solidFill>
                  <a:latin typeface="Segoe UI Semilight"/>
                </a:rPr>
                <a:t>docker</a:t>
              </a:r>
              <a:endParaRPr lang="en-US" sz="240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err="1">
                  <a:solidFill>
                    <a:srgbClr val="FFFFFF"/>
                  </a:solidFill>
                  <a:latin typeface="Segoe UI Semilight"/>
                </a:rPr>
                <a:t>dns</a:t>
              </a:r>
              <a:endParaRPr lang="en-US" sz="240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a:solidFill>
                  <a:srgbClr val="FFFFFF"/>
                </a:solidFill>
                <a:latin typeface="Segoe UI Semilight"/>
              </a:rPr>
              <a:t>master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a:solidFill>
                  <a:srgbClr val="FFFFFF"/>
                </a:solidFill>
                <a:latin typeface="Segoe UI Semilight"/>
              </a:rPr>
              <a:t>node</a:t>
            </a:r>
            <a:br>
              <a:rPr lang="en-US" sz="2040">
                <a:solidFill>
                  <a:srgbClr val="FFFFFF"/>
                </a:solidFill>
                <a:latin typeface="Segoe UI Semilight"/>
              </a:rPr>
            </a:br>
            <a:r>
              <a:rPr lang="en-US" sz="2040">
                <a:solidFill>
                  <a:srgbClr val="FFFFFF"/>
                </a:solidFill>
                <a:latin typeface="Segoe UI Semilight"/>
              </a:rPr>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493134" y="2899633"/>
            <a:ext cx="1785316" cy="499107"/>
          </a:xfrm>
          <a:prstGeom prst="rect">
            <a:avLst/>
          </a:prstGeom>
          <a:noFill/>
        </p:spPr>
        <p:txBody>
          <a:bodyPr wrap="square" lIns="186521" tIns="149217" rIns="186521" bIns="149217" rtlCol="0">
            <a:spAutoFit/>
          </a:bodyPr>
          <a:lstStyle/>
          <a:p>
            <a:pPr defTabSz="932597">
              <a:lnSpc>
                <a:spcPct val="90000"/>
              </a:lnSpc>
              <a:spcAft>
                <a:spcPts val="612"/>
              </a:spcAft>
            </a:pPr>
            <a:r>
              <a:rPr lang="en-US" sz="1428">
                <a:gradFill>
                  <a:gsLst>
                    <a:gs pos="2917">
                      <a:srgbClr val="FFFFFF"/>
                    </a:gs>
                    <a:gs pos="30000">
                      <a:srgbClr val="FFFFFF"/>
                    </a:gs>
                  </a:gsLst>
                  <a:lin ang="5400000" scaled="0"/>
                </a:gradFill>
                <a:latin typeface="Segoe UI Semilight"/>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948" y="2049874"/>
            <a:ext cx="11883829" cy="2877499"/>
          </a:xfrm>
        </p:spPr>
        <p:txBody>
          <a:bodyPr/>
          <a:lstStyle/>
          <a:p>
            <a:r>
              <a:rPr lang="en-US"/>
              <a:t>Swiss Army Knife: run deployments, exec into containers, view logs, etc.</a:t>
            </a:r>
          </a:p>
          <a:p>
            <a:r>
              <a:rPr lang="en-US"/>
              <a:t>Syntax largely the same as </a:t>
            </a:r>
            <a:r>
              <a:rPr lang="en-US" err="1">
                <a:latin typeface="Courier New" charset="0"/>
                <a:ea typeface="Courier New" charset="0"/>
                <a:cs typeface="Courier New" charset="0"/>
              </a:rPr>
              <a:t>docker</a:t>
            </a:r>
            <a:endParaRPr lang="en-US">
              <a:latin typeface="Courier New" charset="0"/>
              <a:ea typeface="Courier New" charset="0"/>
              <a:cs typeface="Courier New" charset="0"/>
            </a:endParaRPr>
          </a:p>
          <a:p>
            <a:r>
              <a:rPr lang="en-US"/>
              <a:t>Pronounced “</a:t>
            </a:r>
            <a:r>
              <a:rPr lang="en-US" err="1"/>
              <a:t>koob</a:t>
            </a:r>
            <a:r>
              <a:rPr lang="en-US"/>
              <a:t> sea tee el”</a:t>
            </a:r>
            <a:r>
              <a:rPr lang="mr-IN"/>
              <a:t>…</a:t>
            </a:r>
            <a:endParaRPr lang="en-US"/>
          </a:p>
          <a:p>
            <a:pPr lvl="1"/>
            <a:r>
              <a:rPr lang="en-US"/>
              <a:t>Or “</a:t>
            </a:r>
            <a:r>
              <a:rPr lang="en-US" err="1"/>
              <a:t>koob</a:t>
            </a:r>
            <a:r>
              <a:rPr lang="en-US"/>
              <a:t> cuddle”</a:t>
            </a:r>
          </a:p>
        </p:txBody>
      </p:sp>
      <p:sp>
        <p:nvSpPr>
          <p:cNvPr id="2" name="Title 1"/>
          <p:cNvSpPr>
            <a:spLocks noGrp="1"/>
          </p:cNvSpPr>
          <p:nvPr>
            <p:ph type="title"/>
          </p:nvPr>
        </p:nvSpPr>
        <p:spPr/>
        <p:txBody>
          <a:bodyPr/>
          <a:lstStyle/>
          <a:p>
            <a:r>
              <a:rPr lang="en-US" b="1" err="1">
                <a:gradFill>
                  <a:gsLst>
                    <a:gs pos="21538">
                      <a:schemeClr val="tx1"/>
                    </a:gs>
                    <a:gs pos="33000">
                      <a:schemeClr val="tx1"/>
                    </a:gs>
                  </a:gsLst>
                  <a:lin ang="5400000" scaled="0"/>
                </a:gradFill>
              </a:rPr>
              <a:t>kubectl</a:t>
            </a:r>
            <a:r>
              <a:rPr lang="en-US" b="1">
                <a:gradFill>
                  <a:gsLst>
                    <a:gs pos="21538">
                      <a:schemeClr val="tx1"/>
                    </a:gs>
                    <a:gs pos="33000">
                      <a:schemeClr val="tx1"/>
                    </a:gs>
                  </a:gsLst>
                  <a:lin ang="5400000" scaled="0"/>
                </a:gradFill>
              </a:rPr>
              <a:t>: </a:t>
            </a:r>
            <a:r>
              <a:rPr lang="en-US"/>
              <a:t>CLI to run commands against a Kubernetes cluster</a:t>
            </a:r>
            <a:br>
              <a:rPr lang="en-US"/>
            </a:br>
            <a:endParaRPr lang="en-US" sz="3998" b="1">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Kubernetes Resources</a:t>
            </a:r>
          </a:p>
        </p:txBody>
      </p:sp>
      <p:grpSp>
        <p:nvGrpSpPr>
          <p:cNvPr id="4" name="Group 3"/>
          <p:cNvGrpSpPr/>
          <p:nvPr/>
        </p:nvGrpSpPr>
        <p:grpSpPr>
          <a:xfrm>
            <a:off x="1473793" y="1314285"/>
            <a:ext cx="4786502" cy="1157247"/>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pod</a:t>
              </a:r>
            </a:p>
          </p:txBody>
        </p:sp>
      </p:grpSp>
      <p:grpSp>
        <p:nvGrpSpPr>
          <p:cNvPr id="7" name="Group 6"/>
          <p:cNvGrpSpPr/>
          <p:nvPr/>
        </p:nvGrpSpPr>
        <p:grpSpPr>
          <a:xfrm>
            <a:off x="6435416" y="1314285"/>
            <a:ext cx="4786502" cy="1157247"/>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deployment</a:t>
              </a:r>
            </a:p>
          </p:txBody>
        </p:sp>
      </p:grpSp>
      <p:grpSp>
        <p:nvGrpSpPr>
          <p:cNvPr id="13" name="Group 12"/>
          <p:cNvGrpSpPr/>
          <p:nvPr/>
        </p:nvGrpSpPr>
        <p:grpSpPr>
          <a:xfrm>
            <a:off x="1473793" y="2605496"/>
            <a:ext cx="4786502" cy="1157247"/>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service</a:t>
              </a:r>
            </a:p>
          </p:txBody>
        </p:sp>
      </p:grpSp>
      <p:grpSp>
        <p:nvGrpSpPr>
          <p:cNvPr id="16" name="Group 15"/>
          <p:cNvGrpSpPr/>
          <p:nvPr/>
        </p:nvGrpSpPr>
        <p:grpSpPr>
          <a:xfrm>
            <a:off x="6435416" y="2605496"/>
            <a:ext cx="4786502" cy="1157247"/>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replica set</a:t>
              </a:r>
            </a:p>
          </p:txBody>
        </p:sp>
      </p:grpSp>
      <p:grpSp>
        <p:nvGrpSpPr>
          <p:cNvPr id="19" name="Group 18"/>
          <p:cNvGrpSpPr/>
          <p:nvPr/>
        </p:nvGrpSpPr>
        <p:grpSpPr>
          <a:xfrm>
            <a:off x="1473793" y="3896708"/>
            <a:ext cx="4786502" cy="1157247"/>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ingress</a:t>
              </a:r>
            </a:p>
          </p:txBody>
        </p:sp>
      </p:grpSp>
      <p:grpSp>
        <p:nvGrpSpPr>
          <p:cNvPr id="22" name="Group 21"/>
          <p:cNvGrpSpPr/>
          <p:nvPr/>
        </p:nvGrpSpPr>
        <p:grpSpPr>
          <a:xfrm>
            <a:off x="6435416" y="3896708"/>
            <a:ext cx="4786502" cy="1157247"/>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daemon set, job</a:t>
              </a:r>
            </a:p>
          </p:txBody>
        </p:sp>
      </p:grpSp>
      <p:grpSp>
        <p:nvGrpSpPr>
          <p:cNvPr id="25" name="Group 24"/>
          <p:cNvGrpSpPr/>
          <p:nvPr/>
        </p:nvGrpSpPr>
        <p:grpSpPr>
          <a:xfrm>
            <a:off x="1473793" y="5187919"/>
            <a:ext cx="4786502" cy="1157247"/>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namespace</a:t>
              </a:r>
            </a:p>
          </p:txBody>
        </p:sp>
      </p:grpSp>
      <p:grpSp>
        <p:nvGrpSpPr>
          <p:cNvPr id="28" name="Group 27"/>
          <p:cNvGrpSpPr/>
          <p:nvPr/>
        </p:nvGrpSpPr>
        <p:grpSpPr>
          <a:xfrm>
            <a:off x="6435416" y="5187919"/>
            <a:ext cx="4786502" cy="1157247"/>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secret, </a:t>
              </a:r>
              <a:r>
                <a:rPr lang="en-US" sz="2400" err="1">
                  <a:solidFill>
                    <a:srgbClr val="FFFFFF"/>
                  </a:solidFill>
                  <a:latin typeface="Segoe UI Semilight"/>
                </a:rPr>
                <a:t>config</a:t>
              </a:r>
              <a:r>
                <a:rPr lang="en-US" sz="240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Kubernetes Resources</a:t>
            </a:r>
          </a:p>
        </p:txBody>
      </p:sp>
      <p:grpSp>
        <p:nvGrpSpPr>
          <p:cNvPr id="4" name="Group 3"/>
          <p:cNvGrpSpPr/>
          <p:nvPr/>
        </p:nvGrpSpPr>
        <p:grpSpPr>
          <a:xfrm>
            <a:off x="1473793" y="1314285"/>
            <a:ext cx="4786502" cy="1157247"/>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pod</a:t>
              </a:r>
            </a:p>
          </p:txBody>
        </p:sp>
      </p:grpSp>
      <p:grpSp>
        <p:nvGrpSpPr>
          <p:cNvPr id="7" name="Group 6"/>
          <p:cNvGrpSpPr/>
          <p:nvPr/>
        </p:nvGrpSpPr>
        <p:grpSpPr>
          <a:xfrm>
            <a:off x="6435416" y="1314285"/>
            <a:ext cx="4786502" cy="1157247"/>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deployment</a:t>
              </a:r>
            </a:p>
          </p:txBody>
        </p:sp>
      </p:grpSp>
      <p:grpSp>
        <p:nvGrpSpPr>
          <p:cNvPr id="13" name="Group 12"/>
          <p:cNvGrpSpPr/>
          <p:nvPr/>
        </p:nvGrpSpPr>
        <p:grpSpPr>
          <a:xfrm>
            <a:off x="1473793" y="2605496"/>
            <a:ext cx="4786502" cy="1157247"/>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28" tIns="146262" rIns="182828" bIns="146262" rtlCol="0">
              <a:spAutoFit/>
            </a:bodyPr>
            <a:lstStyle/>
            <a:p>
              <a:pPr algn="ctr" defTabSz="932418">
                <a:lnSpc>
                  <a:spcPct val="90000"/>
                </a:lnSpc>
                <a:spcAft>
                  <a:spcPts val="600"/>
                </a:spcAft>
              </a:pPr>
              <a:r>
                <a:rPr lang="en-US" sz="2400">
                  <a:solidFill>
                    <a:srgbClr val="FFFFFF"/>
                  </a:solidFill>
                  <a:latin typeface="Segoe UI Semilight"/>
                </a:rPr>
                <a:t>service</a:t>
              </a:r>
            </a:p>
          </p:txBody>
        </p:sp>
      </p:grpSp>
    </p:spTree>
    <p:extLst>
      <p:ext uri="{BB962C8B-B14F-4D97-AF65-F5344CB8AC3E}">
        <p14:creationId xmlns:p14="http://schemas.microsoft.com/office/powerpoint/2010/main" val="408050190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6325" y="1337420"/>
            <a:ext cx="8735947" cy="5490959"/>
          </a:xfrm>
        </p:spPr>
        <p:txBody>
          <a:bodyPr/>
          <a:lstStyle/>
          <a:p>
            <a:r>
              <a:rPr lang="en-US" sz="3264"/>
              <a:t>Pod is the basic building block in kubernetes</a:t>
            </a:r>
          </a:p>
          <a:p>
            <a:r>
              <a:rPr lang="en-US" sz="3264"/>
              <a:t>Pods are how containers are delivered</a:t>
            </a:r>
          </a:p>
          <a:p>
            <a:r>
              <a:rPr lang="en-US" sz="3264"/>
              <a:t>Can be multiple containers (</a:t>
            </a:r>
            <a:r>
              <a:rPr lang="en-US" sz="3264" err="1"/>
              <a:t>eg</a:t>
            </a:r>
            <a:r>
              <a:rPr lang="en-US" sz="3264"/>
              <a:t> - side car)</a:t>
            </a:r>
          </a:p>
          <a:p>
            <a:r>
              <a:rPr lang="en-US" sz="3264"/>
              <a:t>Encapsulates container(s), storage, network IP, and options on how to run</a:t>
            </a:r>
          </a:p>
          <a:p>
            <a:r>
              <a:rPr lang="en-US" sz="3264"/>
              <a:t>Use Deployment resources to deploy</a:t>
            </a:r>
          </a:p>
          <a:p>
            <a:pPr lvl="1"/>
            <a:r>
              <a:rPr lang="en-US" sz="2463" err="1"/>
              <a:t>ReplicaSet</a:t>
            </a:r>
            <a:endParaRPr lang="en-US" sz="2463"/>
          </a:p>
          <a:p>
            <a:pPr lvl="1"/>
            <a:r>
              <a:rPr lang="en-US" sz="2463" err="1"/>
              <a:t>StatefulSet</a:t>
            </a:r>
            <a:endParaRPr lang="en-US" sz="2463"/>
          </a:p>
          <a:p>
            <a:pPr lvl="1"/>
            <a:r>
              <a:rPr lang="en-US" sz="2463" err="1"/>
              <a:t>DaemonSet</a:t>
            </a:r>
            <a:endParaRPr lang="en-US" sz="2463"/>
          </a:p>
          <a:p>
            <a:pPr lvl="1"/>
            <a:r>
              <a:rPr lang="en-US" sz="2463"/>
              <a:t>Job</a:t>
            </a:r>
          </a:p>
          <a:p>
            <a:pPr lvl="1"/>
            <a:r>
              <a:rPr lang="en-US" sz="2463" err="1"/>
              <a:t>InitContainer</a:t>
            </a:r>
            <a:endParaRPr lang="en-US" sz="2463"/>
          </a:p>
        </p:txBody>
      </p:sp>
      <p:sp>
        <p:nvSpPr>
          <p:cNvPr id="2" name="Title 1"/>
          <p:cNvSpPr>
            <a:spLocks noGrp="1"/>
          </p:cNvSpPr>
          <p:nvPr>
            <p:ph type="title"/>
          </p:nvPr>
        </p:nvSpPr>
        <p:spPr/>
        <p:txBody>
          <a:bodyPr/>
          <a:lstStyle/>
          <a:p>
            <a:r>
              <a:rPr lang="en-US"/>
              <a:t>What is a Pod?</a:t>
            </a:r>
            <a:br>
              <a:rPr lang="en-US"/>
            </a:br>
            <a:endParaRPr lang="en-US" sz="3998">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721762" y="3843192"/>
            <a:ext cx="2440755" cy="2596549"/>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6401" y="4157288"/>
            <a:ext cx="4046671" cy="26279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75" tIns="45689" rIns="91375" bIns="45689" numCol="1" anchor="t" anchorCtr="0" compatLnSpc="1">
            <a:prstTxWarp prst="textNoShape">
              <a:avLst/>
            </a:prstTxWarp>
          </a:bodyPr>
          <a:lstStyle/>
          <a:p>
            <a:pPr defTabSz="913639">
              <a:defRPr/>
            </a:pPr>
            <a:endParaRPr lang="en-US" sz="1568" kern="0">
              <a:solidFill>
                <a:srgbClr val="000000"/>
              </a:solidFill>
              <a:latin typeface="Segoe UI"/>
            </a:endParaRPr>
          </a:p>
        </p:txBody>
      </p:sp>
      <p:sp>
        <p:nvSpPr>
          <p:cNvPr id="18" name="Freeform 95"/>
          <p:cNvSpPr>
            <a:spLocks/>
          </p:cNvSpPr>
          <p:nvPr/>
        </p:nvSpPr>
        <p:spPr bwMode="auto">
          <a:xfrm flipH="1">
            <a:off x="7692157" y="4186070"/>
            <a:ext cx="4731429" cy="307268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75" tIns="45689" rIns="91375" bIns="45689" numCol="1" anchor="t" anchorCtr="0" compatLnSpc="1">
            <a:prstTxWarp prst="textNoShape">
              <a:avLst/>
            </a:prstTxWarp>
          </a:bodyPr>
          <a:lstStyle/>
          <a:p>
            <a:pPr defTabSz="913639">
              <a:defRPr/>
            </a:pPr>
            <a:endParaRPr lang="en-US" sz="1568" kern="0">
              <a:solidFill>
                <a:srgbClr val="000000"/>
              </a:solidFill>
              <a:latin typeface="Segoe UI"/>
            </a:endParaRPr>
          </a:p>
        </p:txBody>
      </p:sp>
      <p:sp>
        <p:nvSpPr>
          <p:cNvPr id="19" name="Freeform 95"/>
          <p:cNvSpPr>
            <a:spLocks/>
          </p:cNvSpPr>
          <p:nvPr/>
        </p:nvSpPr>
        <p:spPr bwMode="auto">
          <a:xfrm flipH="1">
            <a:off x="-366403" y="5245449"/>
            <a:ext cx="3990204" cy="259132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75" tIns="45689" rIns="91375" bIns="45689" numCol="1" anchor="t" anchorCtr="0" compatLnSpc="1">
            <a:prstTxWarp prst="textNoShape">
              <a:avLst/>
            </a:prstTxWarp>
          </a:bodyPr>
          <a:lstStyle/>
          <a:p>
            <a:pPr defTabSz="913639">
              <a:defRPr/>
            </a:pPr>
            <a:endParaRPr lang="en-US" sz="1568" kern="0">
              <a:solidFill>
                <a:srgbClr val="505050"/>
              </a:solidFill>
              <a:latin typeface="Segoe UI"/>
            </a:endParaRPr>
          </a:p>
        </p:txBody>
      </p:sp>
      <p:sp>
        <p:nvSpPr>
          <p:cNvPr id="20" name="Freeform 95"/>
          <p:cNvSpPr>
            <a:spLocks/>
          </p:cNvSpPr>
          <p:nvPr/>
        </p:nvSpPr>
        <p:spPr bwMode="auto">
          <a:xfrm flipH="1">
            <a:off x="8661636" y="5810028"/>
            <a:ext cx="3086709" cy="200457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75" tIns="45689" rIns="91375" bIns="45689" numCol="1" anchor="t" anchorCtr="0" compatLnSpc="1">
            <a:prstTxWarp prst="textNoShape">
              <a:avLst/>
            </a:prstTxWarp>
          </a:bodyPr>
          <a:lstStyle/>
          <a:p>
            <a:pPr defTabSz="913639">
              <a:defRPr/>
            </a:pPr>
            <a:endParaRPr lang="en-US" sz="1568" kern="0">
              <a:solidFill>
                <a:srgbClr val="505050"/>
              </a:solidFill>
              <a:latin typeface="Segoe UI"/>
            </a:endParaRPr>
          </a:p>
        </p:txBody>
      </p:sp>
      <p:sp>
        <p:nvSpPr>
          <p:cNvPr id="21" name="Freeform 95"/>
          <p:cNvSpPr>
            <a:spLocks/>
          </p:cNvSpPr>
          <p:nvPr/>
        </p:nvSpPr>
        <p:spPr bwMode="auto">
          <a:xfrm flipH="1">
            <a:off x="5751966" y="5553052"/>
            <a:ext cx="3880379" cy="25199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75" tIns="45689" rIns="91375" bIns="45689" numCol="1" anchor="t" anchorCtr="0" compatLnSpc="1">
            <a:prstTxWarp prst="textNoShape">
              <a:avLst/>
            </a:prstTxWarp>
          </a:bodyPr>
          <a:lstStyle/>
          <a:p>
            <a:pPr defTabSz="913639">
              <a:defRPr/>
            </a:pPr>
            <a:endParaRPr lang="en-US" sz="1568" kern="0">
              <a:solidFill>
                <a:srgbClr val="505050"/>
              </a:solidFill>
              <a:latin typeface="Segoe UI"/>
            </a:endParaRPr>
          </a:p>
        </p:txBody>
      </p:sp>
      <p:sp>
        <p:nvSpPr>
          <p:cNvPr id="22" name="Freeform 95"/>
          <p:cNvSpPr>
            <a:spLocks/>
          </p:cNvSpPr>
          <p:nvPr/>
        </p:nvSpPr>
        <p:spPr bwMode="auto">
          <a:xfrm flipH="1">
            <a:off x="1797017" y="5750354"/>
            <a:ext cx="4774017" cy="31003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75" tIns="45689" rIns="91375" bIns="45689" numCol="1" anchor="t" anchorCtr="0" compatLnSpc="1">
            <a:prstTxWarp prst="textNoShape">
              <a:avLst/>
            </a:prstTxWarp>
          </a:bodyPr>
          <a:lstStyle/>
          <a:p>
            <a:pPr defTabSz="913639">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2386" y="669134"/>
            <a:ext cx="2927339" cy="5484844"/>
          </a:xfrm>
          <a:prstGeom prst="rect">
            <a:avLst/>
          </a:prstGeom>
        </p:spPr>
      </p:pic>
      <p:grpSp>
        <p:nvGrpSpPr>
          <p:cNvPr id="9" name="Group 8"/>
          <p:cNvGrpSpPr/>
          <p:nvPr/>
        </p:nvGrpSpPr>
        <p:grpSpPr>
          <a:xfrm>
            <a:off x="3262384" y="5011528"/>
            <a:ext cx="2929027" cy="1142448"/>
            <a:chOff x="3261544" y="5554891"/>
            <a:chExt cx="2929859" cy="1142772"/>
          </a:xfrm>
          <a:solidFill>
            <a:schemeClr val="bg1"/>
          </a:solidFill>
        </p:grpSpPr>
        <p:sp>
          <p:nvSpPr>
            <p:cNvPr id="25" name="Rectangle 24"/>
            <p:cNvSpPr/>
            <p:nvPr/>
          </p:nvSpPr>
          <p:spPr bwMode="auto">
            <a:xfrm>
              <a:off x="3261544" y="5554891"/>
              <a:ext cx="2929859" cy="11427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a:grpFill/>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5" y="669133"/>
            <a:ext cx="2927339" cy="5484844"/>
          </a:xfrm>
          <a:prstGeom prst="rect">
            <a:avLst/>
          </a:prstGeom>
          <a:solidFill>
            <a:srgbClr val="00AEF0"/>
          </a:solidFill>
        </p:spPr>
      </p:pic>
      <p:grpSp>
        <p:nvGrpSpPr>
          <p:cNvPr id="8" name="Group 7"/>
          <p:cNvGrpSpPr/>
          <p:nvPr/>
        </p:nvGrpSpPr>
        <p:grpSpPr>
          <a:xfrm>
            <a:off x="6246755" y="5011528"/>
            <a:ext cx="2929027" cy="1142448"/>
            <a:chOff x="6246761" y="5554891"/>
            <a:chExt cx="2929859" cy="1142772"/>
          </a:xfrm>
          <a:solidFill>
            <a:schemeClr val="bg1"/>
          </a:solidFill>
        </p:grpSpPr>
        <p:sp>
          <p:nvSpPr>
            <p:cNvPr id="30" name="Rectangle 29"/>
            <p:cNvSpPr/>
            <p:nvPr/>
          </p:nvSpPr>
          <p:spPr bwMode="auto">
            <a:xfrm>
              <a:off x="6246761" y="5554891"/>
              <a:ext cx="2929859" cy="11427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a:grpFill/>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125" y="669134"/>
            <a:ext cx="2927342" cy="5484844"/>
          </a:xfrm>
          <a:prstGeom prst="rect">
            <a:avLst/>
          </a:prstGeom>
          <a:noFill/>
        </p:spPr>
      </p:pic>
      <p:grpSp>
        <p:nvGrpSpPr>
          <p:cNvPr id="7" name="Group 6"/>
          <p:cNvGrpSpPr/>
          <p:nvPr/>
        </p:nvGrpSpPr>
        <p:grpSpPr>
          <a:xfrm>
            <a:off x="9231126" y="5011528"/>
            <a:ext cx="2929027" cy="1142448"/>
            <a:chOff x="9231979" y="5554891"/>
            <a:chExt cx="2929859" cy="1142772"/>
          </a:xfrm>
          <a:solidFill>
            <a:schemeClr val="bg1"/>
          </a:solidFill>
        </p:grpSpPr>
        <p:sp>
          <p:nvSpPr>
            <p:cNvPr id="31" name="Rectangle 30"/>
            <p:cNvSpPr/>
            <p:nvPr/>
          </p:nvSpPr>
          <p:spPr bwMode="auto">
            <a:xfrm>
              <a:off x="9231979" y="5554891"/>
              <a:ext cx="2929859" cy="11427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a:grpFill/>
          </p:spPr>
        </p:pic>
      </p:grpSp>
      <p:pic>
        <p:nvPicPr>
          <p:cNvPr id="3" name="Picture 2"/>
          <p:cNvPicPr>
            <a:picLocks noChangeAspect="1"/>
          </p:cNvPicPr>
          <p:nvPr/>
        </p:nvPicPr>
        <p:blipFill rotWithShape="1">
          <a:blip r:embed="rId9">
            <a:grayscl/>
          </a:blip>
          <a:srcRect l="40263" t="9658" r="28169" b="6027"/>
          <a:stretch/>
        </p:blipFill>
        <p:spPr>
          <a:xfrm>
            <a:off x="278014" y="669133"/>
            <a:ext cx="2927339" cy="5484844"/>
          </a:xfrm>
          <a:prstGeom prst="rect">
            <a:avLst/>
          </a:prstGeom>
        </p:spPr>
      </p:pic>
      <p:grpSp>
        <p:nvGrpSpPr>
          <p:cNvPr id="10" name="Group 9"/>
          <p:cNvGrpSpPr/>
          <p:nvPr/>
        </p:nvGrpSpPr>
        <p:grpSpPr>
          <a:xfrm>
            <a:off x="276326" y="5011528"/>
            <a:ext cx="2929027" cy="1142448"/>
            <a:chOff x="274639" y="5554891"/>
            <a:chExt cx="2929859" cy="1142772"/>
          </a:xfrm>
          <a:solidFill>
            <a:schemeClr val="bg1"/>
          </a:solidFill>
        </p:grpSpPr>
        <p:sp>
          <p:nvSpPr>
            <p:cNvPr id="4" name="Rectangle 3"/>
            <p:cNvSpPr/>
            <p:nvPr/>
          </p:nvSpPr>
          <p:spPr bwMode="auto">
            <a:xfrm>
              <a:off x="274639" y="5554891"/>
              <a:ext cx="2929859" cy="11427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a:grpFill/>
          </p:spPr>
        </p:pic>
      </p:grpSp>
      <p:sp>
        <p:nvSpPr>
          <p:cNvPr id="6" name="Rectangle 5"/>
          <p:cNvSpPr/>
          <p:nvPr/>
        </p:nvSpPr>
        <p:spPr bwMode="auto">
          <a:xfrm>
            <a:off x="1763" y="993"/>
            <a:ext cx="12421819" cy="1210919"/>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654374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8688" y="1419398"/>
            <a:ext cx="11883829" cy="4748361"/>
          </a:xfrm>
        </p:spPr>
        <p:txBody>
          <a:bodyPr/>
          <a:lstStyle/>
          <a:p>
            <a:r>
              <a:rPr lang="en-US"/>
              <a:t>Provides declarative updates for Pods and Replica Sets</a:t>
            </a:r>
          </a:p>
          <a:p>
            <a:r>
              <a:rPr lang="en-US"/>
              <a:t>Deployment describes ”desired state”</a:t>
            </a:r>
          </a:p>
          <a:p>
            <a:r>
              <a:rPr lang="en-US"/>
              <a:t>Can:</a:t>
            </a:r>
          </a:p>
          <a:p>
            <a:pPr lvl="1"/>
            <a:r>
              <a:rPr lang="en-US"/>
              <a:t>Create deployment to rollout </a:t>
            </a:r>
            <a:r>
              <a:rPr lang="en-US" err="1"/>
              <a:t>ReplicaSet</a:t>
            </a:r>
            <a:endParaRPr lang="en-US"/>
          </a:p>
          <a:p>
            <a:pPr lvl="1"/>
            <a:r>
              <a:rPr lang="en-US"/>
              <a:t>Declare new state for pods (</a:t>
            </a:r>
            <a:r>
              <a:rPr lang="en-US" err="1"/>
              <a:t>eg</a:t>
            </a:r>
            <a:r>
              <a:rPr lang="en-US"/>
              <a:t> </a:t>
            </a:r>
            <a:r>
              <a:rPr lang="mr-IN"/>
              <a:t>–</a:t>
            </a:r>
            <a:r>
              <a:rPr lang="en-US"/>
              <a:t> new </a:t>
            </a:r>
            <a:r>
              <a:rPr lang="en-US" err="1"/>
              <a:t>imageTag</a:t>
            </a:r>
            <a:r>
              <a:rPr lang="en-US"/>
              <a:t>)</a:t>
            </a:r>
          </a:p>
          <a:p>
            <a:pPr lvl="1"/>
            <a:r>
              <a:rPr lang="en-US"/>
              <a:t>Rollback to earlier state</a:t>
            </a:r>
          </a:p>
          <a:p>
            <a:pPr lvl="1"/>
            <a:r>
              <a:rPr lang="en-US"/>
              <a:t>Scale up/down</a:t>
            </a:r>
          </a:p>
          <a:p>
            <a:pPr lvl="1"/>
            <a:r>
              <a:rPr lang="en-US"/>
              <a:t>Check rollout history</a:t>
            </a:r>
          </a:p>
          <a:p>
            <a:pPr lvl="1"/>
            <a:r>
              <a:rPr lang="en-US"/>
              <a:t>Clean-up</a:t>
            </a:r>
          </a:p>
        </p:txBody>
      </p:sp>
      <p:sp>
        <p:nvSpPr>
          <p:cNvPr id="2" name="Title 1"/>
          <p:cNvSpPr>
            <a:spLocks noGrp="1"/>
          </p:cNvSpPr>
          <p:nvPr>
            <p:ph type="title"/>
          </p:nvPr>
        </p:nvSpPr>
        <p:spPr/>
        <p:txBody>
          <a:bodyPr/>
          <a:lstStyle/>
          <a:p>
            <a:r>
              <a:rPr lang="en-US"/>
              <a:t>What is a Deployment?</a:t>
            </a:r>
            <a:endParaRPr lang="en-US" sz="3998">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8688" y="1327175"/>
            <a:ext cx="11883829" cy="1295977"/>
          </a:xfrm>
        </p:spPr>
        <p:txBody>
          <a:bodyPr/>
          <a:lstStyle/>
          <a:p>
            <a:r>
              <a:rPr lang="en-US"/>
              <a:t>Defines a logical set of pods (your</a:t>
            </a:r>
            <a:r>
              <a:rPr lang="en-US" i="1"/>
              <a:t> </a:t>
            </a:r>
            <a:r>
              <a:rPr lang="en-US" i="1" err="1"/>
              <a:t>microservice</a:t>
            </a:r>
            <a:r>
              <a:rPr lang="en-US" i="1"/>
              <a:t>)</a:t>
            </a:r>
          </a:p>
          <a:p>
            <a:r>
              <a:rPr lang="en-US"/>
              <a:t>Essentially a virtual load balancer in front of pods</a:t>
            </a:r>
          </a:p>
        </p:txBody>
      </p:sp>
      <p:sp>
        <p:nvSpPr>
          <p:cNvPr id="2" name="Title 1"/>
          <p:cNvSpPr>
            <a:spLocks noGrp="1"/>
          </p:cNvSpPr>
          <p:nvPr>
            <p:ph type="title"/>
          </p:nvPr>
        </p:nvSpPr>
        <p:spPr/>
        <p:txBody>
          <a:bodyPr/>
          <a:lstStyle/>
          <a:p>
            <a:r>
              <a:rPr lang="en-US"/>
              <a:t>What is a Service?</a:t>
            </a:r>
            <a:endParaRPr lang="en-US" sz="3998">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4769" y="1213499"/>
            <a:ext cx="11883829" cy="5963323"/>
          </a:xfrm>
        </p:spPr>
        <p:txBody>
          <a:bodyPr/>
          <a:lstStyle/>
          <a:p>
            <a:pPr marL="0" indent="0" defTabSz="914049">
              <a:lnSpc>
                <a:spcPct val="100000"/>
              </a:lnSpc>
              <a:spcBef>
                <a:spcPts val="0"/>
              </a:spcBef>
              <a:buSzTx/>
              <a:buNone/>
            </a:pPr>
            <a:r>
              <a:rPr lang="en-US" sz="2000" err="1">
                <a:latin typeface="Consolas" charset="0"/>
                <a:ea typeface="Consolas" charset="0"/>
                <a:cs typeface="Consolas" charset="0"/>
              </a:rPr>
              <a:t>apiVersion</a:t>
            </a:r>
            <a:r>
              <a:rPr lang="en-US" sz="2000">
                <a:latin typeface="Consolas" charset="0"/>
                <a:ea typeface="Consolas" charset="0"/>
                <a:cs typeface="Consolas" charset="0"/>
              </a:rPr>
              <a:t>: v1</a:t>
            </a:r>
          </a:p>
          <a:p>
            <a:pPr marL="0" indent="0" defTabSz="914049">
              <a:lnSpc>
                <a:spcPct val="100000"/>
              </a:lnSpc>
              <a:spcBef>
                <a:spcPts val="0"/>
              </a:spcBef>
              <a:buSzTx/>
              <a:buNone/>
            </a:pPr>
            <a:r>
              <a:rPr lang="en-US" sz="2000">
                <a:latin typeface="Consolas" charset="0"/>
                <a:ea typeface="Consolas" charset="0"/>
                <a:cs typeface="Consolas" charset="0"/>
              </a:rPr>
              <a:t>kind: Pod</a:t>
            </a:r>
          </a:p>
          <a:p>
            <a:pPr marL="0" indent="0" defTabSz="914049">
              <a:lnSpc>
                <a:spcPct val="100000"/>
              </a:lnSpc>
              <a:spcBef>
                <a:spcPts val="0"/>
              </a:spcBef>
              <a:buSzTx/>
              <a:buNone/>
            </a:pPr>
            <a:r>
              <a:rPr lang="en-US" sz="2000">
                <a:latin typeface="Consolas" charset="0"/>
                <a:ea typeface="Consolas" charset="0"/>
                <a:cs typeface="Consolas" charset="0"/>
              </a:rPr>
              <a:t>metadata:</a:t>
            </a:r>
          </a:p>
          <a:p>
            <a:pPr marL="0" indent="0" defTabSz="914049">
              <a:lnSpc>
                <a:spcPct val="100000"/>
              </a:lnSpc>
              <a:spcBef>
                <a:spcPts val="0"/>
              </a:spcBef>
              <a:buSzTx/>
              <a:buNone/>
            </a:pPr>
            <a:r>
              <a:rPr lang="en-US" sz="2000">
                <a:latin typeface="Consolas" charset="0"/>
                <a:ea typeface="Consolas" charset="0"/>
                <a:cs typeface="Consolas" charset="0"/>
              </a:rPr>
              <a:t>  name: </a:t>
            </a:r>
            <a:r>
              <a:rPr lang="en-US" sz="2000" err="1">
                <a:latin typeface="Consolas" charset="0"/>
                <a:ea typeface="Consolas" charset="0"/>
                <a:cs typeface="Consolas" charset="0"/>
              </a:rPr>
              <a:t>redis-django</a:t>
            </a:r>
            <a:endParaRPr lang="en-US" sz="2000">
              <a:latin typeface="Consolas" charset="0"/>
              <a:ea typeface="Consolas" charset="0"/>
              <a:cs typeface="Consolas" charset="0"/>
            </a:endParaRPr>
          </a:p>
          <a:p>
            <a:pPr marL="0" indent="0" defTabSz="914049">
              <a:lnSpc>
                <a:spcPct val="100000"/>
              </a:lnSpc>
              <a:spcBef>
                <a:spcPts val="0"/>
              </a:spcBef>
              <a:buSzTx/>
              <a:buNone/>
            </a:pPr>
            <a:r>
              <a:rPr lang="en-US" sz="2000">
                <a:latin typeface="Consolas" charset="0"/>
                <a:ea typeface="Consolas" charset="0"/>
                <a:cs typeface="Consolas" charset="0"/>
              </a:rPr>
              <a:t>  labels:</a:t>
            </a:r>
          </a:p>
          <a:p>
            <a:pPr marL="0" indent="0" defTabSz="914049">
              <a:lnSpc>
                <a:spcPct val="100000"/>
              </a:lnSpc>
              <a:spcBef>
                <a:spcPts val="0"/>
              </a:spcBef>
              <a:buSzTx/>
              <a:buNone/>
            </a:pPr>
            <a:r>
              <a:rPr lang="en-US" sz="2000">
                <a:latin typeface="Consolas" charset="0"/>
                <a:ea typeface="Consolas" charset="0"/>
                <a:cs typeface="Consolas" charset="0"/>
              </a:rPr>
              <a:t>    app: web</a:t>
            </a:r>
          </a:p>
          <a:p>
            <a:pPr marL="0" indent="0" defTabSz="914049">
              <a:lnSpc>
                <a:spcPct val="100000"/>
              </a:lnSpc>
              <a:spcBef>
                <a:spcPts val="0"/>
              </a:spcBef>
              <a:buSzTx/>
              <a:buNone/>
            </a:pPr>
            <a:r>
              <a:rPr lang="en-US" sz="2000">
                <a:latin typeface="Consolas" charset="0"/>
                <a:ea typeface="Consolas" charset="0"/>
                <a:cs typeface="Consolas" charset="0"/>
              </a:rPr>
              <a:t>spec:</a:t>
            </a:r>
          </a:p>
          <a:p>
            <a:pPr marL="0" indent="0" defTabSz="914049">
              <a:lnSpc>
                <a:spcPct val="100000"/>
              </a:lnSpc>
              <a:spcBef>
                <a:spcPts val="0"/>
              </a:spcBef>
              <a:buSzTx/>
              <a:buNone/>
            </a:pPr>
            <a:r>
              <a:rPr lang="en-US" sz="2000">
                <a:latin typeface="Consolas" charset="0"/>
                <a:ea typeface="Consolas" charset="0"/>
                <a:cs typeface="Consolas" charset="0"/>
              </a:rPr>
              <a:t>  containers:</a:t>
            </a:r>
          </a:p>
          <a:p>
            <a:pPr marL="0" indent="0" defTabSz="914049">
              <a:lnSpc>
                <a:spcPct val="100000"/>
              </a:lnSpc>
              <a:spcBef>
                <a:spcPts val="0"/>
              </a:spcBef>
              <a:buSzTx/>
              <a:buNone/>
            </a:pPr>
            <a:r>
              <a:rPr lang="en-US" sz="2000">
                <a:latin typeface="Consolas" charset="0"/>
                <a:ea typeface="Consolas" charset="0"/>
                <a:cs typeface="Consolas" charset="0"/>
              </a:rPr>
              <a:t>    - name: key-value-store</a:t>
            </a:r>
          </a:p>
          <a:p>
            <a:pPr marL="0" indent="0" defTabSz="914049">
              <a:lnSpc>
                <a:spcPct val="100000"/>
              </a:lnSpc>
              <a:spcBef>
                <a:spcPts val="0"/>
              </a:spcBef>
              <a:buSzTx/>
              <a:buNone/>
            </a:pPr>
            <a:r>
              <a:rPr lang="en-US" sz="2000">
                <a:latin typeface="Consolas" charset="0"/>
                <a:ea typeface="Consolas" charset="0"/>
                <a:cs typeface="Consolas" charset="0"/>
              </a:rPr>
              <a:t>      image: </a:t>
            </a:r>
            <a:r>
              <a:rPr lang="en-US" sz="2000" err="1">
                <a:latin typeface="Consolas" charset="0"/>
                <a:ea typeface="Consolas" charset="0"/>
                <a:cs typeface="Consolas" charset="0"/>
              </a:rPr>
              <a:t>redis</a:t>
            </a:r>
            <a:endParaRPr lang="en-US" sz="2000">
              <a:latin typeface="Consolas" charset="0"/>
              <a:ea typeface="Consolas" charset="0"/>
              <a:cs typeface="Consolas" charset="0"/>
            </a:endParaRPr>
          </a:p>
          <a:p>
            <a:pPr marL="0" indent="0" defTabSz="914049">
              <a:lnSpc>
                <a:spcPct val="100000"/>
              </a:lnSpc>
              <a:spcBef>
                <a:spcPts val="0"/>
              </a:spcBef>
              <a:buSzTx/>
              <a:buNone/>
            </a:pPr>
            <a:r>
              <a:rPr lang="en-US" sz="2000">
                <a:latin typeface="Consolas" charset="0"/>
                <a:ea typeface="Consolas" charset="0"/>
                <a:cs typeface="Consolas" charset="0"/>
              </a:rPr>
              <a:t>      ports:</a:t>
            </a:r>
          </a:p>
          <a:p>
            <a:pPr marL="0" indent="0" defTabSz="914049">
              <a:lnSpc>
                <a:spcPct val="100000"/>
              </a:lnSpc>
              <a:spcBef>
                <a:spcPts val="0"/>
              </a:spcBef>
              <a:buSzTx/>
              <a:buNone/>
            </a:pPr>
            <a:r>
              <a:rPr lang="en-US" sz="2000">
                <a:latin typeface="Consolas" charset="0"/>
                <a:ea typeface="Consolas" charset="0"/>
                <a:cs typeface="Consolas" charset="0"/>
              </a:rPr>
              <a:t>        - </a:t>
            </a:r>
            <a:r>
              <a:rPr lang="en-US" sz="2000" err="1">
                <a:latin typeface="Consolas" charset="0"/>
                <a:ea typeface="Consolas" charset="0"/>
                <a:cs typeface="Consolas" charset="0"/>
              </a:rPr>
              <a:t>containerPort</a:t>
            </a:r>
            <a:r>
              <a:rPr lang="en-US" sz="2000">
                <a:latin typeface="Consolas" charset="0"/>
                <a:ea typeface="Consolas" charset="0"/>
                <a:cs typeface="Consolas" charset="0"/>
              </a:rPr>
              <a:t>: 6379</a:t>
            </a:r>
          </a:p>
          <a:p>
            <a:pPr marL="0" indent="0" defTabSz="914049">
              <a:lnSpc>
                <a:spcPct val="100000"/>
              </a:lnSpc>
              <a:spcBef>
                <a:spcPts val="0"/>
              </a:spcBef>
              <a:buSzTx/>
              <a:buNone/>
            </a:pPr>
            <a:r>
              <a:rPr lang="en-US" sz="2000">
                <a:latin typeface="Consolas" charset="0"/>
                <a:ea typeface="Consolas" charset="0"/>
                <a:cs typeface="Consolas" charset="0"/>
              </a:rPr>
              <a:t>    - name: frontend</a:t>
            </a:r>
          </a:p>
          <a:p>
            <a:pPr marL="0" indent="0" defTabSz="914049">
              <a:lnSpc>
                <a:spcPct val="100000"/>
              </a:lnSpc>
              <a:spcBef>
                <a:spcPts val="0"/>
              </a:spcBef>
              <a:buSzTx/>
              <a:buNone/>
            </a:pPr>
            <a:r>
              <a:rPr lang="en-US" sz="2000">
                <a:latin typeface="Consolas" charset="0"/>
                <a:ea typeface="Consolas" charset="0"/>
                <a:cs typeface="Consolas" charset="0"/>
              </a:rPr>
              <a:t>      image: </a:t>
            </a:r>
            <a:r>
              <a:rPr lang="en-US" sz="2000" err="1">
                <a:latin typeface="Consolas" charset="0"/>
                <a:ea typeface="Consolas" charset="0"/>
                <a:cs typeface="Consolas" charset="0"/>
              </a:rPr>
              <a:t>django</a:t>
            </a:r>
            <a:endParaRPr lang="en-US" sz="2000">
              <a:latin typeface="Consolas" charset="0"/>
              <a:ea typeface="Consolas" charset="0"/>
              <a:cs typeface="Consolas" charset="0"/>
            </a:endParaRPr>
          </a:p>
          <a:p>
            <a:pPr marL="0" indent="0" defTabSz="914049">
              <a:lnSpc>
                <a:spcPct val="100000"/>
              </a:lnSpc>
              <a:spcBef>
                <a:spcPts val="0"/>
              </a:spcBef>
              <a:buSzTx/>
              <a:buNone/>
            </a:pPr>
            <a:r>
              <a:rPr lang="en-US" sz="2000">
                <a:latin typeface="Consolas" charset="0"/>
                <a:ea typeface="Consolas" charset="0"/>
                <a:cs typeface="Consolas" charset="0"/>
              </a:rPr>
              <a:t>      ports:</a:t>
            </a:r>
          </a:p>
          <a:p>
            <a:pPr marL="0" indent="0" defTabSz="914049">
              <a:lnSpc>
                <a:spcPct val="100000"/>
              </a:lnSpc>
              <a:spcBef>
                <a:spcPts val="0"/>
              </a:spcBef>
              <a:buSzTx/>
              <a:buNone/>
            </a:pPr>
            <a:r>
              <a:rPr lang="en-US" sz="2000">
                <a:latin typeface="Consolas" charset="0"/>
                <a:ea typeface="Consolas" charset="0"/>
                <a:cs typeface="Consolas" charset="0"/>
              </a:rPr>
              <a:t>        - </a:t>
            </a:r>
            <a:r>
              <a:rPr lang="en-US" sz="2000" err="1">
                <a:latin typeface="Consolas" charset="0"/>
                <a:ea typeface="Consolas" charset="0"/>
                <a:cs typeface="Consolas" charset="0"/>
              </a:rPr>
              <a:t>containerPort</a:t>
            </a:r>
            <a:r>
              <a:rPr lang="en-US" sz="2000">
                <a:latin typeface="Consolas" charset="0"/>
                <a:ea typeface="Consolas" charset="0"/>
                <a:cs typeface="Consolas" charset="0"/>
              </a:rPr>
              <a:t>: 8000</a:t>
            </a:r>
          </a:p>
          <a:p>
            <a:pPr marL="0" indent="0" defTabSz="914049">
              <a:lnSpc>
                <a:spcPct val="100000"/>
              </a:lnSpc>
              <a:spcBef>
                <a:spcPts val="0"/>
              </a:spcBef>
              <a:buSzTx/>
              <a:buNone/>
            </a:pPr>
            <a:endParaRPr lang="en-US" sz="2400">
              <a:latin typeface="Consolas" charset="0"/>
              <a:ea typeface="Consolas" charset="0"/>
              <a:cs typeface="Consolas" charset="0"/>
            </a:endParaRPr>
          </a:p>
          <a:p>
            <a:pPr marL="0" indent="0" defTabSz="914049">
              <a:lnSpc>
                <a:spcPct val="100000"/>
              </a:lnSpc>
              <a:spcBef>
                <a:spcPts val="0"/>
              </a:spcBef>
              <a:buSzTx/>
              <a:buNone/>
              <a:defRPr/>
            </a:pPr>
            <a:endParaRPr lang="en-US" sz="2400">
              <a:latin typeface="Consolas" charset="0"/>
              <a:ea typeface="Consolas" charset="0"/>
              <a:cs typeface="Consolas" charset="0"/>
            </a:endParaRPr>
          </a:p>
        </p:txBody>
      </p:sp>
      <p:sp>
        <p:nvSpPr>
          <p:cNvPr id="2" name="Title 1"/>
          <p:cNvSpPr>
            <a:spLocks noGrp="1"/>
          </p:cNvSpPr>
          <p:nvPr>
            <p:ph type="title"/>
          </p:nvPr>
        </p:nvSpPr>
        <p:spPr/>
        <p:txBody>
          <a:bodyPr/>
          <a:lstStyle/>
          <a:p>
            <a:r>
              <a:rPr lang="en-US">
                <a:gradFill>
                  <a:gsLst>
                    <a:gs pos="21538">
                      <a:schemeClr val="tx1"/>
                    </a:gs>
                    <a:gs pos="33000">
                      <a:schemeClr val="tx1"/>
                    </a:gs>
                  </a:gsLst>
                  <a:lin ang="5400000" scaled="0"/>
                </a:gradFill>
              </a:rPr>
              <a:t>Kubernetes manifest: Pod</a:t>
            </a:r>
            <a:br>
              <a:rPr lang="en-US"/>
            </a:br>
            <a:endParaRPr lang="en-US" sz="3998">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Interact with pods</a:t>
            </a:r>
          </a:p>
        </p:txBody>
      </p:sp>
      <p:sp>
        <p:nvSpPr>
          <p:cNvPr id="5" name="Text Placeholder 4"/>
          <p:cNvSpPr>
            <a:spLocks noGrp="1"/>
          </p:cNvSpPr>
          <p:nvPr>
            <p:ph type="body" sz="quarter" idx="10"/>
          </p:nvPr>
        </p:nvSpPr>
        <p:spPr>
          <a:xfrm>
            <a:off x="276325" y="1221804"/>
            <a:ext cx="11883828" cy="4554553"/>
          </a:xfrm>
        </p:spPr>
        <p:txBody>
          <a:bodyPr/>
          <a:lstStyle/>
          <a:p>
            <a:r>
              <a:rPr lang="en-US"/>
              <a:t>$ </a:t>
            </a:r>
            <a:r>
              <a:rPr lang="en-US" err="1"/>
              <a:t>kubectl</a:t>
            </a:r>
            <a:r>
              <a:rPr lang="en-US"/>
              <a:t> get </a:t>
            </a:r>
            <a:r>
              <a:rPr lang="en-US" err="1"/>
              <a:t>po</a:t>
            </a:r>
            <a:r>
              <a:rPr lang="en-US"/>
              <a:t> --all-namespaces</a:t>
            </a:r>
          </a:p>
          <a:p>
            <a:r>
              <a:rPr lang="en-US"/>
              <a:t>$ </a:t>
            </a:r>
            <a:r>
              <a:rPr lang="en-US" err="1"/>
              <a:t>kubectl</a:t>
            </a:r>
            <a:r>
              <a:rPr lang="en-US"/>
              <a:t> describe </a:t>
            </a:r>
            <a:r>
              <a:rPr lang="en-US" err="1"/>
              <a:t>po</a:t>
            </a:r>
            <a:r>
              <a:rPr lang="en-US"/>
              <a:t>/my-pod</a:t>
            </a:r>
          </a:p>
          <a:p>
            <a:r>
              <a:rPr lang="en-US"/>
              <a:t>$ </a:t>
            </a:r>
            <a:r>
              <a:rPr lang="en-US" err="1"/>
              <a:t>kubectl</a:t>
            </a:r>
            <a:r>
              <a:rPr lang="en-US"/>
              <a:t> logs my-pod</a:t>
            </a:r>
          </a:p>
          <a:p>
            <a:endParaRPr lang="en-US"/>
          </a:p>
          <a:p>
            <a:r>
              <a:rPr lang="en-US"/>
              <a:t># Run bash in container</a:t>
            </a:r>
          </a:p>
          <a:p>
            <a:r>
              <a:rPr lang="en-US"/>
              <a:t>$ </a:t>
            </a:r>
            <a:r>
              <a:rPr lang="en-US" err="1"/>
              <a:t>kubectl</a:t>
            </a:r>
            <a:r>
              <a:rPr lang="en-US"/>
              <a:t> exec -it my-pod bash</a:t>
            </a:r>
          </a:p>
          <a:p>
            <a:endParaRPr lang="en-US"/>
          </a:p>
          <a:p>
            <a:r>
              <a:rPr lang="en-US"/>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4769" y="1213498"/>
            <a:ext cx="11883829" cy="5210061"/>
          </a:xfrm>
        </p:spPr>
        <p:txBody>
          <a:bodyPr/>
          <a:lstStyle/>
          <a:p>
            <a:pPr marL="0" indent="0" defTabSz="914049">
              <a:lnSpc>
                <a:spcPct val="100000"/>
              </a:lnSpc>
              <a:spcBef>
                <a:spcPts val="0"/>
              </a:spcBef>
              <a:buSzTx/>
              <a:buNone/>
            </a:pPr>
            <a:r>
              <a:rPr lang="en-US" sz="2000" err="1">
                <a:latin typeface="Consolas" charset="0"/>
                <a:ea typeface="Consolas" charset="0"/>
                <a:cs typeface="Consolas" charset="0"/>
              </a:rPr>
              <a:t>apiVersion</a:t>
            </a:r>
            <a:r>
              <a:rPr lang="en-US" sz="2000">
                <a:latin typeface="Consolas" charset="0"/>
                <a:ea typeface="Consolas" charset="0"/>
                <a:cs typeface="Consolas" charset="0"/>
              </a:rPr>
              <a:t>: apps/v1beta1</a:t>
            </a:r>
          </a:p>
          <a:p>
            <a:pPr marL="0" indent="0" defTabSz="914049">
              <a:lnSpc>
                <a:spcPct val="100000"/>
              </a:lnSpc>
              <a:spcBef>
                <a:spcPts val="0"/>
              </a:spcBef>
              <a:buSzTx/>
              <a:buNone/>
            </a:pPr>
            <a:r>
              <a:rPr lang="en-US" sz="2000">
                <a:latin typeface="Consolas" charset="0"/>
                <a:ea typeface="Consolas" charset="0"/>
                <a:cs typeface="Consolas" charset="0"/>
              </a:rPr>
              <a:t>kind: Deployment</a:t>
            </a:r>
          </a:p>
          <a:p>
            <a:pPr marL="0" indent="0" defTabSz="914049">
              <a:lnSpc>
                <a:spcPct val="100000"/>
              </a:lnSpc>
              <a:spcBef>
                <a:spcPts val="0"/>
              </a:spcBef>
              <a:buSzTx/>
              <a:buNone/>
            </a:pPr>
            <a:r>
              <a:rPr lang="en-US" sz="2000">
                <a:latin typeface="Consolas" charset="0"/>
                <a:ea typeface="Consolas" charset="0"/>
                <a:cs typeface="Consolas" charset="0"/>
              </a:rPr>
              <a:t>metadata:</a:t>
            </a:r>
          </a:p>
          <a:p>
            <a:pPr marL="0" indent="0" defTabSz="914049">
              <a:lnSpc>
                <a:spcPct val="100000"/>
              </a:lnSpc>
              <a:spcBef>
                <a:spcPts val="0"/>
              </a:spcBef>
              <a:buSzTx/>
              <a:buNone/>
            </a:pPr>
            <a:r>
              <a:rPr lang="en-US" sz="2000">
                <a:latin typeface="Consolas" charset="0"/>
                <a:ea typeface="Consolas" charset="0"/>
                <a:cs typeface="Consolas" charset="0"/>
              </a:rPr>
              <a:t>  name: </a:t>
            </a:r>
            <a:r>
              <a:rPr lang="en-US" sz="2000" err="1">
                <a:latin typeface="Consolas" charset="0"/>
                <a:ea typeface="Consolas" charset="0"/>
                <a:cs typeface="Consolas" charset="0"/>
              </a:rPr>
              <a:t>smackweb</a:t>
            </a:r>
            <a:r>
              <a:rPr lang="en-US" sz="2000">
                <a:latin typeface="Consolas" charset="0"/>
                <a:ea typeface="Consolas" charset="0"/>
                <a:cs typeface="Consolas" charset="0"/>
              </a:rPr>
              <a:t>-deploy  </a:t>
            </a:r>
          </a:p>
          <a:p>
            <a:pPr marL="0" indent="0" defTabSz="914049">
              <a:lnSpc>
                <a:spcPct val="100000"/>
              </a:lnSpc>
              <a:spcBef>
                <a:spcPts val="0"/>
              </a:spcBef>
              <a:buSzTx/>
              <a:buNone/>
            </a:pPr>
            <a:r>
              <a:rPr lang="en-US" sz="2000">
                <a:latin typeface="Consolas" charset="0"/>
                <a:ea typeface="Consolas" charset="0"/>
                <a:cs typeface="Consolas" charset="0"/>
              </a:rPr>
              <a:t>spec:</a:t>
            </a:r>
          </a:p>
          <a:p>
            <a:pPr marL="0" indent="0" defTabSz="914049">
              <a:lnSpc>
                <a:spcPct val="100000"/>
              </a:lnSpc>
              <a:spcBef>
                <a:spcPts val="0"/>
              </a:spcBef>
              <a:buSzTx/>
              <a:buNone/>
            </a:pPr>
            <a:r>
              <a:rPr lang="en-US" sz="2000">
                <a:latin typeface="Consolas" charset="0"/>
                <a:ea typeface="Consolas" charset="0"/>
                <a:cs typeface="Consolas" charset="0"/>
              </a:rPr>
              <a:t>  replicas: 5</a:t>
            </a:r>
          </a:p>
          <a:p>
            <a:pPr marL="0" indent="0" defTabSz="914049">
              <a:lnSpc>
                <a:spcPct val="100000"/>
              </a:lnSpc>
              <a:spcBef>
                <a:spcPts val="0"/>
              </a:spcBef>
              <a:buSzTx/>
              <a:buNone/>
            </a:pPr>
            <a:r>
              <a:rPr lang="en-US" sz="2000">
                <a:latin typeface="Consolas" charset="0"/>
                <a:ea typeface="Consolas" charset="0"/>
                <a:cs typeface="Consolas" charset="0"/>
              </a:rPr>
              <a:t>  template:</a:t>
            </a:r>
          </a:p>
          <a:p>
            <a:pPr marL="0" indent="0" defTabSz="914049">
              <a:lnSpc>
                <a:spcPct val="100000"/>
              </a:lnSpc>
              <a:spcBef>
                <a:spcPts val="0"/>
              </a:spcBef>
              <a:buSzTx/>
              <a:buNone/>
            </a:pPr>
            <a:r>
              <a:rPr lang="en-US" sz="2000">
                <a:latin typeface="Consolas" charset="0"/>
                <a:ea typeface="Consolas" charset="0"/>
                <a:cs typeface="Consolas" charset="0"/>
              </a:rPr>
              <a:t>    metadata:</a:t>
            </a:r>
          </a:p>
          <a:p>
            <a:pPr marL="0" indent="0" defTabSz="914049">
              <a:lnSpc>
                <a:spcPct val="100000"/>
              </a:lnSpc>
              <a:spcBef>
                <a:spcPts val="0"/>
              </a:spcBef>
              <a:buSzTx/>
              <a:buNone/>
            </a:pPr>
            <a:r>
              <a:rPr lang="en-US" sz="2000">
                <a:latin typeface="Consolas" charset="0"/>
                <a:ea typeface="Consolas" charset="0"/>
                <a:cs typeface="Consolas" charset="0"/>
              </a:rPr>
              <a:t>      labels:</a:t>
            </a:r>
          </a:p>
          <a:p>
            <a:pPr marL="0" indent="0" defTabSz="914049">
              <a:lnSpc>
                <a:spcPct val="100000"/>
              </a:lnSpc>
              <a:spcBef>
                <a:spcPts val="0"/>
              </a:spcBef>
              <a:buSzTx/>
              <a:buNone/>
            </a:pPr>
            <a:r>
              <a:rPr lang="en-US" sz="2000">
                <a:latin typeface="Consolas" charset="0"/>
                <a:ea typeface="Consolas" charset="0"/>
                <a:cs typeface="Consolas" charset="0"/>
              </a:rPr>
              <a:t>        app: </a:t>
            </a:r>
            <a:r>
              <a:rPr lang="en-US" sz="2000" err="1">
                <a:latin typeface="Consolas" charset="0"/>
                <a:ea typeface="Consolas" charset="0"/>
                <a:cs typeface="Consolas" charset="0"/>
              </a:rPr>
              <a:t>smackweb</a:t>
            </a:r>
            <a:endParaRPr lang="en-US" sz="2000">
              <a:latin typeface="Consolas" charset="0"/>
              <a:ea typeface="Consolas" charset="0"/>
              <a:cs typeface="Consolas" charset="0"/>
            </a:endParaRPr>
          </a:p>
          <a:p>
            <a:pPr marL="0" indent="0" defTabSz="914049">
              <a:lnSpc>
                <a:spcPct val="100000"/>
              </a:lnSpc>
              <a:spcBef>
                <a:spcPts val="0"/>
              </a:spcBef>
              <a:buSzTx/>
              <a:buNone/>
            </a:pPr>
            <a:r>
              <a:rPr lang="en-US" sz="2000">
                <a:latin typeface="Consolas" charset="0"/>
                <a:ea typeface="Consolas" charset="0"/>
                <a:cs typeface="Consolas" charset="0"/>
              </a:rPr>
              <a:t>    spec:</a:t>
            </a:r>
          </a:p>
          <a:p>
            <a:pPr marL="0" indent="0" defTabSz="914049">
              <a:lnSpc>
                <a:spcPct val="100000"/>
              </a:lnSpc>
              <a:spcBef>
                <a:spcPts val="0"/>
              </a:spcBef>
              <a:buSzTx/>
              <a:buNone/>
            </a:pPr>
            <a:r>
              <a:rPr lang="en-US" sz="2000">
                <a:latin typeface="Consolas" charset="0"/>
                <a:ea typeface="Consolas" charset="0"/>
                <a:cs typeface="Consolas" charset="0"/>
              </a:rPr>
              <a:t>      containers:</a:t>
            </a:r>
          </a:p>
          <a:p>
            <a:pPr marL="0" indent="0" defTabSz="914049">
              <a:lnSpc>
                <a:spcPct val="100000"/>
              </a:lnSpc>
              <a:spcBef>
                <a:spcPts val="0"/>
              </a:spcBef>
              <a:buSzTx/>
              <a:buNone/>
            </a:pPr>
            <a:r>
              <a:rPr lang="en-US" sz="2000">
                <a:latin typeface="Consolas" charset="0"/>
                <a:ea typeface="Consolas" charset="0"/>
                <a:cs typeface="Consolas" charset="0"/>
              </a:rPr>
              <a:t>      - name: </a:t>
            </a:r>
            <a:r>
              <a:rPr lang="en-US" sz="2000" err="1">
                <a:latin typeface="Consolas" charset="0"/>
                <a:ea typeface="Consolas" charset="0"/>
                <a:cs typeface="Consolas" charset="0"/>
              </a:rPr>
              <a:t>smackweb</a:t>
            </a:r>
            <a:endParaRPr lang="en-US" sz="2000">
              <a:latin typeface="Consolas" charset="0"/>
              <a:ea typeface="Consolas" charset="0"/>
              <a:cs typeface="Consolas" charset="0"/>
            </a:endParaRPr>
          </a:p>
          <a:p>
            <a:pPr marL="0" indent="0" defTabSz="914049">
              <a:lnSpc>
                <a:spcPct val="100000"/>
              </a:lnSpc>
              <a:spcBef>
                <a:spcPts val="0"/>
              </a:spcBef>
              <a:buSzTx/>
              <a:buNone/>
            </a:pPr>
            <a:r>
              <a:rPr lang="en-US" sz="2000">
                <a:latin typeface="Consolas" charset="0"/>
                <a:ea typeface="Consolas" charset="0"/>
                <a:cs typeface="Consolas" charset="0"/>
              </a:rPr>
              <a:t>        image: chzbrgr71/</a:t>
            </a:r>
            <a:r>
              <a:rPr lang="en-US" sz="2000" err="1">
                <a:latin typeface="Consolas" charset="0"/>
                <a:ea typeface="Consolas" charset="0"/>
                <a:cs typeface="Consolas" charset="0"/>
              </a:rPr>
              <a:t>smackweb</a:t>
            </a:r>
            <a:endParaRPr lang="en-US" sz="2000">
              <a:latin typeface="Consolas" charset="0"/>
              <a:ea typeface="Consolas" charset="0"/>
              <a:cs typeface="Consolas" charset="0"/>
            </a:endParaRPr>
          </a:p>
          <a:p>
            <a:pPr marL="0" indent="0" defTabSz="914049">
              <a:lnSpc>
                <a:spcPct val="100000"/>
              </a:lnSpc>
              <a:spcBef>
                <a:spcPts val="0"/>
              </a:spcBef>
              <a:buSzTx/>
              <a:buNone/>
            </a:pPr>
            <a:r>
              <a:rPr lang="en-US" sz="2000">
                <a:latin typeface="Consolas" charset="0"/>
                <a:ea typeface="Consolas" charset="0"/>
                <a:cs typeface="Consolas" charset="0"/>
              </a:rPr>
              <a:t>        ports:</a:t>
            </a:r>
          </a:p>
          <a:p>
            <a:pPr marL="0" indent="0" defTabSz="914049">
              <a:lnSpc>
                <a:spcPct val="100000"/>
              </a:lnSpc>
              <a:spcBef>
                <a:spcPts val="0"/>
              </a:spcBef>
              <a:buSzTx/>
              <a:buNone/>
            </a:pPr>
            <a:r>
              <a:rPr lang="en-US" sz="2000">
                <a:latin typeface="Consolas" charset="0"/>
                <a:ea typeface="Consolas" charset="0"/>
                <a:cs typeface="Consolas" charset="0"/>
              </a:rPr>
              <a:t>        - </a:t>
            </a:r>
            <a:r>
              <a:rPr lang="en-US" sz="2000" err="1">
                <a:latin typeface="Consolas" charset="0"/>
                <a:ea typeface="Consolas" charset="0"/>
                <a:cs typeface="Consolas" charset="0"/>
              </a:rPr>
              <a:t>containerPort</a:t>
            </a:r>
            <a:r>
              <a:rPr lang="en-US" sz="200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a:gradFill>
                  <a:gsLst>
                    <a:gs pos="21538">
                      <a:schemeClr val="tx1"/>
                    </a:gs>
                    <a:gs pos="33000">
                      <a:schemeClr val="tx1"/>
                    </a:gs>
                  </a:gsLst>
                  <a:lin ang="5400000" scaled="0"/>
                </a:gradFill>
              </a:rPr>
              <a:t>Kubernetes manifest: Deployment</a:t>
            </a:r>
            <a:br>
              <a:rPr lang="en-US"/>
            </a:br>
            <a:endParaRPr lang="en-US" sz="3998">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6325" y="1439891"/>
            <a:ext cx="11883829" cy="3953187"/>
          </a:xfrm>
        </p:spPr>
        <p:txBody>
          <a:bodyPr/>
          <a:lstStyle/>
          <a:p>
            <a:r>
              <a:rPr lang="en-US" sz="2856" b="1" err="1"/>
              <a:t>ClusterIP</a:t>
            </a:r>
            <a:r>
              <a:rPr lang="en-US" sz="2856"/>
              <a:t>: </a:t>
            </a:r>
          </a:p>
          <a:p>
            <a:pPr lvl="1"/>
            <a:r>
              <a:rPr lang="en-US" sz="2856">
                <a:latin typeface="+mj-lt"/>
              </a:rPr>
              <a:t>Exposes the service on a cluster-internal IP. Choosing this value makes the service only reachable from within the cluster</a:t>
            </a:r>
          </a:p>
          <a:p>
            <a:r>
              <a:rPr lang="en-US" sz="2856" b="1" err="1"/>
              <a:t>NodePort</a:t>
            </a:r>
            <a:r>
              <a:rPr lang="en-US" sz="2856"/>
              <a:t>: </a:t>
            </a:r>
          </a:p>
          <a:p>
            <a:pPr lvl="1"/>
            <a:r>
              <a:rPr lang="en-US" sz="2856">
                <a:latin typeface="+mj-lt"/>
              </a:rPr>
              <a:t>Exposes the service on each Node’s IP at a static port (the </a:t>
            </a:r>
            <a:r>
              <a:rPr lang="en-US" sz="2856" err="1">
                <a:latin typeface="+mj-lt"/>
              </a:rPr>
              <a:t>NodePort</a:t>
            </a:r>
            <a:r>
              <a:rPr lang="en-US" sz="2856">
                <a:latin typeface="+mj-lt"/>
              </a:rPr>
              <a:t>) </a:t>
            </a:r>
          </a:p>
          <a:p>
            <a:pPr lvl="1"/>
            <a:r>
              <a:rPr lang="en-US" sz="2856">
                <a:latin typeface="+mj-lt"/>
              </a:rPr>
              <a:t>Connect from outside the cluster by requesting &lt;</a:t>
            </a:r>
            <a:r>
              <a:rPr lang="en-US" sz="2856" err="1">
                <a:latin typeface="+mj-lt"/>
              </a:rPr>
              <a:t>NodeIP</a:t>
            </a:r>
            <a:r>
              <a:rPr lang="en-US" sz="2856">
                <a:latin typeface="+mj-lt"/>
              </a:rPr>
              <a:t>&gt;:&lt;</a:t>
            </a:r>
            <a:r>
              <a:rPr lang="en-US" sz="2856" err="1">
                <a:latin typeface="+mj-lt"/>
              </a:rPr>
              <a:t>NodePort</a:t>
            </a:r>
            <a:r>
              <a:rPr lang="en-US" sz="2856">
                <a:latin typeface="+mj-lt"/>
              </a:rPr>
              <a:t>&gt;</a:t>
            </a:r>
          </a:p>
          <a:p>
            <a:r>
              <a:rPr lang="en-US" sz="2856" b="1" err="1"/>
              <a:t>LoadBalancer</a:t>
            </a:r>
            <a:r>
              <a:rPr lang="en-US" sz="2856"/>
              <a:t>: </a:t>
            </a:r>
          </a:p>
          <a:p>
            <a:pPr lvl="1"/>
            <a:r>
              <a:rPr lang="en-US" sz="2856">
                <a:latin typeface="+mj-lt"/>
              </a:rPr>
              <a:t>Exposes the service externally using a cloud provider’s load balancer</a:t>
            </a:r>
          </a:p>
        </p:txBody>
      </p:sp>
      <p:sp>
        <p:nvSpPr>
          <p:cNvPr id="2" name="Title 1"/>
          <p:cNvSpPr>
            <a:spLocks noGrp="1"/>
          </p:cNvSpPr>
          <p:nvPr>
            <p:ph type="title"/>
          </p:nvPr>
        </p:nvSpPr>
        <p:spPr/>
        <p:txBody>
          <a:bodyPr/>
          <a:lstStyle/>
          <a:p>
            <a:r>
              <a:rPr lang="en-US"/>
              <a:t>Service Types</a:t>
            </a:r>
            <a:endParaRPr lang="en-US" sz="3998">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4769" y="1213499"/>
            <a:ext cx="11883829" cy="3954625"/>
          </a:xfrm>
        </p:spPr>
        <p:txBody>
          <a:bodyPr/>
          <a:lstStyle/>
          <a:p>
            <a:pPr marL="0" indent="0" defTabSz="914049">
              <a:lnSpc>
                <a:spcPct val="100000"/>
              </a:lnSpc>
              <a:spcBef>
                <a:spcPts val="0"/>
              </a:spcBef>
              <a:buSzTx/>
              <a:buNone/>
            </a:pPr>
            <a:r>
              <a:rPr lang="en-US" sz="2000" err="1">
                <a:latin typeface="Consolas" charset="0"/>
                <a:ea typeface="Consolas" charset="0"/>
                <a:cs typeface="Consolas" charset="0"/>
              </a:rPr>
              <a:t>apiVersion</a:t>
            </a:r>
            <a:r>
              <a:rPr lang="en-US" sz="2000">
                <a:latin typeface="Consolas" charset="0"/>
                <a:ea typeface="Consolas" charset="0"/>
                <a:cs typeface="Consolas" charset="0"/>
              </a:rPr>
              <a:t>: v1</a:t>
            </a:r>
          </a:p>
          <a:p>
            <a:pPr marL="0" indent="0" defTabSz="914049">
              <a:lnSpc>
                <a:spcPct val="100000"/>
              </a:lnSpc>
              <a:spcBef>
                <a:spcPts val="0"/>
              </a:spcBef>
              <a:buSzTx/>
              <a:buNone/>
            </a:pPr>
            <a:r>
              <a:rPr lang="en-US" sz="2000">
                <a:latin typeface="Consolas" charset="0"/>
                <a:ea typeface="Consolas" charset="0"/>
                <a:cs typeface="Consolas" charset="0"/>
              </a:rPr>
              <a:t>kind: Service</a:t>
            </a:r>
          </a:p>
          <a:p>
            <a:pPr marL="0" indent="0" defTabSz="914049">
              <a:lnSpc>
                <a:spcPct val="100000"/>
              </a:lnSpc>
              <a:spcBef>
                <a:spcPts val="0"/>
              </a:spcBef>
              <a:buSzTx/>
              <a:buNone/>
            </a:pPr>
            <a:r>
              <a:rPr lang="en-US" sz="2000">
                <a:latin typeface="Consolas" charset="0"/>
                <a:ea typeface="Consolas" charset="0"/>
                <a:cs typeface="Consolas" charset="0"/>
              </a:rPr>
              <a:t>metadata:  </a:t>
            </a:r>
          </a:p>
          <a:p>
            <a:pPr marL="0" indent="0" defTabSz="914049">
              <a:lnSpc>
                <a:spcPct val="100000"/>
              </a:lnSpc>
              <a:spcBef>
                <a:spcPts val="0"/>
              </a:spcBef>
              <a:buSzTx/>
              <a:buNone/>
            </a:pPr>
            <a:r>
              <a:rPr lang="en-US" sz="2000">
                <a:latin typeface="Consolas" charset="0"/>
                <a:ea typeface="Consolas" charset="0"/>
                <a:cs typeface="Consolas" charset="0"/>
              </a:rPr>
              <a:t>  name: my-service</a:t>
            </a:r>
          </a:p>
          <a:p>
            <a:pPr marL="0" indent="0" defTabSz="914049">
              <a:lnSpc>
                <a:spcPct val="100000"/>
              </a:lnSpc>
              <a:spcBef>
                <a:spcPts val="0"/>
              </a:spcBef>
              <a:buSzTx/>
              <a:buNone/>
            </a:pPr>
            <a:r>
              <a:rPr lang="en-US" sz="2000">
                <a:latin typeface="Consolas" charset="0"/>
                <a:ea typeface="Consolas" charset="0"/>
                <a:cs typeface="Consolas" charset="0"/>
              </a:rPr>
              <a:t>spec:  </a:t>
            </a:r>
          </a:p>
          <a:p>
            <a:pPr marL="0" indent="0" defTabSz="914049">
              <a:lnSpc>
                <a:spcPct val="100000"/>
              </a:lnSpc>
              <a:spcBef>
                <a:spcPts val="0"/>
              </a:spcBef>
              <a:buSzTx/>
              <a:buNone/>
            </a:pPr>
            <a:r>
              <a:rPr lang="en-US" sz="2000">
                <a:latin typeface="Consolas" charset="0"/>
                <a:ea typeface="Consolas" charset="0"/>
                <a:cs typeface="Consolas" charset="0"/>
              </a:rPr>
              <a:t>  selector:    </a:t>
            </a:r>
          </a:p>
          <a:p>
            <a:pPr marL="0" indent="0" defTabSz="914049">
              <a:lnSpc>
                <a:spcPct val="100000"/>
              </a:lnSpc>
              <a:spcBef>
                <a:spcPts val="0"/>
              </a:spcBef>
              <a:buSzTx/>
              <a:buNone/>
            </a:pPr>
            <a:r>
              <a:rPr lang="en-US" sz="2000">
                <a:latin typeface="Consolas" charset="0"/>
                <a:ea typeface="Consolas" charset="0"/>
                <a:cs typeface="Consolas" charset="0"/>
              </a:rPr>
              <a:t>    app: </a:t>
            </a:r>
            <a:r>
              <a:rPr lang="en-US" sz="2000" err="1">
                <a:latin typeface="Consolas" charset="0"/>
                <a:ea typeface="Consolas" charset="0"/>
                <a:cs typeface="Consolas" charset="0"/>
              </a:rPr>
              <a:t>MyApp</a:t>
            </a:r>
            <a:endParaRPr lang="en-US" sz="2000">
              <a:latin typeface="Consolas" charset="0"/>
              <a:ea typeface="Consolas" charset="0"/>
              <a:cs typeface="Consolas" charset="0"/>
            </a:endParaRPr>
          </a:p>
          <a:p>
            <a:pPr marL="0" indent="0" defTabSz="914049">
              <a:lnSpc>
                <a:spcPct val="100000"/>
              </a:lnSpc>
              <a:spcBef>
                <a:spcPts val="0"/>
              </a:spcBef>
              <a:buSzTx/>
              <a:buNone/>
            </a:pPr>
            <a:r>
              <a:rPr lang="en-US" sz="2000">
                <a:latin typeface="Consolas" charset="0"/>
                <a:ea typeface="Consolas" charset="0"/>
                <a:cs typeface="Consolas" charset="0"/>
              </a:rPr>
              <a:t>  type: </a:t>
            </a:r>
            <a:r>
              <a:rPr lang="en-US" sz="2000" err="1">
                <a:latin typeface="Consolas" charset="0"/>
                <a:ea typeface="Consolas" charset="0"/>
                <a:cs typeface="Consolas" charset="0"/>
              </a:rPr>
              <a:t>ClusterIP</a:t>
            </a:r>
            <a:endParaRPr lang="en-US" sz="2000">
              <a:latin typeface="Consolas" charset="0"/>
              <a:ea typeface="Consolas" charset="0"/>
              <a:cs typeface="Consolas" charset="0"/>
            </a:endParaRPr>
          </a:p>
          <a:p>
            <a:pPr marL="0" indent="0" defTabSz="914049">
              <a:lnSpc>
                <a:spcPct val="100000"/>
              </a:lnSpc>
              <a:spcBef>
                <a:spcPts val="0"/>
              </a:spcBef>
              <a:buSzTx/>
              <a:buNone/>
            </a:pPr>
            <a:r>
              <a:rPr lang="en-US" sz="2000">
                <a:latin typeface="Consolas" charset="0"/>
                <a:ea typeface="Consolas" charset="0"/>
                <a:cs typeface="Consolas" charset="0"/>
              </a:rPr>
              <a:t>  ports:</a:t>
            </a:r>
          </a:p>
          <a:p>
            <a:pPr marL="0" indent="0" defTabSz="914049">
              <a:lnSpc>
                <a:spcPct val="100000"/>
              </a:lnSpc>
              <a:spcBef>
                <a:spcPts val="0"/>
              </a:spcBef>
              <a:buSzTx/>
              <a:buNone/>
            </a:pPr>
            <a:r>
              <a:rPr lang="en-US" sz="2000">
                <a:latin typeface="Consolas" charset="0"/>
                <a:ea typeface="Consolas" charset="0"/>
                <a:cs typeface="Consolas" charset="0"/>
              </a:rPr>
              <a:t>  - protocol: TCP    </a:t>
            </a:r>
          </a:p>
          <a:p>
            <a:pPr marL="0" indent="0" defTabSz="914049">
              <a:lnSpc>
                <a:spcPct val="100000"/>
              </a:lnSpc>
              <a:spcBef>
                <a:spcPts val="0"/>
              </a:spcBef>
              <a:buSzTx/>
              <a:buNone/>
            </a:pPr>
            <a:r>
              <a:rPr lang="en-US" sz="2000">
                <a:latin typeface="Consolas" charset="0"/>
                <a:ea typeface="Consolas" charset="0"/>
                <a:cs typeface="Consolas" charset="0"/>
              </a:rPr>
              <a:t>    port: 80    </a:t>
            </a:r>
          </a:p>
          <a:p>
            <a:pPr marL="0" indent="0" defTabSz="914049">
              <a:lnSpc>
                <a:spcPct val="100000"/>
              </a:lnSpc>
              <a:spcBef>
                <a:spcPts val="0"/>
              </a:spcBef>
              <a:buSzTx/>
              <a:buNone/>
            </a:pPr>
            <a:r>
              <a:rPr lang="en-US" sz="2000">
                <a:latin typeface="Consolas" charset="0"/>
                <a:ea typeface="Consolas" charset="0"/>
                <a:cs typeface="Consolas" charset="0"/>
              </a:rPr>
              <a:t>    </a:t>
            </a:r>
            <a:r>
              <a:rPr lang="en-US" sz="2000" err="1">
                <a:latin typeface="Consolas" charset="0"/>
                <a:ea typeface="Consolas" charset="0"/>
                <a:cs typeface="Consolas" charset="0"/>
              </a:rPr>
              <a:t>targetPort</a:t>
            </a:r>
            <a:r>
              <a:rPr lang="en-US" sz="200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a:gradFill>
                  <a:gsLst>
                    <a:gs pos="21538">
                      <a:schemeClr val="tx1"/>
                    </a:gs>
                    <a:gs pos="33000">
                      <a:schemeClr val="tx1"/>
                    </a:gs>
                  </a:gsLst>
                  <a:lin ang="5400000" scaled="0"/>
                </a:gradFill>
              </a:rPr>
              <a:t>Kubernetes manifest: Service</a:t>
            </a:r>
            <a:br>
              <a:rPr lang="en-US"/>
            </a:br>
            <a:endParaRPr lang="en-US" sz="3998">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612" y="1714737"/>
            <a:ext cx="3959869" cy="6993532"/>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135" y="565630"/>
            <a:ext cx="7361615" cy="6993533"/>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396" y="497"/>
            <a:ext cx="8110467" cy="6993533"/>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4" name="Chord 1">
            <a:extLst>
              <a:ext uri="{FF2B5EF4-FFF2-40B4-BE49-F238E27FC236}">
                <a16:creationId xmlns:a16="http://schemas.microsoft.com/office/drawing/2014/main" id="{AD1AE6D3-8335-426C-BA16-0B5F4310F900}"/>
              </a:ext>
            </a:extLst>
          </p:cNvPr>
          <p:cNvSpPr/>
          <p:nvPr/>
        </p:nvSpPr>
        <p:spPr>
          <a:xfrm rot="20160000">
            <a:off x="1883466" y="-6894338"/>
            <a:ext cx="8762492" cy="8762492"/>
          </a:xfrm>
          <a:prstGeom prst="chord">
            <a:avLst>
              <a:gd name="adj1" fmla="val 2700000"/>
              <a:gd name="adj2" fmla="val 10971028"/>
            </a:avLst>
          </a:prstGeom>
          <a:solidFill>
            <a:sysClr val="window" lastClr="FFFFFF"/>
          </a:solidFill>
          <a:ln w="25400"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defRPr/>
            </a:pPr>
            <a:endParaRPr lang="en-US" sz="1224" kern="0" err="1">
              <a:solidFill>
                <a:prstClr val="white"/>
              </a:solidFill>
              <a:latin typeface="Segoe UI"/>
            </a:endParaRPr>
          </a:p>
        </p:txBody>
      </p:sp>
      <p:sp>
        <p:nvSpPr>
          <p:cNvPr id="65" name="Title 1">
            <a:extLst>
              <a:ext uri="{FF2B5EF4-FFF2-40B4-BE49-F238E27FC236}">
                <a16:creationId xmlns:a16="http://schemas.microsoft.com/office/drawing/2014/main" id="{7299D290-6BD6-4F52-8A9A-E26CDB5C24B6}"/>
              </a:ext>
            </a:extLst>
          </p:cNvPr>
          <p:cNvSpPr txBox="1">
            <a:spLocks/>
          </p:cNvSpPr>
          <p:nvPr/>
        </p:nvSpPr>
        <p:spPr>
          <a:xfrm>
            <a:off x="2827297" y="230697"/>
            <a:ext cx="6901983" cy="1265368"/>
          </a:xfrm>
          <a:prstGeom prst="rect">
            <a:avLst/>
          </a:prstGeom>
        </p:spPr>
        <p:txBody>
          <a:bodyPr vert="horz" lIns="139891" tIns="93260" rIns="139891" bIns="139891" rtlCol="0" anchor="t">
            <a:noAutofit/>
          </a:bodyPr>
          <a:lstStyle>
            <a:lvl1pPr marL="0" algn="l" defTabSz="1088078" rtl="0" eaLnBrk="1" latinLnBrk="0" hangingPunct="1">
              <a:lnSpc>
                <a:spcPct val="90000"/>
              </a:lnSpc>
              <a:spcBef>
                <a:spcPct val="0"/>
              </a:spcBef>
              <a:buNone/>
              <a:defRPr lang="en-US" sz="4800" kern="1200" spc="-100" baseline="0">
                <a:solidFill>
                  <a:schemeClr val="tx1"/>
                </a:solidFill>
                <a:latin typeface="+mj-lt"/>
                <a:ea typeface="Segoe UI Semibold" panose="020B0702040204020203" pitchFamily="34" charset="0"/>
                <a:cs typeface="Segoe UI Semibold" panose="020B0702040204020203" pitchFamily="34" charset="0"/>
              </a:defRPr>
            </a:lvl1pPr>
          </a:lstStyle>
          <a:p>
            <a:pPr algn="ctr" defTabSz="1109731">
              <a:lnSpc>
                <a:spcPct val="100000"/>
              </a:lnSpc>
              <a:defRPr/>
            </a:pPr>
            <a:r>
              <a:rPr lang="en-US" sz="3264" spc="-102">
                <a:ln w="3175">
                  <a:noFill/>
                </a:ln>
                <a:gradFill>
                  <a:gsLst>
                    <a:gs pos="1250">
                      <a:srgbClr val="505050"/>
                    </a:gs>
                    <a:gs pos="100000">
                      <a:srgbClr val="505050"/>
                    </a:gs>
                  </a:gsLst>
                  <a:lin ang="5400000" scaled="0"/>
                </a:gradFill>
                <a:latin typeface="Segoe UI Light"/>
                <a:ea typeface="+mn-ea"/>
                <a:cs typeface="Segoe UI" pitchFamily="34" charset="0"/>
              </a:rPr>
              <a:t>Digital is disrupting </a:t>
            </a:r>
            <a:br>
              <a:rPr lang="en-US" sz="3264" spc="-102">
                <a:ln w="3175">
                  <a:noFill/>
                </a:ln>
                <a:gradFill>
                  <a:gsLst>
                    <a:gs pos="1250">
                      <a:srgbClr val="505050"/>
                    </a:gs>
                    <a:gs pos="100000">
                      <a:srgbClr val="505050"/>
                    </a:gs>
                  </a:gsLst>
                  <a:lin ang="5400000" scaled="0"/>
                </a:gradFill>
                <a:latin typeface="Segoe UI Light"/>
                <a:ea typeface="+mn-ea"/>
                <a:cs typeface="Segoe UI" pitchFamily="34" charset="0"/>
              </a:rPr>
            </a:br>
            <a:r>
              <a:rPr lang="en-US" sz="3264" spc="-102">
                <a:ln w="3175">
                  <a:noFill/>
                </a:ln>
                <a:gradFill>
                  <a:gsLst>
                    <a:gs pos="1250">
                      <a:srgbClr val="505050"/>
                    </a:gs>
                    <a:gs pos="100000">
                      <a:srgbClr val="505050"/>
                    </a:gs>
                  </a:gsLst>
                  <a:lin ang="5400000" scaled="0"/>
                </a:gradFill>
                <a:latin typeface="Segoe UI Light"/>
                <a:ea typeface="+mn-ea"/>
                <a:cs typeface="Segoe UI" pitchFamily="34" charset="0"/>
              </a:rPr>
              <a:t>industry fundamentals</a:t>
            </a:r>
          </a:p>
        </p:txBody>
      </p:sp>
      <p:sp>
        <p:nvSpPr>
          <p:cNvPr id="66" name="Rectangle 187">
            <a:extLst>
              <a:ext uri="{FF2B5EF4-FFF2-40B4-BE49-F238E27FC236}">
                <a16:creationId xmlns:a16="http://schemas.microsoft.com/office/drawing/2014/main" id="{B7B737BF-C9BE-4631-A64C-440A4A7704D1}"/>
              </a:ext>
            </a:extLst>
          </p:cNvPr>
          <p:cNvSpPr/>
          <p:nvPr/>
        </p:nvSpPr>
        <p:spPr>
          <a:xfrm>
            <a:off x="256238" y="1934032"/>
            <a:ext cx="2917882" cy="4991115"/>
          </a:xfrm>
          <a:prstGeom prst="rect">
            <a:avLst/>
          </a:prstGeom>
          <a:solidFill>
            <a:srgbClr val="000000">
              <a:alpha val="50000"/>
            </a:srgbClr>
          </a:solidFill>
          <a:ln w="25400" cap="flat" cmpd="sng" algn="ctr">
            <a:noFill/>
            <a:prstDash val="solid"/>
          </a:ln>
          <a:effectLst/>
        </p:spPr>
        <p:txBody>
          <a:bodyPr rot="0" spcFirstLastPara="0" vertOverflow="overflow" horzOverflow="overflow" vert="horz" wrap="square" lIns="93260" tIns="74608" rIns="93260" bIns="46630" numCol="1" spcCol="0" rtlCol="0" fromWordArt="0" anchor="t" anchorCtr="0" forceAA="0" compatLnSpc="1">
            <a:prstTxWarp prst="textNoShape">
              <a:avLst/>
            </a:prstTxWarp>
            <a:noAutofit/>
          </a:bodyPr>
          <a:lstStyle/>
          <a:p>
            <a:pPr algn="ctr" defTabSz="932597">
              <a:defRPr/>
            </a:pPr>
            <a:r>
              <a:rPr lang="en-US" sz="2448" kern="0">
                <a:solidFill>
                  <a:prstClr val="white"/>
                </a:solidFill>
                <a:latin typeface="Segoe UI Light"/>
                <a:cs typeface="Segoe UI Semibold" panose="020B0702040204020203" pitchFamily="34" charset="0"/>
              </a:rPr>
              <a:t>Products and technologies</a:t>
            </a:r>
          </a:p>
        </p:txBody>
      </p:sp>
      <p:grpSp>
        <p:nvGrpSpPr>
          <p:cNvPr id="67" name="Group 194">
            <a:extLst>
              <a:ext uri="{FF2B5EF4-FFF2-40B4-BE49-F238E27FC236}">
                <a16:creationId xmlns:a16="http://schemas.microsoft.com/office/drawing/2014/main" id="{6CE46B8E-3BA8-40BC-A7AD-E09DA070DA8B}"/>
              </a:ext>
            </a:extLst>
          </p:cNvPr>
          <p:cNvGrpSpPr/>
          <p:nvPr/>
        </p:nvGrpSpPr>
        <p:grpSpPr>
          <a:xfrm>
            <a:off x="348915" y="4224117"/>
            <a:ext cx="2732528" cy="1259015"/>
            <a:chOff x="319468" y="3540958"/>
            <a:chExt cx="2679192" cy="1234440"/>
          </a:xfrm>
        </p:grpSpPr>
        <p:sp>
          <p:nvSpPr>
            <p:cNvPr id="68" name="Rectangle 195">
              <a:extLst>
                <a:ext uri="{FF2B5EF4-FFF2-40B4-BE49-F238E27FC236}">
                  <a16:creationId xmlns:a16="http://schemas.microsoft.com/office/drawing/2014/main" id="{FBB110E0-968E-40B2-AAFE-5431B2697E2A}"/>
                </a:ext>
              </a:extLst>
            </p:cNvPr>
            <p:cNvSpPr/>
            <p:nvPr/>
          </p:nvSpPr>
          <p:spPr>
            <a:xfrm>
              <a:off x="319468" y="3540958"/>
              <a:ext cx="2679192" cy="1234440"/>
            </a:xfrm>
            <a:prstGeom prst="rect">
              <a:avLst/>
            </a:prstGeom>
            <a:solidFill>
              <a:sysClr val="window" lastClr="FFFFFF">
                <a:lumMod val="95000"/>
                <a:alpha val="90000"/>
              </a:sysClr>
            </a:solidFill>
            <a:ln w="25400" cap="flat" cmpd="sng" algn="ctr">
              <a:noFill/>
              <a:prstDash val="solid"/>
            </a:ln>
            <a:effectLst/>
          </p:spPr>
          <p:txBody>
            <a:bodyPr rot="0" spcFirstLastPara="0" vertOverflow="overflow" horzOverflow="overflow" vert="horz" wrap="square" lIns="93260" tIns="46630" rIns="93260" bIns="93260" numCol="1" spcCol="0" rtlCol="0" fromWordArt="0" anchor="t" anchorCtr="0" forceAA="0" compatLnSpc="1">
              <a:prstTxWarp prst="textNoShape">
                <a:avLst/>
              </a:prstTxWarp>
              <a:noAutofit/>
            </a:bodyPr>
            <a:lstStyle/>
            <a:p>
              <a:pPr algn="ctr" defTabSz="932597">
                <a:defRPr/>
              </a:pPr>
              <a:r>
                <a:rPr lang="en-US" sz="1428" kern="0">
                  <a:solidFill>
                    <a:srgbClr val="0078D7"/>
                  </a:solidFill>
                  <a:latin typeface="Segoe UI Light"/>
                  <a:cs typeface="Segoe UI Semibold" panose="020B0702040204020203" pitchFamily="34" charset="0"/>
                </a:rPr>
                <a:t>Autonomous cars</a:t>
              </a:r>
            </a:p>
          </p:txBody>
        </p:sp>
        <p:pic>
          <p:nvPicPr>
            <p:cNvPr id="69" name="Picture 196">
              <a:extLst>
                <a:ext uri="{FF2B5EF4-FFF2-40B4-BE49-F238E27FC236}">
                  <a16:creationId xmlns:a16="http://schemas.microsoft.com/office/drawing/2014/main" id="{AA9CD05F-4057-44C7-8607-400970C4ED5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1922" b="-2833"/>
            <a:stretch/>
          </p:blipFill>
          <p:spPr>
            <a:xfrm>
              <a:off x="446457" y="4305020"/>
              <a:ext cx="1018186" cy="345141"/>
            </a:xfrm>
            <a:prstGeom prst="rect">
              <a:avLst/>
            </a:prstGeom>
          </p:spPr>
        </p:pic>
        <p:pic>
          <p:nvPicPr>
            <p:cNvPr id="70" name="Picture 197" descr="https://upload.wikimedia.org/wikipedia/en/7/76/Delphi_logo.jpg">
              <a:extLst>
                <a:ext uri="{FF2B5EF4-FFF2-40B4-BE49-F238E27FC236}">
                  <a16:creationId xmlns:a16="http://schemas.microsoft.com/office/drawing/2014/main" id="{2B950D5E-DCD3-4C44-9429-21347A9064F2}"/>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06163" y="4037901"/>
              <a:ext cx="1202266" cy="13746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ttps://upload.wikimedia.org/wikipedia/commons/thumb/f/fa/Apple_logo_black.svg/2000px-Apple_logo_black.svg.png">
              <a:extLst>
                <a:ext uri="{FF2B5EF4-FFF2-40B4-BE49-F238E27FC236}">
                  <a16:creationId xmlns:a16="http://schemas.microsoft.com/office/drawing/2014/main" id="{AABA05B2-0399-41B9-B2CB-6F7CD770BCA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84827" y="4111011"/>
              <a:ext cx="470397" cy="4703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203">
            <a:extLst>
              <a:ext uri="{FF2B5EF4-FFF2-40B4-BE49-F238E27FC236}">
                <a16:creationId xmlns:a16="http://schemas.microsoft.com/office/drawing/2014/main" id="{5981E2AC-92E8-4C4F-BCD5-65ACF9FC2154}"/>
              </a:ext>
            </a:extLst>
          </p:cNvPr>
          <p:cNvGrpSpPr/>
          <p:nvPr/>
        </p:nvGrpSpPr>
        <p:grpSpPr>
          <a:xfrm>
            <a:off x="348915" y="5578956"/>
            <a:ext cx="2732528" cy="1259015"/>
            <a:chOff x="319468" y="4869352"/>
            <a:chExt cx="2679192" cy="1234440"/>
          </a:xfrm>
        </p:grpSpPr>
        <p:sp>
          <p:nvSpPr>
            <p:cNvPr id="73" name="Rectangle 204">
              <a:extLst>
                <a:ext uri="{FF2B5EF4-FFF2-40B4-BE49-F238E27FC236}">
                  <a16:creationId xmlns:a16="http://schemas.microsoft.com/office/drawing/2014/main" id="{92C7749D-90C0-48F9-9CC7-CEEC0A95960E}"/>
                </a:ext>
              </a:extLst>
            </p:cNvPr>
            <p:cNvSpPr/>
            <p:nvPr/>
          </p:nvSpPr>
          <p:spPr>
            <a:xfrm flipH="1">
              <a:off x="319468" y="4869352"/>
              <a:ext cx="2679192" cy="1234440"/>
            </a:xfrm>
            <a:prstGeom prst="rect">
              <a:avLst/>
            </a:prstGeom>
            <a:solidFill>
              <a:sysClr val="window" lastClr="FFFFFF">
                <a:lumMod val="95000"/>
                <a:alpha val="90000"/>
              </a:sysClr>
            </a:solidFill>
            <a:ln w="25400" cap="flat" cmpd="sng" algn="ctr">
              <a:noFill/>
              <a:prstDash val="solid"/>
            </a:ln>
            <a:effectLst/>
          </p:spPr>
          <p:txBody>
            <a:bodyPr rot="0" spcFirstLastPara="0" vertOverflow="overflow" horzOverflow="overflow" vert="horz" wrap="square" lIns="93260" tIns="46630" rIns="93260" bIns="93260" numCol="1" spcCol="0" rtlCol="0" fromWordArt="0" anchor="t" anchorCtr="0" forceAA="0" compatLnSpc="1">
              <a:prstTxWarp prst="textNoShape">
                <a:avLst/>
              </a:prstTxWarp>
              <a:noAutofit/>
            </a:bodyPr>
            <a:lstStyle/>
            <a:p>
              <a:pPr algn="ctr" defTabSz="932597">
                <a:defRPr/>
              </a:pPr>
              <a:r>
                <a:rPr lang="en-US" sz="1428" kern="0">
                  <a:solidFill>
                    <a:srgbClr val="0078D7"/>
                  </a:solidFill>
                  <a:latin typeface="Segoe UI Light"/>
                  <a:cs typeface="Segoe UI Semibold" panose="020B0702040204020203" pitchFamily="34" charset="0"/>
                </a:rPr>
                <a:t>Electric vehicles</a:t>
              </a:r>
            </a:p>
          </p:txBody>
        </p:sp>
        <p:pic>
          <p:nvPicPr>
            <p:cNvPr id="74" name="Picture 16" descr="http://vector.me/files/images/1/7/17823/nissan.png">
              <a:extLst>
                <a:ext uri="{FF2B5EF4-FFF2-40B4-BE49-F238E27FC236}">
                  <a16:creationId xmlns:a16="http://schemas.microsoft.com/office/drawing/2014/main" id="{3DAF3A86-0BF4-4EB4-9C91-089885748F1D}"/>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62899" y="5270349"/>
              <a:ext cx="748188" cy="63749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06">
              <a:extLst>
                <a:ext uri="{FF2B5EF4-FFF2-40B4-BE49-F238E27FC236}">
                  <a16:creationId xmlns:a16="http://schemas.microsoft.com/office/drawing/2014/main" id="{997762FB-CC9B-4DDD-98A0-6D214D6235B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76072" y="5217382"/>
              <a:ext cx="788274" cy="788274"/>
            </a:xfrm>
            <a:prstGeom prst="rect">
              <a:avLst/>
            </a:prstGeom>
          </p:spPr>
        </p:pic>
        <p:pic>
          <p:nvPicPr>
            <p:cNvPr id="76" name="Picture 207">
              <a:extLst>
                <a:ext uri="{FF2B5EF4-FFF2-40B4-BE49-F238E27FC236}">
                  <a16:creationId xmlns:a16="http://schemas.microsoft.com/office/drawing/2014/main" id="{7D741E60-C16C-45B8-B71D-DE6817DC14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6457" y="5334193"/>
              <a:ext cx="534495" cy="536714"/>
            </a:xfrm>
            <a:prstGeom prst="rect">
              <a:avLst/>
            </a:prstGeom>
          </p:spPr>
        </p:pic>
      </p:grpSp>
      <p:grpSp>
        <p:nvGrpSpPr>
          <p:cNvPr id="77" name="Group 2">
            <a:extLst>
              <a:ext uri="{FF2B5EF4-FFF2-40B4-BE49-F238E27FC236}">
                <a16:creationId xmlns:a16="http://schemas.microsoft.com/office/drawing/2014/main" id="{2F54F5F7-822C-4FD6-867F-018494FF8972}"/>
              </a:ext>
            </a:extLst>
          </p:cNvPr>
          <p:cNvGrpSpPr/>
          <p:nvPr/>
        </p:nvGrpSpPr>
        <p:grpSpPr>
          <a:xfrm>
            <a:off x="6264016" y="1934032"/>
            <a:ext cx="2917882" cy="4991115"/>
            <a:chOff x="3195629" y="1896283"/>
            <a:chExt cx="2860928" cy="4893694"/>
          </a:xfrm>
        </p:grpSpPr>
        <p:sp>
          <p:nvSpPr>
            <p:cNvPr id="78" name="Rectangle 188">
              <a:extLst>
                <a:ext uri="{FF2B5EF4-FFF2-40B4-BE49-F238E27FC236}">
                  <a16:creationId xmlns:a16="http://schemas.microsoft.com/office/drawing/2014/main" id="{AEB6D534-7D73-4D69-A862-3ECE4F59020B}"/>
                </a:ext>
              </a:extLst>
            </p:cNvPr>
            <p:cNvSpPr/>
            <p:nvPr/>
          </p:nvSpPr>
          <p:spPr>
            <a:xfrm>
              <a:off x="3195629" y="1896283"/>
              <a:ext cx="2860928" cy="4893694"/>
            </a:xfrm>
            <a:prstGeom prst="rect">
              <a:avLst/>
            </a:prstGeom>
            <a:solidFill>
              <a:srgbClr val="000000">
                <a:alpha val="50000"/>
              </a:srgbClr>
            </a:solidFill>
            <a:ln w="25400" cap="flat" cmpd="sng" algn="ctr">
              <a:noFill/>
              <a:prstDash val="solid"/>
            </a:ln>
            <a:effectLst/>
          </p:spPr>
          <p:txBody>
            <a:bodyPr rot="0" spcFirstLastPara="0" vertOverflow="overflow" horzOverflow="overflow" vert="horz" wrap="square" lIns="93260" tIns="74608" rIns="93260" bIns="46630" numCol="1" spcCol="0" rtlCol="0" fromWordArt="0" anchor="t" anchorCtr="0" forceAA="0" compatLnSpc="1">
              <a:prstTxWarp prst="textNoShape">
                <a:avLst/>
              </a:prstTxWarp>
              <a:noAutofit/>
            </a:bodyPr>
            <a:lstStyle/>
            <a:p>
              <a:pPr algn="ctr" defTabSz="932597">
                <a:defRPr/>
              </a:pPr>
              <a:r>
                <a:rPr lang="en-US" sz="2448" kern="0">
                  <a:solidFill>
                    <a:prstClr val="white"/>
                  </a:solidFill>
                  <a:latin typeface="Segoe UI Light"/>
                  <a:cs typeface="Segoe UI Semibold" panose="020B0702040204020203" pitchFamily="34" charset="0"/>
                </a:rPr>
                <a:t>Business </a:t>
              </a:r>
              <a:br>
                <a:rPr lang="en-US" sz="2448" kern="0">
                  <a:solidFill>
                    <a:prstClr val="white"/>
                  </a:solidFill>
                  <a:latin typeface="Segoe UI Light"/>
                  <a:cs typeface="Segoe UI Semibold" panose="020B0702040204020203" pitchFamily="34" charset="0"/>
                </a:rPr>
              </a:br>
              <a:r>
                <a:rPr lang="en-US" sz="2448" kern="0">
                  <a:solidFill>
                    <a:prstClr val="white"/>
                  </a:solidFill>
                  <a:latin typeface="Segoe UI Light"/>
                  <a:cs typeface="Segoe UI Semibold" panose="020B0702040204020203" pitchFamily="34" charset="0"/>
                </a:rPr>
                <a:t>models</a:t>
              </a:r>
            </a:p>
          </p:txBody>
        </p:sp>
        <p:grpSp>
          <p:nvGrpSpPr>
            <p:cNvPr id="79" name="Group 189">
              <a:extLst>
                <a:ext uri="{FF2B5EF4-FFF2-40B4-BE49-F238E27FC236}">
                  <a16:creationId xmlns:a16="http://schemas.microsoft.com/office/drawing/2014/main" id="{BAC969FA-FC40-4837-8E7C-ADDC7916C9C1}"/>
                </a:ext>
              </a:extLst>
            </p:cNvPr>
            <p:cNvGrpSpPr/>
            <p:nvPr/>
          </p:nvGrpSpPr>
          <p:grpSpPr>
            <a:xfrm>
              <a:off x="3300213" y="2802390"/>
              <a:ext cx="2651760" cy="1234440"/>
              <a:chOff x="3278441" y="2201680"/>
              <a:chExt cx="2651760" cy="1234440"/>
            </a:xfrm>
          </p:grpSpPr>
          <p:sp>
            <p:nvSpPr>
              <p:cNvPr id="87" name="Rectangle 190">
                <a:extLst>
                  <a:ext uri="{FF2B5EF4-FFF2-40B4-BE49-F238E27FC236}">
                    <a16:creationId xmlns:a16="http://schemas.microsoft.com/office/drawing/2014/main" id="{F4A29816-069C-4A2F-95A2-ACE80F107CFA}"/>
                  </a:ext>
                </a:extLst>
              </p:cNvPr>
              <p:cNvSpPr/>
              <p:nvPr/>
            </p:nvSpPr>
            <p:spPr>
              <a:xfrm>
                <a:off x="3278441" y="2201680"/>
                <a:ext cx="2651760" cy="1234440"/>
              </a:xfrm>
              <a:prstGeom prst="rect">
                <a:avLst/>
              </a:prstGeom>
              <a:solidFill>
                <a:sysClr val="window" lastClr="FFFFFF">
                  <a:lumMod val="95000"/>
                  <a:alpha val="90000"/>
                </a:sysClr>
              </a:solidFill>
              <a:ln w="25400" cap="flat" cmpd="sng" algn="ctr">
                <a:noFill/>
                <a:prstDash val="solid"/>
              </a:ln>
              <a:effectLst/>
            </p:spPr>
            <p:txBody>
              <a:bodyPr rot="0" spcFirstLastPara="0" vertOverflow="overflow" horzOverflow="overflow" vert="horz" wrap="square" lIns="93260" tIns="46630" rIns="93260" bIns="93260" numCol="1" spcCol="0" rtlCol="0" fromWordArt="0" anchor="t" anchorCtr="0" forceAA="0" compatLnSpc="1">
                <a:prstTxWarp prst="textNoShape">
                  <a:avLst/>
                </a:prstTxWarp>
                <a:noAutofit/>
              </a:bodyPr>
              <a:lstStyle/>
              <a:p>
                <a:pPr algn="ctr" defTabSz="932597">
                  <a:defRPr/>
                </a:pPr>
                <a:r>
                  <a:rPr lang="en-US" sz="1428" kern="0">
                    <a:solidFill>
                      <a:srgbClr val="0078D7"/>
                    </a:solidFill>
                    <a:latin typeface="Segoe UI Light"/>
                    <a:cs typeface="Segoe UI Semibold" panose="020B0702040204020203" pitchFamily="34" charset="0"/>
                  </a:rPr>
                  <a:t>Car sharing services</a:t>
                </a:r>
              </a:p>
            </p:txBody>
          </p:sp>
          <p:pic>
            <p:nvPicPr>
              <p:cNvPr id="88" name="Picture 38" descr="https://upload.wikimedia.org/wikipedia/en/thumb/5/59/Zipcar_Logo.svg/399px-Zipcar_Logo.svg.png">
                <a:extLst>
                  <a:ext uri="{FF2B5EF4-FFF2-40B4-BE49-F238E27FC236}">
                    <a16:creationId xmlns:a16="http://schemas.microsoft.com/office/drawing/2014/main" id="{3972DB10-FF9F-4519-8440-8FD2506213B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05157" y="2859233"/>
                <a:ext cx="964849" cy="49088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4" descr="http://www.mercedes-seite.de/wp-content/uploads/2014/01/Car2go_logo.png">
                <a:extLst>
                  <a:ext uri="{FF2B5EF4-FFF2-40B4-BE49-F238E27FC236}">
                    <a16:creationId xmlns:a16="http://schemas.microsoft.com/office/drawing/2014/main" id="{5AD9C1D2-0F3E-493F-BBAB-E3D1D346C1D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448547" y="2569659"/>
                <a:ext cx="629754" cy="41327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93">
                <a:extLst>
                  <a:ext uri="{FF2B5EF4-FFF2-40B4-BE49-F238E27FC236}">
                    <a16:creationId xmlns:a16="http://schemas.microsoft.com/office/drawing/2014/main" id="{4E26BB61-4BB1-4539-81FD-97464562132A}"/>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148679" y="2477998"/>
                <a:ext cx="681197" cy="645965"/>
              </a:xfrm>
              <a:prstGeom prst="rect">
                <a:avLst/>
              </a:prstGeom>
            </p:spPr>
          </p:pic>
        </p:grpSp>
        <p:grpSp>
          <p:nvGrpSpPr>
            <p:cNvPr id="80" name="Group 199">
              <a:extLst>
                <a:ext uri="{FF2B5EF4-FFF2-40B4-BE49-F238E27FC236}">
                  <a16:creationId xmlns:a16="http://schemas.microsoft.com/office/drawing/2014/main" id="{7515905E-6914-4557-B25D-D013D9A8251E}"/>
                </a:ext>
              </a:extLst>
            </p:cNvPr>
            <p:cNvGrpSpPr/>
            <p:nvPr/>
          </p:nvGrpSpPr>
          <p:grpSpPr>
            <a:xfrm>
              <a:off x="3286497" y="4141668"/>
              <a:ext cx="2679192" cy="1234440"/>
              <a:chOff x="3264725" y="3540958"/>
              <a:chExt cx="2679192" cy="1234440"/>
            </a:xfrm>
          </p:grpSpPr>
          <p:sp>
            <p:nvSpPr>
              <p:cNvPr id="85" name="Rectangle 200">
                <a:extLst>
                  <a:ext uri="{FF2B5EF4-FFF2-40B4-BE49-F238E27FC236}">
                    <a16:creationId xmlns:a16="http://schemas.microsoft.com/office/drawing/2014/main" id="{F5AD1D8A-B587-4ABE-9858-AFA1AA07F418}"/>
                  </a:ext>
                </a:extLst>
              </p:cNvPr>
              <p:cNvSpPr/>
              <p:nvPr/>
            </p:nvSpPr>
            <p:spPr>
              <a:xfrm flipH="1">
                <a:off x="3264725" y="3540958"/>
                <a:ext cx="2679192" cy="1234440"/>
              </a:xfrm>
              <a:prstGeom prst="rect">
                <a:avLst/>
              </a:prstGeom>
              <a:solidFill>
                <a:sysClr val="window" lastClr="FFFFFF">
                  <a:lumMod val="95000"/>
                  <a:alpha val="90000"/>
                </a:sysClr>
              </a:solidFill>
              <a:ln w="25400" cap="flat" cmpd="sng" algn="ctr">
                <a:noFill/>
                <a:prstDash val="solid"/>
              </a:ln>
              <a:effectLst/>
            </p:spPr>
            <p:txBody>
              <a:bodyPr rot="0" spcFirstLastPara="0" vertOverflow="overflow" horzOverflow="overflow" vert="horz" wrap="square" lIns="93260" tIns="46630" rIns="93260" bIns="93260" numCol="1" spcCol="0" rtlCol="0" fromWordArt="0" anchor="t" anchorCtr="0" forceAA="0" compatLnSpc="1">
                <a:prstTxWarp prst="textNoShape">
                  <a:avLst/>
                </a:prstTxWarp>
                <a:noAutofit/>
              </a:bodyPr>
              <a:lstStyle/>
              <a:p>
                <a:pPr algn="ctr" defTabSz="932597">
                  <a:defRPr/>
                </a:pPr>
                <a:r>
                  <a:rPr lang="en-US" sz="1428" kern="0">
                    <a:solidFill>
                      <a:srgbClr val="0078D7"/>
                    </a:solidFill>
                    <a:latin typeface="Segoe UI Light"/>
                    <a:cs typeface="Segoe UI Semibold" panose="020B0702040204020203" pitchFamily="34" charset="0"/>
                  </a:rPr>
                  <a:t>Pay-as-you-go insurance</a:t>
                </a:r>
              </a:p>
            </p:txBody>
          </p:sp>
          <p:pic>
            <p:nvPicPr>
              <p:cNvPr id="86" name="Picture 6" descr="http://www.thedetroitbureau.com/wp-content/uploads/2012/07/Flo-and-Snapshot.jpg">
                <a:extLst>
                  <a:ext uri="{FF2B5EF4-FFF2-40B4-BE49-F238E27FC236}">
                    <a16:creationId xmlns:a16="http://schemas.microsoft.com/office/drawing/2014/main" id="{30430A1C-FBFF-4A11-A13C-35C1E972D456}"/>
                  </a:ext>
                </a:extLst>
              </p:cNvPr>
              <p:cNvPicPr>
                <a:picLocks noChangeAspect="1" noChangeArrowheads="1"/>
              </p:cNvPicPr>
              <p:nvPr/>
            </p:nvPicPr>
            <p:blipFill>
              <a:blip r:embed="rId13" cstate="screen">
                <a:clrChange>
                  <a:clrFrom>
                    <a:srgbClr val="F2F6F9"/>
                  </a:clrFrom>
                  <a:clrTo>
                    <a:srgbClr val="F2F6F9">
                      <a:alpha val="0"/>
                    </a:srgbClr>
                  </a:clrTo>
                </a:clrChange>
                <a:extLst>
                  <a:ext uri="{28A0092B-C50C-407E-A947-70E740481C1C}">
                    <a14:useLocalDpi xmlns:a14="http://schemas.microsoft.com/office/drawing/2010/main"/>
                  </a:ext>
                </a:extLst>
              </a:blip>
              <a:srcRect/>
              <a:stretch>
                <a:fillRect/>
              </a:stretch>
            </p:blipFill>
            <p:spPr bwMode="auto">
              <a:xfrm>
                <a:off x="3484375" y="3868530"/>
                <a:ext cx="827861" cy="8411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208">
              <a:extLst>
                <a:ext uri="{FF2B5EF4-FFF2-40B4-BE49-F238E27FC236}">
                  <a16:creationId xmlns:a16="http://schemas.microsoft.com/office/drawing/2014/main" id="{5CAAA677-1534-4202-B2FD-3CB746D4C629}"/>
                </a:ext>
              </a:extLst>
            </p:cNvPr>
            <p:cNvGrpSpPr/>
            <p:nvPr/>
          </p:nvGrpSpPr>
          <p:grpSpPr>
            <a:xfrm>
              <a:off x="3286497" y="5470062"/>
              <a:ext cx="2679192" cy="1234440"/>
              <a:chOff x="3264725" y="4869352"/>
              <a:chExt cx="2679192" cy="1234440"/>
            </a:xfrm>
          </p:grpSpPr>
          <p:sp>
            <p:nvSpPr>
              <p:cNvPr id="82" name="Rectangle 209">
                <a:extLst>
                  <a:ext uri="{FF2B5EF4-FFF2-40B4-BE49-F238E27FC236}">
                    <a16:creationId xmlns:a16="http://schemas.microsoft.com/office/drawing/2014/main" id="{E89DBE04-A05B-4D20-83C1-C2AFE9271DAE}"/>
                  </a:ext>
                </a:extLst>
              </p:cNvPr>
              <p:cNvSpPr/>
              <p:nvPr/>
            </p:nvSpPr>
            <p:spPr>
              <a:xfrm>
                <a:off x="3264725" y="4869352"/>
                <a:ext cx="2679192" cy="1234440"/>
              </a:xfrm>
              <a:prstGeom prst="rect">
                <a:avLst/>
              </a:prstGeom>
              <a:solidFill>
                <a:sysClr val="window" lastClr="FFFFFF">
                  <a:lumMod val="95000"/>
                  <a:alpha val="90000"/>
                </a:sysClr>
              </a:solidFill>
              <a:ln w="25400" cap="flat" cmpd="sng" algn="ctr">
                <a:noFill/>
                <a:prstDash val="solid"/>
              </a:ln>
              <a:effectLst/>
            </p:spPr>
            <p:txBody>
              <a:bodyPr rot="0" spcFirstLastPara="0" vertOverflow="overflow" horzOverflow="overflow" vert="horz" wrap="square" lIns="93260" tIns="46630" rIns="93260" bIns="93260" numCol="1" spcCol="0" rtlCol="0" fromWordArt="0" anchor="t" anchorCtr="0" forceAA="0" compatLnSpc="1">
                <a:prstTxWarp prst="textNoShape">
                  <a:avLst/>
                </a:prstTxWarp>
                <a:noAutofit/>
              </a:bodyPr>
              <a:lstStyle/>
              <a:p>
                <a:pPr algn="ctr" defTabSz="932597">
                  <a:defRPr/>
                </a:pPr>
                <a:r>
                  <a:rPr lang="en-US" sz="1428" kern="0">
                    <a:solidFill>
                      <a:srgbClr val="0078D7"/>
                    </a:solidFill>
                    <a:latin typeface="Segoe UI Light"/>
                    <a:cs typeface="Segoe UI Semibold" panose="020B0702040204020203" pitchFamily="34" charset="0"/>
                  </a:rPr>
                  <a:t>Fleet management services</a:t>
                </a:r>
              </a:p>
            </p:txBody>
          </p:sp>
          <p:pic>
            <p:nvPicPr>
              <p:cNvPr id="83" name="Picture 210">
                <a:extLst>
                  <a:ext uri="{FF2B5EF4-FFF2-40B4-BE49-F238E27FC236}">
                    <a16:creationId xmlns:a16="http://schemas.microsoft.com/office/drawing/2014/main" id="{BC503B05-349A-4284-A1D1-A1C682D13CF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901658" y="5506036"/>
                <a:ext cx="785029" cy="447493"/>
              </a:xfrm>
              <a:prstGeom prst="rect">
                <a:avLst/>
              </a:prstGeom>
            </p:spPr>
          </p:pic>
          <p:pic>
            <p:nvPicPr>
              <p:cNvPr id="84" name="Picture 211">
                <a:extLst>
                  <a:ext uri="{FF2B5EF4-FFF2-40B4-BE49-F238E27FC236}">
                    <a16:creationId xmlns:a16="http://schemas.microsoft.com/office/drawing/2014/main" id="{D01D693F-8D57-4367-9622-FBEC94E4D544}"/>
                  </a:ext>
                </a:extLst>
              </p:cNvPr>
              <p:cNvPicPr>
                <a:picLocks noChangeAspect="1"/>
              </p:cNvPicPr>
              <p:nvPr/>
            </p:nvPicPr>
            <p:blipFill>
              <a:blip r:embed="rId15" cstate="screen">
                <a:extLst>
                  <a:ext uri="{BEBA8EAE-BF5A-486C-A8C5-ECC9F3942E4B}">
                    <a14:imgProps xmlns:a14="http://schemas.microsoft.com/office/drawing/2010/main">
                      <a14:imgLayer r:embed="rId16">
                        <a14:imgEffect>
                          <a14:backgroundRemoval t="3233" b="95843" l="758" r="98939">
                            <a14:foregroundMark x1="23283" y1="59815" x2="23283" y2="75520"/>
                            <a14:foregroundMark x1="40909" y1="59815" x2="40505" y2="79677"/>
                            <a14:foregroundMark x1="52071" y1="48499" x2="51768" y2="70439"/>
                            <a14:foregroundMark x1="55909" y1="41109" x2="56414" y2="65358"/>
                            <a14:foregroundMark x1="61667" y1="52194" x2="61061" y2="72748"/>
                            <a14:foregroundMark x1="67374" y1="55427" x2="67071" y2="72286"/>
                            <a14:foregroundMark x1="79192" y1="58661" x2="78283" y2="71824"/>
                            <a14:foregroundMark x1="90960" y1="55889" x2="91465" y2="63972"/>
                            <a14:foregroundMark x1="50859" y1="30485" x2="51667" y2="33718"/>
                            <a14:foregroundMark x1="10152" y1="36490" x2="12778" y2="45727"/>
                            <a14:backgroundMark x1="9651" y1="20732" x2="12332" y2="29268"/>
                          </a14:backgroundRemoval>
                        </a14:imgEffect>
                      </a14:imgLayer>
                    </a14:imgProps>
                  </a:ext>
                  <a:ext uri="{28A0092B-C50C-407E-A947-70E740481C1C}">
                    <a14:useLocalDpi xmlns:a14="http://schemas.microsoft.com/office/drawing/2010/main"/>
                  </a:ext>
                </a:extLst>
              </a:blip>
              <a:stretch>
                <a:fillRect/>
              </a:stretch>
            </p:blipFill>
            <p:spPr>
              <a:xfrm>
                <a:off x="3423040" y="5349758"/>
                <a:ext cx="1409921" cy="308616"/>
              </a:xfrm>
              <a:prstGeom prst="rect">
                <a:avLst/>
              </a:prstGeom>
            </p:spPr>
          </p:pic>
        </p:grpSp>
      </p:grpSp>
      <p:grpSp>
        <p:nvGrpSpPr>
          <p:cNvPr id="91" name="Group 212">
            <a:extLst>
              <a:ext uri="{FF2B5EF4-FFF2-40B4-BE49-F238E27FC236}">
                <a16:creationId xmlns:a16="http://schemas.microsoft.com/office/drawing/2014/main" id="{85BBAE09-0B94-481F-AB43-DB470C41FD19}"/>
              </a:ext>
            </a:extLst>
          </p:cNvPr>
          <p:cNvGrpSpPr/>
          <p:nvPr/>
        </p:nvGrpSpPr>
        <p:grpSpPr>
          <a:xfrm>
            <a:off x="348915" y="2850916"/>
            <a:ext cx="2732528" cy="1259015"/>
            <a:chOff x="319468" y="2194560"/>
            <a:chExt cx="2679192" cy="1234440"/>
          </a:xfrm>
        </p:grpSpPr>
        <p:sp>
          <p:nvSpPr>
            <p:cNvPr id="92" name="Rectangle 213">
              <a:extLst>
                <a:ext uri="{FF2B5EF4-FFF2-40B4-BE49-F238E27FC236}">
                  <a16:creationId xmlns:a16="http://schemas.microsoft.com/office/drawing/2014/main" id="{3F3DAE3A-2BE9-4EB3-BBB3-EB8E6B09E09B}"/>
                </a:ext>
              </a:extLst>
            </p:cNvPr>
            <p:cNvSpPr/>
            <p:nvPr/>
          </p:nvSpPr>
          <p:spPr>
            <a:xfrm>
              <a:off x="319468" y="2194560"/>
              <a:ext cx="2679192" cy="1234440"/>
            </a:xfrm>
            <a:prstGeom prst="rect">
              <a:avLst/>
            </a:prstGeom>
            <a:solidFill>
              <a:sysClr val="window" lastClr="FFFFFF">
                <a:lumMod val="95000"/>
                <a:alpha val="90000"/>
              </a:sysClr>
            </a:solidFill>
            <a:ln w="25400" cap="flat" cmpd="sng" algn="ctr">
              <a:noFill/>
              <a:prstDash val="solid"/>
            </a:ln>
            <a:effectLst/>
          </p:spPr>
          <p:txBody>
            <a:bodyPr rot="0" spcFirstLastPara="0" vertOverflow="overflow" horzOverflow="overflow" vert="horz" wrap="square" lIns="93260" tIns="46630" rIns="93260" bIns="93260" numCol="1" spcCol="0" rtlCol="0" fromWordArt="0" anchor="t" anchorCtr="0" forceAA="0" compatLnSpc="1">
              <a:prstTxWarp prst="textNoShape">
                <a:avLst/>
              </a:prstTxWarp>
              <a:noAutofit/>
            </a:bodyPr>
            <a:lstStyle/>
            <a:p>
              <a:pPr algn="ctr" defTabSz="932597">
                <a:defRPr/>
              </a:pPr>
              <a:r>
                <a:rPr lang="en-US" sz="1428" kern="0">
                  <a:solidFill>
                    <a:srgbClr val="0078D7"/>
                  </a:solidFill>
                  <a:latin typeface="Segoe UI Light"/>
                  <a:cs typeface="Segoe UI Semibold" panose="020B0702040204020203" pitchFamily="34" charset="0"/>
                </a:rPr>
                <a:t>Connected cars</a:t>
              </a:r>
            </a:p>
          </p:txBody>
        </p:sp>
        <p:pic>
          <p:nvPicPr>
            <p:cNvPr id="93" name="Picture 214">
              <a:extLst>
                <a:ext uri="{FF2B5EF4-FFF2-40B4-BE49-F238E27FC236}">
                  <a16:creationId xmlns:a16="http://schemas.microsoft.com/office/drawing/2014/main" id="{17C787EE-ED22-4381-A781-62C79BC434A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895771" y="2556187"/>
              <a:ext cx="843955" cy="506373"/>
            </a:xfrm>
            <a:prstGeom prst="rect">
              <a:avLst/>
            </a:prstGeom>
          </p:spPr>
        </p:pic>
        <p:pic>
          <p:nvPicPr>
            <p:cNvPr id="94" name="Picture 215">
              <a:extLst>
                <a:ext uri="{FF2B5EF4-FFF2-40B4-BE49-F238E27FC236}">
                  <a16:creationId xmlns:a16="http://schemas.microsoft.com/office/drawing/2014/main" id="{08B1A87B-44B8-495D-847F-B78B9FD9F2EA}"/>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49869" y="3046206"/>
              <a:ext cx="1189704" cy="306532"/>
            </a:xfrm>
            <a:prstGeom prst="rect">
              <a:avLst/>
            </a:prstGeom>
          </p:spPr>
        </p:pic>
        <p:pic>
          <p:nvPicPr>
            <p:cNvPr id="95" name="Picture 216">
              <a:extLst>
                <a:ext uri="{FF2B5EF4-FFF2-40B4-BE49-F238E27FC236}">
                  <a16:creationId xmlns:a16="http://schemas.microsoft.com/office/drawing/2014/main" id="{B18262AC-7E31-49DD-B437-89A9E07A8919}"/>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15347" y="2613772"/>
              <a:ext cx="785975" cy="394177"/>
            </a:xfrm>
            <a:prstGeom prst="rect">
              <a:avLst/>
            </a:prstGeom>
          </p:spPr>
        </p:pic>
      </p:grpSp>
      <p:sp>
        <p:nvSpPr>
          <p:cNvPr id="96" name="Rectangle 223">
            <a:extLst>
              <a:ext uri="{FF2B5EF4-FFF2-40B4-BE49-F238E27FC236}">
                <a16:creationId xmlns:a16="http://schemas.microsoft.com/office/drawing/2014/main" id="{55072E14-1124-4AC8-BC37-BDF0E93BC994}"/>
              </a:ext>
            </a:extLst>
          </p:cNvPr>
          <p:cNvSpPr/>
          <p:nvPr/>
        </p:nvSpPr>
        <p:spPr>
          <a:xfrm>
            <a:off x="9267907" y="1934032"/>
            <a:ext cx="2917882" cy="4991115"/>
          </a:xfrm>
          <a:prstGeom prst="rect">
            <a:avLst/>
          </a:prstGeom>
          <a:solidFill>
            <a:srgbClr val="000000">
              <a:alpha val="50000"/>
            </a:srgbClr>
          </a:solidFill>
          <a:ln w="25400" cap="flat" cmpd="sng" algn="ctr">
            <a:noFill/>
            <a:prstDash val="solid"/>
          </a:ln>
          <a:effectLst/>
        </p:spPr>
        <p:txBody>
          <a:bodyPr rot="0" spcFirstLastPara="0" vertOverflow="overflow" horzOverflow="overflow" vert="horz" wrap="square" lIns="93260" tIns="74608" rIns="93260" bIns="46630" numCol="1" spcCol="0" rtlCol="0" fromWordArt="0" anchor="t" anchorCtr="0" forceAA="0" compatLnSpc="1">
            <a:prstTxWarp prst="textNoShape">
              <a:avLst/>
            </a:prstTxWarp>
            <a:noAutofit/>
          </a:bodyPr>
          <a:lstStyle/>
          <a:p>
            <a:pPr algn="ctr" defTabSz="932597">
              <a:defRPr/>
            </a:pPr>
            <a:r>
              <a:rPr lang="en-US" sz="2448" kern="0">
                <a:solidFill>
                  <a:prstClr val="white"/>
                </a:solidFill>
                <a:latin typeface="Segoe UI Light"/>
                <a:cs typeface="Segoe UI Semibold" panose="020B0702040204020203" pitchFamily="34" charset="0"/>
              </a:rPr>
              <a:t>Smart </a:t>
            </a:r>
            <a:br>
              <a:rPr lang="en-US" sz="2448" kern="0">
                <a:solidFill>
                  <a:prstClr val="white"/>
                </a:solidFill>
                <a:latin typeface="Segoe UI Light"/>
                <a:cs typeface="Segoe UI Semibold" panose="020B0702040204020203" pitchFamily="34" charset="0"/>
              </a:rPr>
            </a:br>
            <a:r>
              <a:rPr lang="en-US" sz="2448" kern="0">
                <a:solidFill>
                  <a:prstClr val="white"/>
                </a:solidFill>
                <a:latin typeface="Segoe UI Light"/>
                <a:cs typeface="Segoe UI Semibold" panose="020B0702040204020203" pitchFamily="34" charset="0"/>
              </a:rPr>
              <a:t>ecosystems</a:t>
            </a:r>
          </a:p>
        </p:txBody>
      </p:sp>
      <p:grpSp>
        <p:nvGrpSpPr>
          <p:cNvPr id="97" name="Group 229">
            <a:extLst>
              <a:ext uri="{FF2B5EF4-FFF2-40B4-BE49-F238E27FC236}">
                <a16:creationId xmlns:a16="http://schemas.microsoft.com/office/drawing/2014/main" id="{CF68C00C-95FF-48B5-B414-6DE071A6B4D0}"/>
              </a:ext>
            </a:extLst>
          </p:cNvPr>
          <p:cNvGrpSpPr/>
          <p:nvPr/>
        </p:nvGrpSpPr>
        <p:grpSpPr>
          <a:xfrm>
            <a:off x="9360584" y="5578956"/>
            <a:ext cx="2732528" cy="1259015"/>
            <a:chOff x="9155240" y="4869352"/>
            <a:chExt cx="2679192" cy="1234440"/>
          </a:xfrm>
        </p:grpSpPr>
        <p:sp>
          <p:nvSpPr>
            <p:cNvPr id="98" name="Rectangle 230">
              <a:extLst>
                <a:ext uri="{FF2B5EF4-FFF2-40B4-BE49-F238E27FC236}">
                  <a16:creationId xmlns:a16="http://schemas.microsoft.com/office/drawing/2014/main" id="{6E3902FF-F1A9-4B33-8497-A017B439B678}"/>
                </a:ext>
              </a:extLst>
            </p:cNvPr>
            <p:cNvSpPr/>
            <p:nvPr/>
          </p:nvSpPr>
          <p:spPr>
            <a:xfrm>
              <a:off x="9155240" y="4869352"/>
              <a:ext cx="2679192" cy="1234440"/>
            </a:xfrm>
            <a:prstGeom prst="rect">
              <a:avLst/>
            </a:prstGeom>
            <a:solidFill>
              <a:sysClr val="window" lastClr="FFFFFF">
                <a:lumMod val="95000"/>
                <a:alpha val="90000"/>
              </a:sysClr>
            </a:solidFill>
            <a:ln w="25400" cap="flat" cmpd="sng" algn="ctr">
              <a:noFill/>
              <a:prstDash val="solid"/>
            </a:ln>
            <a:effectLst/>
          </p:spPr>
          <p:txBody>
            <a:bodyPr rot="0" spcFirstLastPara="0" vertOverflow="overflow" horzOverflow="overflow" vert="horz" wrap="square" lIns="93260" tIns="46630" rIns="93260" bIns="93260" numCol="1" spcCol="0" rtlCol="0" fromWordArt="0" anchor="t" anchorCtr="0" forceAA="0" compatLnSpc="1">
              <a:prstTxWarp prst="textNoShape">
                <a:avLst/>
              </a:prstTxWarp>
              <a:noAutofit/>
            </a:bodyPr>
            <a:lstStyle/>
            <a:p>
              <a:pPr algn="ctr" defTabSz="932597">
                <a:defRPr/>
              </a:pPr>
              <a:r>
                <a:rPr lang="en-US" sz="1428" kern="0">
                  <a:solidFill>
                    <a:srgbClr val="0078D7"/>
                  </a:solidFill>
                  <a:latin typeface="Segoe UI Light"/>
                  <a:cs typeface="Segoe UI Semibold" panose="020B0702040204020203" pitchFamily="34" charset="0"/>
                </a:rPr>
                <a:t>Smart cities</a:t>
              </a:r>
            </a:p>
          </p:txBody>
        </p:sp>
        <p:pic>
          <p:nvPicPr>
            <p:cNvPr id="99" name="Picture 231">
              <a:extLst>
                <a:ext uri="{FF2B5EF4-FFF2-40B4-BE49-F238E27FC236}">
                  <a16:creationId xmlns:a16="http://schemas.microsoft.com/office/drawing/2014/main" id="{348E6CF4-99BD-4047-A7DD-4CD60942E871}"/>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150333" y="5408091"/>
              <a:ext cx="1564110" cy="452029"/>
            </a:xfrm>
            <a:prstGeom prst="rect">
              <a:avLst/>
            </a:prstGeom>
          </p:spPr>
        </p:pic>
        <p:pic>
          <p:nvPicPr>
            <p:cNvPr id="100" name="Picture 232">
              <a:extLst>
                <a:ext uri="{FF2B5EF4-FFF2-40B4-BE49-F238E27FC236}">
                  <a16:creationId xmlns:a16="http://schemas.microsoft.com/office/drawing/2014/main" id="{76D471B2-250D-4E71-A790-57FB9C8DDC3C}"/>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75650" y="5107503"/>
              <a:ext cx="773793" cy="898153"/>
            </a:xfrm>
            <a:prstGeom prst="rect">
              <a:avLst/>
            </a:prstGeom>
          </p:spPr>
        </p:pic>
      </p:grpSp>
      <p:grpSp>
        <p:nvGrpSpPr>
          <p:cNvPr id="101" name="Group 233">
            <a:extLst>
              <a:ext uri="{FF2B5EF4-FFF2-40B4-BE49-F238E27FC236}">
                <a16:creationId xmlns:a16="http://schemas.microsoft.com/office/drawing/2014/main" id="{AB53BFCC-079B-4A58-84AB-CE78C11C7F0C}"/>
              </a:ext>
            </a:extLst>
          </p:cNvPr>
          <p:cNvGrpSpPr/>
          <p:nvPr/>
        </p:nvGrpSpPr>
        <p:grpSpPr>
          <a:xfrm>
            <a:off x="9360584" y="2858178"/>
            <a:ext cx="2732528" cy="1259015"/>
            <a:chOff x="9155240" y="2201680"/>
            <a:chExt cx="2679192" cy="1234440"/>
          </a:xfrm>
        </p:grpSpPr>
        <p:grpSp>
          <p:nvGrpSpPr>
            <p:cNvPr id="102" name="Group 234">
              <a:extLst>
                <a:ext uri="{FF2B5EF4-FFF2-40B4-BE49-F238E27FC236}">
                  <a16:creationId xmlns:a16="http://schemas.microsoft.com/office/drawing/2014/main" id="{F85DB4C2-7436-49ED-BB98-269A8F7DFFD7}"/>
                </a:ext>
              </a:extLst>
            </p:cNvPr>
            <p:cNvGrpSpPr/>
            <p:nvPr/>
          </p:nvGrpSpPr>
          <p:grpSpPr>
            <a:xfrm>
              <a:off x="9155240" y="2201680"/>
              <a:ext cx="2679192" cy="1234440"/>
              <a:chOff x="9155240" y="2201680"/>
              <a:chExt cx="2679192" cy="1234440"/>
            </a:xfrm>
          </p:grpSpPr>
          <p:sp>
            <p:nvSpPr>
              <p:cNvPr id="104" name="Rectangle 236">
                <a:extLst>
                  <a:ext uri="{FF2B5EF4-FFF2-40B4-BE49-F238E27FC236}">
                    <a16:creationId xmlns:a16="http://schemas.microsoft.com/office/drawing/2014/main" id="{D45AA26A-5341-4D04-809D-1CDA613FD9D2}"/>
                  </a:ext>
                </a:extLst>
              </p:cNvPr>
              <p:cNvSpPr/>
              <p:nvPr/>
            </p:nvSpPr>
            <p:spPr>
              <a:xfrm>
                <a:off x="9155240" y="2201680"/>
                <a:ext cx="2679192" cy="1234440"/>
              </a:xfrm>
              <a:prstGeom prst="rect">
                <a:avLst/>
              </a:prstGeom>
              <a:solidFill>
                <a:sysClr val="window" lastClr="FFFFFF">
                  <a:lumMod val="95000"/>
                  <a:alpha val="90000"/>
                </a:sysClr>
              </a:solidFill>
              <a:ln w="25400" cap="flat" cmpd="sng" algn="ctr">
                <a:noFill/>
                <a:prstDash val="solid"/>
              </a:ln>
              <a:effectLst/>
            </p:spPr>
            <p:txBody>
              <a:bodyPr rot="0" spcFirstLastPara="0" vertOverflow="overflow" horzOverflow="overflow" vert="horz" wrap="square" lIns="93260" tIns="46630" rIns="93260" bIns="93260" numCol="1" spcCol="0" rtlCol="0" fromWordArt="0" anchor="t" anchorCtr="0" forceAA="0" compatLnSpc="1">
                <a:prstTxWarp prst="textNoShape">
                  <a:avLst/>
                </a:prstTxWarp>
                <a:noAutofit/>
              </a:bodyPr>
              <a:lstStyle/>
              <a:p>
                <a:pPr algn="ctr" defTabSz="932597">
                  <a:defRPr/>
                </a:pPr>
                <a:r>
                  <a:rPr lang="en-US" sz="1428" kern="0">
                    <a:solidFill>
                      <a:srgbClr val="0078D7"/>
                    </a:solidFill>
                    <a:latin typeface="Segoe UI Light"/>
                    <a:cs typeface="Segoe UI Semibold" panose="020B0702040204020203" pitchFamily="34" charset="0"/>
                  </a:rPr>
                  <a:t>Smart homes</a:t>
                </a:r>
              </a:p>
            </p:txBody>
          </p:sp>
          <p:pic>
            <p:nvPicPr>
              <p:cNvPr id="105" name="Picture 237">
                <a:extLst>
                  <a:ext uri="{FF2B5EF4-FFF2-40B4-BE49-F238E27FC236}">
                    <a16:creationId xmlns:a16="http://schemas.microsoft.com/office/drawing/2014/main" id="{38C3DE4A-FEBC-4387-A665-02DC184B653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340790" y="2496319"/>
                <a:ext cx="647123" cy="278414"/>
              </a:xfrm>
              <a:prstGeom prst="rect">
                <a:avLst/>
              </a:prstGeom>
            </p:spPr>
          </p:pic>
          <p:pic>
            <p:nvPicPr>
              <p:cNvPr id="106" name="Picture 238">
                <a:extLst>
                  <a:ext uri="{FF2B5EF4-FFF2-40B4-BE49-F238E27FC236}">
                    <a16:creationId xmlns:a16="http://schemas.microsoft.com/office/drawing/2014/main" id="{0CCED922-4DE8-4981-8D00-963DD324F28E}"/>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655053" y="2555465"/>
                <a:ext cx="1052741" cy="313457"/>
              </a:xfrm>
              <a:prstGeom prst="rect">
                <a:avLst/>
              </a:prstGeom>
            </p:spPr>
          </p:pic>
        </p:grpSp>
        <p:pic>
          <p:nvPicPr>
            <p:cNvPr id="103" name="Picture 235">
              <a:extLst>
                <a:ext uri="{FF2B5EF4-FFF2-40B4-BE49-F238E27FC236}">
                  <a16:creationId xmlns:a16="http://schemas.microsoft.com/office/drawing/2014/main" id="{ABEF5E15-DCB2-44DB-8F09-B288D73397FA}"/>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748278" y="2921986"/>
              <a:ext cx="1531349" cy="403953"/>
            </a:xfrm>
            <a:prstGeom prst="rect">
              <a:avLst/>
            </a:prstGeom>
          </p:spPr>
        </p:pic>
      </p:grpSp>
      <p:grpSp>
        <p:nvGrpSpPr>
          <p:cNvPr id="107" name="Group 239">
            <a:extLst>
              <a:ext uri="{FF2B5EF4-FFF2-40B4-BE49-F238E27FC236}">
                <a16:creationId xmlns:a16="http://schemas.microsoft.com/office/drawing/2014/main" id="{F4FE3E8A-FCAB-4407-A9EF-6A9272855A20}"/>
              </a:ext>
            </a:extLst>
          </p:cNvPr>
          <p:cNvGrpSpPr/>
          <p:nvPr/>
        </p:nvGrpSpPr>
        <p:grpSpPr>
          <a:xfrm>
            <a:off x="9360584" y="4224117"/>
            <a:ext cx="2732528" cy="1259015"/>
            <a:chOff x="9155240" y="3540958"/>
            <a:chExt cx="2679192" cy="1234440"/>
          </a:xfrm>
        </p:grpSpPr>
        <p:grpSp>
          <p:nvGrpSpPr>
            <p:cNvPr id="108" name="Group 240">
              <a:extLst>
                <a:ext uri="{FF2B5EF4-FFF2-40B4-BE49-F238E27FC236}">
                  <a16:creationId xmlns:a16="http://schemas.microsoft.com/office/drawing/2014/main" id="{E30FC3F1-F6C9-4CE0-9274-5694A02F1698}"/>
                </a:ext>
              </a:extLst>
            </p:cNvPr>
            <p:cNvGrpSpPr/>
            <p:nvPr/>
          </p:nvGrpSpPr>
          <p:grpSpPr>
            <a:xfrm>
              <a:off x="9155240" y="3540958"/>
              <a:ext cx="2679192" cy="1234440"/>
              <a:chOff x="9155240" y="3540958"/>
              <a:chExt cx="2679192" cy="1234440"/>
            </a:xfrm>
          </p:grpSpPr>
          <p:sp>
            <p:nvSpPr>
              <p:cNvPr id="111" name="Rectangle 243">
                <a:extLst>
                  <a:ext uri="{FF2B5EF4-FFF2-40B4-BE49-F238E27FC236}">
                    <a16:creationId xmlns:a16="http://schemas.microsoft.com/office/drawing/2014/main" id="{38FE603D-6F2D-4F81-8407-56681420790F}"/>
                  </a:ext>
                </a:extLst>
              </p:cNvPr>
              <p:cNvSpPr/>
              <p:nvPr/>
            </p:nvSpPr>
            <p:spPr>
              <a:xfrm flipH="1">
                <a:off x="9155240" y="3540958"/>
                <a:ext cx="2679192" cy="1234440"/>
              </a:xfrm>
              <a:prstGeom prst="rect">
                <a:avLst/>
              </a:prstGeom>
              <a:solidFill>
                <a:sysClr val="window" lastClr="FFFFFF">
                  <a:lumMod val="95000"/>
                  <a:alpha val="90000"/>
                </a:sysClr>
              </a:solidFill>
              <a:ln w="25400" cap="flat" cmpd="sng" algn="ctr">
                <a:noFill/>
                <a:prstDash val="solid"/>
              </a:ln>
              <a:effectLst/>
            </p:spPr>
            <p:txBody>
              <a:bodyPr rot="0" spcFirstLastPara="0" vertOverflow="overflow" horzOverflow="overflow" vert="horz" wrap="square" lIns="93260" tIns="46630" rIns="93260" bIns="93260" numCol="1" spcCol="0" rtlCol="0" fromWordArt="0" anchor="t" anchorCtr="0" forceAA="0" compatLnSpc="1">
                <a:prstTxWarp prst="textNoShape">
                  <a:avLst/>
                </a:prstTxWarp>
                <a:noAutofit/>
              </a:bodyPr>
              <a:lstStyle/>
              <a:p>
                <a:pPr algn="ctr" defTabSz="932597">
                  <a:defRPr/>
                </a:pPr>
                <a:r>
                  <a:rPr lang="en-US" sz="1428" kern="0">
                    <a:solidFill>
                      <a:srgbClr val="0078D7"/>
                    </a:solidFill>
                    <a:latin typeface="Segoe UI Light"/>
                    <a:cs typeface="Segoe UI Semibold" panose="020B0702040204020203" pitchFamily="34" charset="0"/>
                  </a:rPr>
                  <a:t>Smart infrastructure</a:t>
                </a:r>
              </a:p>
            </p:txBody>
          </p:sp>
          <p:pic>
            <p:nvPicPr>
              <p:cNvPr id="112" name="Picture 244">
                <a:extLst>
                  <a:ext uri="{FF2B5EF4-FFF2-40B4-BE49-F238E27FC236}">
                    <a16:creationId xmlns:a16="http://schemas.microsoft.com/office/drawing/2014/main" id="{378404D7-A5DD-451A-86BE-AFACEF15EF54}"/>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0513952" y="3879607"/>
                <a:ext cx="1183021" cy="591510"/>
              </a:xfrm>
              <a:prstGeom prst="rect">
                <a:avLst/>
              </a:prstGeom>
            </p:spPr>
          </p:pic>
        </p:grpSp>
        <p:pic>
          <p:nvPicPr>
            <p:cNvPr id="109" name="Picture 241">
              <a:extLst>
                <a:ext uri="{FF2B5EF4-FFF2-40B4-BE49-F238E27FC236}">
                  <a16:creationId xmlns:a16="http://schemas.microsoft.com/office/drawing/2014/main" id="{A0704936-F3C2-4D51-8A46-8140CCB97FF7}"/>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275288" y="3917125"/>
              <a:ext cx="1050884" cy="439905"/>
            </a:xfrm>
            <a:prstGeom prst="rect">
              <a:avLst/>
            </a:prstGeom>
          </p:spPr>
        </p:pic>
        <p:pic>
          <p:nvPicPr>
            <p:cNvPr id="110" name="Picture 242">
              <a:extLst>
                <a:ext uri="{FF2B5EF4-FFF2-40B4-BE49-F238E27FC236}">
                  <a16:creationId xmlns:a16="http://schemas.microsoft.com/office/drawing/2014/main" id="{13E83C10-75B7-4156-82FB-CCFB2E0CA285}"/>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007687" y="4431444"/>
              <a:ext cx="660495" cy="266179"/>
            </a:xfrm>
            <a:prstGeom prst="rect">
              <a:avLst/>
            </a:prstGeom>
          </p:spPr>
        </p:pic>
      </p:grpSp>
      <p:grpSp>
        <p:nvGrpSpPr>
          <p:cNvPr id="113" name="Group 3">
            <a:extLst>
              <a:ext uri="{FF2B5EF4-FFF2-40B4-BE49-F238E27FC236}">
                <a16:creationId xmlns:a16="http://schemas.microsoft.com/office/drawing/2014/main" id="{C691402C-761B-4C16-BF8C-D250E28D7F04}"/>
              </a:ext>
            </a:extLst>
          </p:cNvPr>
          <p:cNvGrpSpPr/>
          <p:nvPr/>
        </p:nvGrpSpPr>
        <p:grpSpPr>
          <a:xfrm>
            <a:off x="3260127" y="1929615"/>
            <a:ext cx="2917882" cy="4991115"/>
            <a:chOff x="6140886" y="1896283"/>
            <a:chExt cx="2860928" cy="4893694"/>
          </a:xfrm>
        </p:grpSpPr>
        <p:sp>
          <p:nvSpPr>
            <p:cNvPr id="114" name="Rectangle 217">
              <a:extLst>
                <a:ext uri="{FF2B5EF4-FFF2-40B4-BE49-F238E27FC236}">
                  <a16:creationId xmlns:a16="http://schemas.microsoft.com/office/drawing/2014/main" id="{C4C37ED0-97D2-4B5F-8A10-9855A4233D9F}"/>
                </a:ext>
              </a:extLst>
            </p:cNvPr>
            <p:cNvSpPr/>
            <p:nvPr/>
          </p:nvSpPr>
          <p:spPr>
            <a:xfrm>
              <a:off x="6140886" y="1896283"/>
              <a:ext cx="2860928" cy="4893694"/>
            </a:xfrm>
            <a:prstGeom prst="rect">
              <a:avLst/>
            </a:prstGeom>
            <a:solidFill>
              <a:srgbClr val="000000">
                <a:alpha val="50000"/>
              </a:srgbClr>
            </a:solidFill>
            <a:ln w="25400" cap="flat" cmpd="sng" algn="ctr">
              <a:noFill/>
              <a:prstDash val="solid"/>
            </a:ln>
            <a:effectLst/>
          </p:spPr>
          <p:txBody>
            <a:bodyPr rot="0" spcFirstLastPara="0" vertOverflow="overflow" horzOverflow="overflow" vert="horz" wrap="square" lIns="93260" tIns="74608" rIns="93260" bIns="46630" numCol="1" spcCol="0" rtlCol="0" fromWordArt="0" anchor="t" anchorCtr="0" forceAA="0" compatLnSpc="1">
              <a:prstTxWarp prst="textNoShape">
                <a:avLst/>
              </a:prstTxWarp>
              <a:noAutofit/>
            </a:bodyPr>
            <a:lstStyle/>
            <a:p>
              <a:pPr algn="ctr" defTabSz="932597">
                <a:defRPr/>
              </a:pPr>
              <a:r>
                <a:rPr lang="en-US" sz="2448" kern="0">
                  <a:solidFill>
                    <a:prstClr val="white"/>
                  </a:solidFill>
                  <a:latin typeface="Segoe UI Light"/>
                  <a:cs typeface="Segoe UI Semibold" panose="020B0702040204020203" pitchFamily="34" charset="0"/>
                </a:rPr>
                <a:t>Customer expectations</a:t>
              </a:r>
            </a:p>
          </p:txBody>
        </p:sp>
        <p:grpSp>
          <p:nvGrpSpPr>
            <p:cNvPr id="115" name="Group 218">
              <a:extLst>
                <a:ext uri="{FF2B5EF4-FFF2-40B4-BE49-F238E27FC236}">
                  <a16:creationId xmlns:a16="http://schemas.microsoft.com/office/drawing/2014/main" id="{26C9154D-C4A4-4CBB-8795-2AD74A29D6A4}"/>
                </a:ext>
              </a:extLst>
            </p:cNvPr>
            <p:cNvGrpSpPr/>
            <p:nvPr/>
          </p:nvGrpSpPr>
          <p:grpSpPr>
            <a:xfrm>
              <a:off x="6231754" y="2802390"/>
              <a:ext cx="2679192" cy="1911096"/>
              <a:chOff x="6209982" y="2201680"/>
              <a:chExt cx="2679192" cy="1911096"/>
            </a:xfrm>
          </p:grpSpPr>
          <p:sp>
            <p:nvSpPr>
              <p:cNvPr id="122" name="Rectangle 219">
                <a:extLst>
                  <a:ext uri="{FF2B5EF4-FFF2-40B4-BE49-F238E27FC236}">
                    <a16:creationId xmlns:a16="http://schemas.microsoft.com/office/drawing/2014/main" id="{E7096637-A10A-456F-82BD-9AE3EDDCB3C4}"/>
                  </a:ext>
                </a:extLst>
              </p:cNvPr>
              <p:cNvSpPr/>
              <p:nvPr/>
            </p:nvSpPr>
            <p:spPr>
              <a:xfrm>
                <a:off x="6209982" y="2201680"/>
                <a:ext cx="2679192" cy="1911096"/>
              </a:xfrm>
              <a:prstGeom prst="rect">
                <a:avLst/>
              </a:prstGeom>
              <a:solidFill>
                <a:sysClr val="window" lastClr="FFFFFF">
                  <a:lumMod val="95000"/>
                  <a:alpha val="90000"/>
                </a:sysClr>
              </a:solidFill>
              <a:ln w="25400" cap="flat" cmpd="sng" algn="ctr">
                <a:noFill/>
                <a:prstDash val="solid"/>
              </a:ln>
              <a:effectLst/>
            </p:spPr>
            <p:txBody>
              <a:bodyPr rot="0" spcFirstLastPara="0" vertOverflow="overflow" horzOverflow="overflow" vert="horz" wrap="square" lIns="93260" tIns="46630" rIns="93260" bIns="93260" numCol="1" spcCol="0" rtlCol="0" fromWordArt="0" anchor="t" anchorCtr="0" forceAA="0" compatLnSpc="1">
                <a:prstTxWarp prst="textNoShape">
                  <a:avLst/>
                </a:prstTxWarp>
                <a:noAutofit/>
              </a:bodyPr>
              <a:lstStyle/>
              <a:p>
                <a:pPr algn="ctr" defTabSz="932597">
                  <a:defRPr/>
                </a:pPr>
                <a:r>
                  <a:rPr lang="en-US" sz="1428" kern="0">
                    <a:solidFill>
                      <a:srgbClr val="0078D7"/>
                    </a:solidFill>
                    <a:latin typeface="Segoe UI Light"/>
                    <a:cs typeface="Segoe UI Semibold" panose="020B0702040204020203" pitchFamily="34" charset="0"/>
                  </a:rPr>
                  <a:t>New experiences</a:t>
                </a:r>
              </a:p>
            </p:txBody>
          </p:sp>
          <p:pic>
            <p:nvPicPr>
              <p:cNvPr id="123" name="Picture 220">
                <a:extLst>
                  <a:ext uri="{FF2B5EF4-FFF2-40B4-BE49-F238E27FC236}">
                    <a16:creationId xmlns:a16="http://schemas.microsoft.com/office/drawing/2014/main" id="{C5AA2289-3637-4B01-BF11-233322AC009C}"/>
                  </a:ext>
                </a:extLst>
              </p:cNvPr>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6742777" y="3464832"/>
                <a:ext cx="1391330" cy="564407"/>
              </a:xfrm>
              <a:prstGeom prst="rect">
                <a:avLst/>
              </a:prstGeom>
              <a:noFill/>
            </p:spPr>
          </p:pic>
          <p:pic>
            <p:nvPicPr>
              <p:cNvPr id="124" name="Picture 8" descr="https://upload.wikimedia.org/wikipedia/en/thumb/b/bc/Logo_for_waze.svg/742px-Logo_for_waze.svg.png">
                <a:extLst>
                  <a:ext uri="{FF2B5EF4-FFF2-40B4-BE49-F238E27FC236}">
                    <a16:creationId xmlns:a16="http://schemas.microsoft.com/office/drawing/2014/main" id="{F69ED716-77C5-4F9A-8E82-F02B55A428F1}"/>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6418593" y="2645068"/>
                <a:ext cx="1381846" cy="383640"/>
              </a:xfrm>
              <a:prstGeom prst="rect">
                <a:avLst/>
              </a:prstGeom>
              <a:noFill/>
              <a:extLst/>
            </p:spPr>
          </p:pic>
        </p:grpSp>
        <p:grpSp>
          <p:nvGrpSpPr>
            <p:cNvPr id="116" name="Group 224">
              <a:extLst>
                <a:ext uri="{FF2B5EF4-FFF2-40B4-BE49-F238E27FC236}">
                  <a16:creationId xmlns:a16="http://schemas.microsoft.com/office/drawing/2014/main" id="{549D67A3-9019-47AC-9164-F9979D166FD2}"/>
                </a:ext>
              </a:extLst>
            </p:cNvPr>
            <p:cNvGrpSpPr/>
            <p:nvPr/>
          </p:nvGrpSpPr>
          <p:grpSpPr>
            <a:xfrm>
              <a:off x="6231754" y="4793406"/>
              <a:ext cx="2679192" cy="1911096"/>
              <a:chOff x="6209982" y="4192696"/>
              <a:chExt cx="2679192" cy="1911096"/>
            </a:xfrm>
          </p:grpSpPr>
          <p:sp>
            <p:nvSpPr>
              <p:cNvPr id="118" name="Rectangle 225">
                <a:extLst>
                  <a:ext uri="{FF2B5EF4-FFF2-40B4-BE49-F238E27FC236}">
                    <a16:creationId xmlns:a16="http://schemas.microsoft.com/office/drawing/2014/main" id="{DA4F6E0A-C2E4-47BC-A6C8-84A1ECA337B3}"/>
                  </a:ext>
                </a:extLst>
              </p:cNvPr>
              <p:cNvSpPr/>
              <p:nvPr/>
            </p:nvSpPr>
            <p:spPr>
              <a:xfrm>
                <a:off x="6209982" y="4192696"/>
                <a:ext cx="2679192" cy="1911096"/>
              </a:xfrm>
              <a:prstGeom prst="rect">
                <a:avLst/>
              </a:prstGeom>
              <a:solidFill>
                <a:sysClr val="window" lastClr="FFFFFF">
                  <a:lumMod val="95000"/>
                  <a:alpha val="90000"/>
                </a:sysClr>
              </a:solidFill>
              <a:ln w="25400" cap="flat" cmpd="sng" algn="ctr">
                <a:noFill/>
                <a:prstDash val="solid"/>
              </a:ln>
              <a:effectLst/>
            </p:spPr>
            <p:txBody>
              <a:bodyPr rot="0" spcFirstLastPara="0" vertOverflow="overflow" horzOverflow="overflow" vert="horz" wrap="square" lIns="93260" tIns="46630" rIns="93260" bIns="93260" numCol="1" spcCol="0" rtlCol="0" fromWordArt="0" anchor="t" anchorCtr="0" forceAA="0" compatLnSpc="1">
                <a:prstTxWarp prst="textNoShape">
                  <a:avLst/>
                </a:prstTxWarp>
                <a:noAutofit/>
              </a:bodyPr>
              <a:lstStyle/>
              <a:p>
                <a:pPr algn="ctr" defTabSz="932597">
                  <a:defRPr/>
                </a:pPr>
                <a:r>
                  <a:rPr lang="en-US" sz="1428" kern="0">
                    <a:solidFill>
                      <a:srgbClr val="0078D7"/>
                    </a:solidFill>
                    <a:latin typeface="Segoe UI Light"/>
                    <a:cs typeface="Segoe UI Semibold" panose="020B0702040204020203" pitchFamily="34" charset="0"/>
                  </a:rPr>
                  <a:t>Sales and service relationships</a:t>
                </a:r>
              </a:p>
            </p:txBody>
          </p:sp>
          <p:pic>
            <p:nvPicPr>
              <p:cNvPr id="119" name="Picture 5" descr="http://www.mandnvehicleservices.co.uk/images/WhoCanFixMyCar.jpg">
                <a:extLst>
                  <a:ext uri="{FF2B5EF4-FFF2-40B4-BE49-F238E27FC236}">
                    <a16:creationId xmlns:a16="http://schemas.microsoft.com/office/drawing/2014/main" id="{356440D5-AAF9-41A1-B6BF-E4A305F3A240}"/>
                  </a:ext>
                </a:extLst>
              </p:cNvPr>
              <p:cNvPicPr>
                <a:picLocks noChangeAspect="1" noChangeArrowheads="1"/>
              </p:cNvPicPr>
              <p:nvPr/>
            </p:nvPicPr>
            <p:blipFill>
              <a:blip r:embed="rId3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434733" y="5524515"/>
                <a:ext cx="2237370" cy="335605"/>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2" descr="http://blog.the41st.com/wp-content/uploads/2013/09/Cars.com-Logo.png">
                <a:extLst>
                  <a:ext uri="{FF2B5EF4-FFF2-40B4-BE49-F238E27FC236}">
                    <a16:creationId xmlns:a16="http://schemas.microsoft.com/office/drawing/2014/main" id="{4F4C826A-1AEF-445E-88BB-5813B82DD594}"/>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6366529" y="4615923"/>
                <a:ext cx="1027344" cy="434733"/>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34" descr="http://www.automotive.ventures/wp-content/uploads/2014/11/TrueCar-logo-medium-gradient-Copy.png">
                <a:extLst>
                  <a:ext uri="{FF2B5EF4-FFF2-40B4-BE49-F238E27FC236}">
                    <a16:creationId xmlns:a16="http://schemas.microsoft.com/office/drawing/2014/main" id="{BB8A4F2D-8C16-46AE-A91A-FF694458CF50}"/>
                  </a:ext>
                </a:extLst>
              </p:cNvPr>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7442257" y="4843463"/>
                <a:ext cx="1353341" cy="569553"/>
              </a:xfrm>
              <a:prstGeom prst="rect">
                <a:avLst/>
              </a:prstGeom>
              <a:noFill/>
              <a:extLst>
                <a:ext uri="{909E8E84-426E-40DD-AFC4-6F175D3DCCD1}">
                  <a14:hiddenFill xmlns:a14="http://schemas.microsoft.com/office/drawing/2010/main">
                    <a:solidFill>
                      <a:srgbClr val="FFFFFF"/>
                    </a:solidFill>
                  </a14:hiddenFill>
                </a:ext>
              </a:extLst>
            </p:spPr>
          </p:pic>
        </p:grpSp>
        <p:pic>
          <p:nvPicPr>
            <p:cNvPr id="117" name="Picture 5">
              <a:extLst>
                <a:ext uri="{FF2B5EF4-FFF2-40B4-BE49-F238E27FC236}">
                  <a16:creationId xmlns:a16="http://schemas.microsoft.com/office/drawing/2014/main" id="{DC2E81BC-FC62-4B66-9F2C-7972130BD81B}"/>
                </a:ext>
              </a:extLst>
            </p:cNvPr>
            <p:cNvPicPr>
              <a:picLocks noChangeAspect="1"/>
            </p:cNvPicPr>
            <p:nvPr/>
          </p:nvPicPr>
          <p:blipFill>
            <a:blip r:embed="rId33">
              <a:duotone>
                <a:srgbClr val="00BCF2">
                  <a:shade val="45000"/>
                  <a:satMod val="135000"/>
                </a:srgbClr>
                <a:prstClr val="white"/>
              </a:duotone>
              <a:extLst>
                <a:ext uri="{BEBA8EAE-BF5A-486C-A8C5-ECC9F3942E4B}">
                  <a14:imgProps xmlns:a14="http://schemas.microsoft.com/office/drawing/2010/main">
                    <a14:imgLayer r:embed="rId34">
                      <a14:imgEffect>
                        <a14:colorTemperature colorTemp="11200"/>
                      </a14:imgEffect>
                      <a14:imgEffect>
                        <a14:saturation sat="280000"/>
                      </a14:imgEffect>
                    </a14:imgLayer>
                  </a14:imgProps>
                </a:ext>
              </a:extLst>
            </a:blip>
            <a:stretch>
              <a:fillRect/>
            </a:stretch>
          </p:blipFill>
          <p:spPr>
            <a:xfrm>
              <a:off x="7453930" y="3631772"/>
              <a:ext cx="1474619" cy="416740"/>
            </a:xfrm>
            <a:prstGeom prst="rect">
              <a:avLst/>
            </a:prstGeom>
          </p:spPr>
        </p:pic>
      </p:grpSp>
      <p:pic>
        <p:nvPicPr>
          <p:cNvPr id="125" name="Picture 4">
            <a:extLst>
              <a:ext uri="{FF2B5EF4-FFF2-40B4-BE49-F238E27FC236}">
                <a16:creationId xmlns:a16="http://schemas.microsoft.com/office/drawing/2014/main" id="{07418735-4A2C-4AFC-8E52-9070A5028CCA}"/>
              </a:ext>
            </a:extLst>
          </p:cNvPr>
          <p:cNvPicPr>
            <a:picLocks noChangeAspect="1"/>
          </p:cNvPicPr>
          <p:nvPr/>
        </p:nvPicPr>
        <p:blipFill>
          <a:blip r:embed="rId35"/>
          <a:stretch>
            <a:fillRect/>
          </a:stretch>
        </p:blipFill>
        <p:spPr>
          <a:xfrm>
            <a:off x="7364793" y="4717702"/>
            <a:ext cx="1737620" cy="589530"/>
          </a:xfrm>
          <a:prstGeom prst="rect">
            <a:avLst/>
          </a:prstGeom>
        </p:spPr>
      </p:pic>
    </p:spTree>
    <p:extLst>
      <p:ext uri="{BB962C8B-B14F-4D97-AF65-F5344CB8AC3E}">
        <p14:creationId xmlns:p14="http://schemas.microsoft.com/office/powerpoint/2010/main" val="425855685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24" y="497"/>
            <a:ext cx="10877419" cy="6993533"/>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4" y="497"/>
            <a:ext cx="12235509" cy="6993533"/>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4" y="497"/>
            <a:ext cx="12235509" cy="6993533"/>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773" y="497"/>
            <a:ext cx="10483954" cy="6993533"/>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773" y="497"/>
            <a:ext cx="10483954" cy="6993533"/>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81088" y="1821861"/>
            <a:ext cx="3996391" cy="2157734"/>
            <a:chOff x="4572130" y="1865029"/>
            <a:chExt cx="3022437" cy="149253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rating-</a:t>
              </a:r>
              <a:r>
                <a:rPr lang="en-US" sz="2040" err="1">
                  <a:solidFill>
                    <a:srgbClr val="353535"/>
                  </a:solidFill>
                  <a:latin typeface="Segoe UI Semilight"/>
                </a:rPr>
                <a:t>api</a:t>
              </a:r>
              <a:endParaRPr lang="en-US" sz="2040">
                <a:solidFill>
                  <a:srgbClr val="353535"/>
                </a:solidFill>
                <a:latin typeface="Segoe UI Semilight"/>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407755"/>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7112003" y="1827878"/>
            <a:ext cx="3996391" cy="2157734"/>
            <a:chOff x="4572130" y="1865029"/>
            <a:chExt cx="3022437" cy="149253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407755"/>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88182" y="3917328"/>
            <a:ext cx="3996391" cy="2157734"/>
            <a:chOff x="4572130" y="1865029"/>
            <a:chExt cx="3022437" cy="149253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rating-</a:t>
              </a:r>
              <a:r>
                <a:rPr lang="en-US" sz="2040" err="1">
                  <a:solidFill>
                    <a:srgbClr val="353535"/>
                  </a:solidFill>
                  <a:latin typeface="Segoe UI Semilight"/>
                </a:rPr>
                <a:t>db</a:t>
              </a:r>
              <a:r>
                <a:rPr lang="en-US" sz="2040">
                  <a:solidFill>
                    <a:srgbClr val="353535"/>
                  </a:solidFill>
                  <a:latin typeface="Segoe UI Semilight"/>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407755"/>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97386" y="388633"/>
            <a:ext cx="6583811" cy="6421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97386" y="1030766"/>
            <a:ext cx="6583811" cy="4935326"/>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97383" y="1960940"/>
            <a:ext cx="6583813"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4066035" y="1001620"/>
            <a:ext cx="4229566" cy="583860"/>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4054987" y="1066596"/>
            <a:ext cx="0" cy="89434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83206" y="4044064"/>
            <a:ext cx="1870261" cy="589485"/>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97380" y="1005339"/>
            <a:ext cx="1468655" cy="583860"/>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97385" y="5966092"/>
            <a:ext cx="6583811" cy="6022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353535"/>
              </a:solidFill>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445320" y="6029870"/>
            <a:ext cx="2695806" cy="474700"/>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97382" y="1513767"/>
            <a:ext cx="6583813"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97380" y="1457629"/>
            <a:ext cx="1468655" cy="583860"/>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4077081" y="1457629"/>
            <a:ext cx="4229566" cy="583860"/>
          </a:xfrm>
          <a:prstGeom prst="rect">
            <a:avLst/>
          </a:prstGeom>
          <a:noFill/>
        </p:spPr>
        <p:txBody>
          <a:bodyPr wrap="square" lIns="186521" tIns="149217" rIns="186521" bIns="149217" rtlCol="0">
            <a:spAutoFit/>
          </a:bodyPr>
          <a:lstStyle/>
          <a:p>
            <a:pPr defTabSz="932597">
              <a:lnSpc>
                <a:spcPct val="90000"/>
              </a:lnSpc>
              <a:spcAft>
                <a:spcPts val="612"/>
              </a:spcAft>
            </a:pPr>
            <a:r>
              <a:rPr lang="en-US" sz="2040" err="1">
                <a:solidFill>
                  <a:srgbClr val="353535"/>
                </a:solidFill>
                <a:latin typeface="Segoe UI Semilight"/>
              </a:rPr>
              <a:t>azurecr.io</a:t>
            </a:r>
            <a:r>
              <a:rPr lang="en-US" sz="2040">
                <a:solidFill>
                  <a:srgbClr val="353535"/>
                </a:solidFill>
                <a:latin typeface="Segoe UI Semilight"/>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971349" y="5966092"/>
            <a:ext cx="2127501" cy="647165"/>
          </a:xfrm>
          <a:prstGeom prst="rect">
            <a:avLst/>
          </a:prstGeom>
          <a:noFill/>
        </p:spPr>
        <p:txBody>
          <a:bodyPr wrap="square" lIns="186521" tIns="149217" rIns="186521" bIns="149217" rtlCol="0">
            <a:spAutoFit/>
          </a:bodyPr>
          <a:lstStyle/>
          <a:p>
            <a:pPr defTabSz="932597">
              <a:lnSpc>
                <a:spcPct val="90000"/>
              </a:lnSpc>
              <a:spcAft>
                <a:spcPts val="612"/>
              </a:spcAft>
            </a:pPr>
            <a:r>
              <a:rPr lang="en-US" sz="2448">
                <a:solidFill>
                  <a:srgbClr val="353535"/>
                </a:solidFill>
                <a:latin typeface="Segoe UI Semilight"/>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4054986" y="2090695"/>
            <a:ext cx="3557111" cy="1888418"/>
            <a:chOff x="4572129" y="1865029"/>
            <a:chExt cx="3022438" cy="1570491"/>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490242"/>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4054987" y="3939627"/>
            <a:ext cx="3557110" cy="1888418"/>
            <a:chOff x="4572130" y="1865029"/>
            <a:chExt cx="3022437" cy="1570491"/>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490242"/>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83206" y="4044064"/>
            <a:ext cx="1870261" cy="589485"/>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5089179" y="403204"/>
            <a:ext cx="6583817" cy="6224624"/>
            <a:chOff x="2545817" y="381047"/>
            <a:chExt cx="6455309" cy="6103127"/>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353535"/>
                </a:solidFill>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err="1">
                  <a:solidFill>
                    <a:srgbClr val="353535"/>
                  </a:solidFill>
                  <a:latin typeface="Segoe UI Semilight"/>
                </a:rPr>
                <a:t>azurecr.io</a:t>
              </a:r>
              <a:r>
                <a:rPr lang="en-US" sz="2040">
                  <a:solidFill>
                    <a:srgbClr val="353535"/>
                  </a:solidFill>
                  <a:latin typeface="Segoe UI Semilight"/>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34533"/>
            </a:xfrm>
            <a:prstGeom prst="rect">
              <a:avLst/>
            </a:prstGeom>
            <a:noFill/>
          </p:spPr>
          <p:txBody>
            <a:bodyPr wrap="square" lIns="186521" tIns="149217" rIns="186521" bIns="149217" rtlCol="0">
              <a:spAutoFit/>
            </a:bodyPr>
            <a:lstStyle/>
            <a:p>
              <a:pPr defTabSz="932597">
                <a:lnSpc>
                  <a:spcPct val="90000"/>
                </a:lnSpc>
                <a:spcAft>
                  <a:spcPts val="612"/>
                </a:spcAft>
              </a:pPr>
              <a:r>
                <a:rPr lang="en-US" sz="2448">
                  <a:solidFill>
                    <a:srgbClr val="353535"/>
                  </a:solidFill>
                  <a:latin typeface="Segoe UI Semilight"/>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851558"/>
              <a:chOff x="4572130" y="1865029"/>
              <a:chExt cx="3022437" cy="1570491"/>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490242"/>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851558"/>
              <a:chOff x="4572130" y="1865029"/>
              <a:chExt cx="3022437" cy="1570491"/>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490242"/>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63051" y="2950078"/>
            <a:ext cx="4541420" cy="3213848"/>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17521" y="5108038"/>
            <a:ext cx="390413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69986" y="5649880"/>
            <a:ext cx="390413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92801" y="5107813"/>
            <a:ext cx="14681" cy="105611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87576" y="5101536"/>
            <a:ext cx="1712709" cy="583860"/>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8994" y="5638542"/>
            <a:ext cx="1712709" cy="583860"/>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80254" y="5112061"/>
            <a:ext cx="1870261" cy="583860"/>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80253" y="5672883"/>
            <a:ext cx="1870261" cy="583860"/>
          </a:xfrm>
          <a:prstGeom prst="rect">
            <a:avLst/>
          </a:prstGeom>
          <a:noFill/>
        </p:spPr>
        <p:txBody>
          <a:bodyPr wrap="square" lIns="186521" tIns="149217" rIns="186521" bIns="149217" rtlCol="0">
            <a:spAutoFit/>
          </a:bodyPr>
          <a:lstStyle/>
          <a:p>
            <a:pPr defTabSz="932597">
              <a:lnSpc>
                <a:spcPct val="90000"/>
              </a:lnSpc>
              <a:spcAft>
                <a:spcPts val="612"/>
              </a:spcAft>
            </a:pPr>
            <a:r>
              <a:rPr lang="en-US" sz="2040">
                <a:solidFill>
                  <a:srgbClr val="353535"/>
                </a:solidFill>
                <a:latin typeface="Segoe UI Semilight"/>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367833" y="3077882"/>
            <a:ext cx="2184977" cy="68009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365925" y="3929770"/>
            <a:ext cx="2291122" cy="68009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Deployment Events</a:t>
            </a:r>
          </a:p>
        </p:txBody>
      </p:sp>
      <p:sp>
        <p:nvSpPr>
          <p:cNvPr id="3" name="Text Placeholder 2"/>
          <p:cNvSpPr>
            <a:spLocks noGrp="1"/>
          </p:cNvSpPr>
          <p:nvPr>
            <p:ph type="body" sz="quarter" idx="10"/>
          </p:nvPr>
        </p:nvSpPr>
        <p:spPr>
          <a:xfrm>
            <a:off x="1421267" y="6568666"/>
            <a:ext cx="3856982" cy="386898"/>
          </a:xfrm>
        </p:spPr>
        <p:txBody>
          <a:bodyPr/>
          <a:lstStyle/>
          <a:p>
            <a:pPr marL="0" indent="0">
              <a:buNone/>
            </a:pPr>
            <a:r>
              <a:rPr lang="en-US" sz="1399"/>
              <a:t>From “Kubernetes in Action” by Manning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267" y="1145602"/>
            <a:ext cx="9224333" cy="5423064"/>
          </a:xfrm>
          <a:prstGeom prst="rect">
            <a:avLst/>
          </a:prstGeom>
        </p:spPr>
      </p:pic>
    </p:spTree>
    <p:extLst>
      <p:ext uri="{BB962C8B-B14F-4D97-AF65-F5344CB8AC3E}">
        <p14:creationId xmlns:p14="http://schemas.microsoft.com/office/powerpoint/2010/main" val="170832707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a:t>Demo</a:t>
            </a:r>
          </a:p>
        </p:txBody>
      </p:sp>
      <p:sp>
        <p:nvSpPr>
          <p:cNvPr id="6" name="Content Placeholder 5">
            <a:extLst>
              <a:ext uri="{FF2B5EF4-FFF2-40B4-BE49-F238E27FC236}">
                <a16:creationId xmlns:a16="http://schemas.microsoft.com/office/drawing/2014/main" id="{FA57C6B0-3F72-462A-837C-D8B64DA85E9E}"/>
              </a:ext>
            </a:extLst>
          </p:cNvPr>
          <p:cNvSpPr>
            <a:spLocks noGrp="1"/>
          </p:cNvSpPr>
          <p:nvPr>
            <p:ph idx="1"/>
          </p:nvPr>
        </p:nvSpPr>
        <p:spPr>
          <a:xfrm>
            <a:off x="274641" y="1212851"/>
            <a:ext cx="11887198" cy="2769476"/>
          </a:xfrm>
        </p:spPr>
        <p:txBody>
          <a:bodyPr/>
          <a:lstStyle/>
          <a:p>
            <a:r>
              <a:rPr lang="en-US"/>
              <a:t>Create Pod</a:t>
            </a:r>
          </a:p>
          <a:p>
            <a:r>
              <a:rPr lang="en-US"/>
              <a:t>Create Deployment</a:t>
            </a:r>
          </a:p>
          <a:p>
            <a:r>
              <a:rPr lang="en-US"/>
              <a:t>Add Service to Deployment</a:t>
            </a:r>
          </a:p>
          <a:p>
            <a:r>
              <a:rPr lang="en-US"/>
              <a:t>Rolling Update of Deployment</a:t>
            </a:r>
          </a:p>
        </p:txBody>
      </p:sp>
    </p:spTree>
    <p:extLst>
      <p:ext uri="{BB962C8B-B14F-4D97-AF65-F5344CB8AC3E}">
        <p14:creationId xmlns:p14="http://schemas.microsoft.com/office/powerpoint/2010/main" val="25941709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882" y="2086320"/>
            <a:ext cx="12434711" cy="1362080"/>
          </a:xfrm>
          <a:prstGeom prst="rect">
            <a:avLst/>
          </a:prstGeom>
          <a:noFill/>
        </p:spPr>
        <p:txBody>
          <a:bodyPr wrap="square" rtlCol="0">
            <a:spAutoFit/>
          </a:bodyPr>
          <a:lstStyle/>
          <a:p>
            <a:pPr algn="ctr" defTabSz="932597">
              <a:lnSpc>
                <a:spcPct val="90000"/>
              </a:lnSpc>
              <a:spcBef>
                <a:spcPct val="0"/>
              </a:spcBef>
            </a:pPr>
            <a:r>
              <a:rPr lang="en-US" sz="4488">
                <a:solidFill>
                  <a:srgbClr val="666666"/>
                </a:solidFill>
                <a:latin typeface="Segoe UI Light"/>
              </a:rPr>
              <a:t>Why should customers care about </a:t>
            </a:r>
            <a:br>
              <a:rPr lang="en-US" sz="4488">
                <a:solidFill>
                  <a:srgbClr val="666666"/>
                </a:solidFill>
                <a:latin typeface="Segoe UI Light"/>
              </a:rPr>
            </a:br>
            <a:r>
              <a:rPr lang="en-US" sz="4488" b="1">
                <a:solidFill>
                  <a:srgbClr val="666666"/>
                </a:solidFill>
                <a:latin typeface="Segoe UI Light"/>
              </a:rPr>
              <a:t>containers</a:t>
            </a:r>
            <a:r>
              <a:rPr lang="en-US" sz="4488">
                <a:solidFill>
                  <a:srgbClr val="666666"/>
                </a:solidFill>
                <a:latin typeface="Segoe UI Light"/>
              </a:rPr>
              <a:t> and </a:t>
            </a:r>
            <a:r>
              <a:rPr lang="en-US" sz="4488" b="1">
                <a:solidFill>
                  <a:srgbClr val="666666"/>
                </a:solidFill>
                <a:latin typeface="Segoe UI Light"/>
              </a:rPr>
              <a:t>microservices</a:t>
            </a:r>
            <a:r>
              <a:rPr lang="en-US" sz="4488">
                <a:solidFill>
                  <a:srgbClr val="666666"/>
                </a:solidFill>
                <a:latin typeface="Segoe UI Light"/>
              </a:rPr>
              <a:t>?</a:t>
            </a:r>
          </a:p>
        </p:txBody>
      </p:sp>
    </p:spTree>
    <p:extLst>
      <p:ext uri="{BB962C8B-B14F-4D97-AF65-F5344CB8AC3E}">
        <p14:creationId xmlns:p14="http://schemas.microsoft.com/office/powerpoint/2010/main" val="626356130"/>
      </p:ext>
    </p:extLst>
  </p:cSld>
  <p:clrMapOvr>
    <a:overrideClrMapping bg1="lt1" tx1="dk1" bg2="lt2" tx2="dk2" accent1="accent1" accent2="accent2" accent3="accent3" accent4="accent4" accent5="accent5" accent6="accent6" hlink="hlink" folHlink="folHlink"/>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11525250" cy="871503"/>
          </a:xfrm>
        </p:spPr>
        <p:txBody>
          <a:bodyPr anchor="ctr"/>
          <a:lstStyle/>
          <a:p>
            <a:r>
              <a:rPr lang="en-US" sz="600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Azure Container Instances </a:t>
            </a:r>
            <a:br>
              <a:rPr lang="en-US" sz="1200">
                <a:latin typeface="Segoe UI Semibold" panose="020B0702040204020203" pitchFamily="34" charset="0"/>
                <a:cs typeface="Segoe UI Semibold" panose="020B0702040204020203" pitchFamily="34" charset="0"/>
              </a:rPr>
            </a:br>
            <a:r>
              <a:rPr lang="en-US" sz="1200">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3D9D7919-338F-409D-9B20-CA9DE5784066}"/>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949B17E7-44A8-4509-86F7-F11AB5DCAF44}"/>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B5BB6702-CF53-4487-810E-37F9D04F9B98}"/>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7BA584D4-D5CD-40EF-BA84-8DF9AC125E68}"/>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5736C647-63AA-437B-97C2-3ACBF7CDDB95}"/>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D1A59676-8B05-4361-B709-EDBD96657911}"/>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A9543B75-1088-4132-A6A8-7AA75C935280}"/>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DBA40800-219F-4556-AEFB-C89707DF162E}"/>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657369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87315" y="383763"/>
            <a:ext cx="558967" cy="539511"/>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33398" y="1682031"/>
            <a:ext cx="584655" cy="518563"/>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65798" y="5557947"/>
            <a:ext cx="622506" cy="551594"/>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703070" y="2979242"/>
            <a:ext cx="660357" cy="523360"/>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532624" y="5758426"/>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532624" y="2277621"/>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449244" y="2410773"/>
            <a:ext cx="1614414" cy="3282292"/>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Redis</a:t>
                </a:r>
                <a:r>
                  <a:rPr lang="en-US" sz="1000">
                    <a:solidFill>
                      <a:schemeClr val="tx1"/>
                    </a:solidFill>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CosmosDB</a:t>
                </a:r>
                <a:endParaRPr lang="en-US" sz="1000">
                  <a:solidFill>
                    <a:schemeClr val="tx1"/>
                  </a:solidFill>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521027" y="2410773"/>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628352" y="2950802"/>
            <a:ext cx="1399763" cy="2592510"/>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OpenShift</a:t>
              </a:r>
              <a:endParaRPr lang="en-US" sz="1000">
                <a:solidFill>
                  <a:schemeClr val="tx1"/>
                </a:solidFill>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Mesosphere </a:t>
              </a:r>
              <a:br>
                <a:rPr lang="en-US" sz="1000">
                  <a:solidFill>
                    <a:schemeClr val="tx1"/>
                  </a:solidFill>
                  <a:cs typeface="Segoe UI" pitchFamily="34" charset="0"/>
                </a:rPr>
              </a:br>
              <a:r>
                <a:rPr lang="en-US" sz="1000">
                  <a:solidFill>
                    <a:schemeClr val="tx1"/>
                  </a:solidFill>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521026" y="5813490"/>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801796" y="2001610"/>
            <a:ext cx="840131" cy="3691455"/>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7067859" y="4211683"/>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789585" y="1820664"/>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449245" y="1819473"/>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432562" y="3335065"/>
            <a:ext cx="1273446" cy="876618"/>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7069285" y="4211683"/>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383333" y="3335065"/>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912628"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383122"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Virtual Machine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912628" y="3335065"/>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548136" y="4211683"/>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10018630" y="4211683"/>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539685" y="4460902"/>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Virtual </a:t>
            </a:r>
            <a:r>
              <a:rPr lang="en-US" sz="1000" err="1">
                <a:solidFill>
                  <a:schemeClr val="tx1"/>
                </a:solidFill>
                <a:cs typeface="Segoe UI" panose="020B0502040204020203" pitchFamily="34" charset="0"/>
              </a:rPr>
              <a:t>kubelet</a:t>
            </a:r>
            <a:endParaRPr lang="en-US" sz="1000">
              <a:solidFill>
                <a:schemeClr val="tx1"/>
              </a:solidFill>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383122" y="2001610"/>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685956" y="1951736"/>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236213" y="1023142"/>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4028115" y="1813734"/>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4028115" y="1813734"/>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256451" y="2132995"/>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487346"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1" name="Freeform: Shape 200">
            <a:extLst>
              <a:ext uri="{FF2B5EF4-FFF2-40B4-BE49-F238E27FC236}">
                <a16:creationId xmlns:a16="http://schemas.microsoft.com/office/drawing/2014/main" id="{FEA9EBC8-15A1-4F17-B2FF-D928EB698C51}"/>
              </a:ext>
            </a:extLst>
          </p:cNvPr>
          <p:cNvSpPr/>
          <p:nvPr/>
        </p:nvSpPr>
        <p:spPr>
          <a:xfrm>
            <a:off x="7487346"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02" name="Freeform: Shape 201">
            <a:extLst>
              <a:ext uri="{FF2B5EF4-FFF2-40B4-BE49-F238E27FC236}">
                <a16:creationId xmlns:a16="http://schemas.microsoft.com/office/drawing/2014/main" id="{B732B020-CF1F-4CBA-96FA-7F39B0317C95}"/>
              </a:ext>
            </a:extLst>
          </p:cNvPr>
          <p:cNvSpPr/>
          <p:nvPr/>
        </p:nvSpPr>
        <p:spPr>
          <a:xfrm>
            <a:off x="7524980"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03" name="Freeform: Shape 202">
            <a:extLst>
              <a:ext uri="{FF2B5EF4-FFF2-40B4-BE49-F238E27FC236}">
                <a16:creationId xmlns:a16="http://schemas.microsoft.com/office/drawing/2014/main" id="{DB291CFF-9665-4938-ACB0-A5BA59A4B8CB}"/>
              </a:ext>
            </a:extLst>
          </p:cNvPr>
          <p:cNvSpPr/>
          <p:nvPr/>
        </p:nvSpPr>
        <p:spPr>
          <a:xfrm>
            <a:off x="7388323"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4" name="Freeform: Shape 203">
            <a:extLst>
              <a:ext uri="{FF2B5EF4-FFF2-40B4-BE49-F238E27FC236}">
                <a16:creationId xmlns:a16="http://schemas.microsoft.com/office/drawing/2014/main" id="{401BFA09-21A0-4433-9CC4-788EE40C5C10}"/>
              </a:ext>
            </a:extLst>
          </p:cNvPr>
          <p:cNvSpPr/>
          <p:nvPr/>
        </p:nvSpPr>
        <p:spPr>
          <a:xfrm>
            <a:off x="7388323"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05" name="Freeform: Shape 204">
            <a:extLst>
              <a:ext uri="{FF2B5EF4-FFF2-40B4-BE49-F238E27FC236}">
                <a16:creationId xmlns:a16="http://schemas.microsoft.com/office/drawing/2014/main" id="{3DD1A0C0-43B2-4BF0-981D-95FF222BB3AA}"/>
              </a:ext>
            </a:extLst>
          </p:cNvPr>
          <p:cNvSpPr/>
          <p:nvPr/>
        </p:nvSpPr>
        <p:spPr>
          <a:xfrm>
            <a:off x="7425957"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06" name="Freeform: Shape 205">
            <a:extLst>
              <a:ext uri="{FF2B5EF4-FFF2-40B4-BE49-F238E27FC236}">
                <a16:creationId xmlns:a16="http://schemas.microsoft.com/office/drawing/2014/main" id="{60B27AC4-62B1-4FB3-B7EC-E23DBC68D8C1}"/>
              </a:ext>
            </a:extLst>
          </p:cNvPr>
          <p:cNvSpPr/>
          <p:nvPr/>
        </p:nvSpPr>
        <p:spPr>
          <a:xfrm>
            <a:off x="7534321" y="395870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7" name="Freeform: Shape 206">
            <a:extLst>
              <a:ext uri="{FF2B5EF4-FFF2-40B4-BE49-F238E27FC236}">
                <a16:creationId xmlns:a16="http://schemas.microsoft.com/office/drawing/2014/main" id="{F74F05E9-B3D4-4C3F-B049-7BF281B61BC4}"/>
              </a:ext>
            </a:extLst>
          </p:cNvPr>
          <p:cNvSpPr/>
          <p:nvPr/>
        </p:nvSpPr>
        <p:spPr>
          <a:xfrm>
            <a:off x="7534321"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08" name="Freeform: Shape 207">
            <a:extLst>
              <a:ext uri="{FF2B5EF4-FFF2-40B4-BE49-F238E27FC236}">
                <a16:creationId xmlns:a16="http://schemas.microsoft.com/office/drawing/2014/main" id="{74E7D746-80F2-4A7E-9AEB-9A23B6EA4948}"/>
              </a:ext>
            </a:extLst>
          </p:cNvPr>
          <p:cNvSpPr/>
          <p:nvPr/>
        </p:nvSpPr>
        <p:spPr>
          <a:xfrm>
            <a:off x="7571956" y="3979528"/>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09" name="Freeform: Shape 208">
            <a:extLst>
              <a:ext uri="{FF2B5EF4-FFF2-40B4-BE49-F238E27FC236}">
                <a16:creationId xmlns:a16="http://schemas.microsoft.com/office/drawing/2014/main" id="{9D7FB9F8-C627-4A3D-AC75-F3EDAF1F1143}"/>
              </a:ext>
            </a:extLst>
          </p:cNvPr>
          <p:cNvSpPr/>
          <p:nvPr/>
        </p:nvSpPr>
        <p:spPr>
          <a:xfrm>
            <a:off x="7336276" y="3957374"/>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10" name="Freeform: Shape 209">
            <a:extLst>
              <a:ext uri="{FF2B5EF4-FFF2-40B4-BE49-F238E27FC236}">
                <a16:creationId xmlns:a16="http://schemas.microsoft.com/office/drawing/2014/main" id="{CF422BB8-394B-46E0-9818-3CFB78AE8D92}"/>
              </a:ext>
            </a:extLst>
          </p:cNvPr>
          <p:cNvSpPr/>
          <p:nvPr/>
        </p:nvSpPr>
        <p:spPr>
          <a:xfrm>
            <a:off x="7336276" y="3978193"/>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11" name="Freeform: Shape 210">
            <a:extLst>
              <a:ext uri="{FF2B5EF4-FFF2-40B4-BE49-F238E27FC236}">
                <a16:creationId xmlns:a16="http://schemas.microsoft.com/office/drawing/2014/main" id="{99BE1B82-48F5-4DB2-91FE-E21A948E2E23}"/>
              </a:ext>
            </a:extLst>
          </p:cNvPr>
          <p:cNvSpPr/>
          <p:nvPr/>
        </p:nvSpPr>
        <p:spPr>
          <a:xfrm>
            <a:off x="7373910" y="3978193"/>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12" name="Freeform: Shape 211">
            <a:extLst>
              <a:ext uri="{FF2B5EF4-FFF2-40B4-BE49-F238E27FC236}">
                <a16:creationId xmlns:a16="http://schemas.microsoft.com/office/drawing/2014/main" id="{8365AD7D-7CAC-4712-8C7E-ED5DF70AB3AD}"/>
              </a:ext>
            </a:extLst>
          </p:cNvPr>
          <p:cNvSpPr/>
          <p:nvPr/>
        </p:nvSpPr>
        <p:spPr>
          <a:xfrm>
            <a:off x="7384853"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13" name="Freeform: Shape 212">
            <a:extLst>
              <a:ext uri="{FF2B5EF4-FFF2-40B4-BE49-F238E27FC236}">
                <a16:creationId xmlns:a16="http://schemas.microsoft.com/office/drawing/2014/main" id="{7CAAB406-21D0-40AA-989B-82519062529A}"/>
              </a:ext>
            </a:extLst>
          </p:cNvPr>
          <p:cNvSpPr/>
          <p:nvPr/>
        </p:nvSpPr>
        <p:spPr>
          <a:xfrm>
            <a:off x="7384853"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14" name="Freeform: Shape 213">
            <a:extLst>
              <a:ext uri="{FF2B5EF4-FFF2-40B4-BE49-F238E27FC236}">
                <a16:creationId xmlns:a16="http://schemas.microsoft.com/office/drawing/2014/main" id="{93085152-5EC0-4DC2-8C23-3F4B3BE4943F}"/>
              </a:ext>
            </a:extLst>
          </p:cNvPr>
          <p:cNvSpPr/>
          <p:nvPr/>
        </p:nvSpPr>
        <p:spPr>
          <a:xfrm>
            <a:off x="7422487"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15" name="Freeform: Shape 214">
            <a:extLst>
              <a:ext uri="{FF2B5EF4-FFF2-40B4-BE49-F238E27FC236}">
                <a16:creationId xmlns:a16="http://schemas.microsoft.com/office/drawing/2014/main" id="{30C09C3E-06D1-411C-8B7D-EB7508555667}"/>
              </a:ext>
            </a:extLst>
          </p:cNvPr>
          <p:cNvSpPr/>
          <p:nvPr/>
        </p:nvSpPr>
        <p:spPr>
          <a:xfrm>
            <a:off x="7487346"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16" name="Freeform: Shape 215">
            <a:extLst>
              <a:ext uri="{FF2B5EF4-FFF2-40B4-BE49-F238E27FC236}">
                <a16:creationId xmlns:a16="http://schemas.microsoft.com/office/drawing/2014/main" id="{16E85782-FAC7-462F-8BAA-FAC603D1264F}"/>
              </a:ext>
            </a:extLst>
          </p:cNvPr>
          <p:cNvSpPr/>
          <p:nvPr/>
        </p:nvSpPr>
        <p:spPr>
          <a:xfrm>
            <a:off x="7487346"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17" name="Freeform: Shape 216">
            <a:extLst>
              <a:ext uri="{FF2B5EF4-FFF2-40B4-BE49-F238E27FC236}">
                <a16:creationId xmlns:a16="http://schemas.microsoft.com/office/drawing/2014/main" id="{8C91A9A3-8C7F-4C6F-9769-07C0CAD35DAC}"/>
              </a:ext>
            </a:extLst>
          </p:cNvPr>
          <p:cNvSpPr/>
          <p:nvPr/>
        </p:nvSpPr>
        <p:spPr>
          <a:xfrm>
            <a:off x="7524980"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18" name="Freeform: Shape 217">
            <a:extLst>
              <a:ext uri="{FF2B5EF4-FFF2-40B4-BE49-F238E27FC236}">
                <a16:creationId xmlns:a16="http://schemas.microsoft.com/office/drawing/2014/main" id="{9207C85A-272A-47F8-AF0D-323A5503BD49}"/>
              </a:ext>
            </a:extLst>
          </p:cNvPr>
          <p:cNvSpPr/>
          <p:nvPr/>
        </p:nvSpPr>
        <p:spPr>
          <a:xfrm>
            <a:off x="7435299" y="3958709"/>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endParaRPr lang="en-US"/>
          </a:p>
        </p:txBody>
      </p:sp>
      <p:sp>
        <p:nvSpPr>
          <p:cNvPr id="219" name="Freeform: Shape 218">
            <a:extLst>
              <a:ext uri="{FF2B5EF4-FFF2-40B4-BE49-F238E27FC236}">
                <a16:creationId xmlns:a16="http://schemas.microsoft.com/office/drawing/2014/main" id="{13D655E7-731C-4036-8963-D7B3E5B25800}"/>
              </a:ext>
            </a:extLst>
          </p:cNvPr>
          <p:cNvSpPr/>
          <p:nvPr/>
        </p:nvSpPr>
        <p:spPr>
          <a:xfrm>
            <a:off x="7435299"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20" name="Freeform: Shape 219">
            <a:extLst>
              <a:ext uri="{FF2B5EF4-FFF2-40B4-BE49-F238E27FC236}">
                <a16:creationId xmlns:a16="http://schemas.microsoft.com/office/drawing/2014/main" id="{279CB4DE-6C8F-4E37-93BC-1C094FF78AA9}"/>
              </a:ext>
            </a:extLst>
          </p:cNvPr>
          <p:cNvSpPr/>
          <p:nvPr/>
        </p:nvSpPr>
        <p:spPr>
          <a:xfrm>
            <a:off x="7472933" y="3979528"/>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endParaRPr lang="en-US"/>
          </a:p>
        </p:txBody>
      </p:sp>
      <p:grpSp>
        <p:nvGrpSpPr>
          <p:cNvPr id="5" name="Group 4">
            <a:extLst>
              <a:ext uri="{FF2B5EF4-FFF2-40B4-BE49-F238E27FC236}">
                <a16:creationId xmlns:a16="http://schemas.microsoft.com/office/drawing/2014/main" id="{B296C963-17F7-4E61-8FE0-0A7371C15A39}"/>
              </a:ext>
            </a:extLst>
          </p:cNvPr>
          <p:cNvGrpSpPr/>
          <p:nvPr/>
        </p:nvGrpSpPr>
        <p:grpSpPr>
          <a:xfrm>
            <a:off x="6431136" y="4962090"/>
            <a:ext cx="1273446" cy="730975"/>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cs typeface="Segoe UI" panose="020B0502040204020203" pitchFamily="34" charset="0"/>
                </a:rPr>
                <a:t>Azure Container </a:t>
              </a:r>
              <a:br>
                <a:rPr lang="en-US" sz="1000">
                  <a:solidFill>
                    <a:schemeClr val="bg1"/>
                  </a:solidFill>
                  <a:cs typeface="Segoe UI" panose="020B0502040204020203" pitchFamily="34" charset="0"/>
                </a:rPr>
              </a:br>
              <a:r>
                <a:rPr lang="en-US" sz="1000">
                  <a:solidFill>
                    <a:schemeClr val="bg1"/>
                  </a:solidFill>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endParaRPr lang="en-US"/>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endParaRPr lang="en-US"/>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endParaRPr lang="en-US"/>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endParaRPr lang="en-US"/>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endParaRPr lang="en-US"/>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endParaRPr lang="en-US"/>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endParaRPr lang="en-US"/>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endParaRPr lang="en-US"/>
          </a:p>
        </p:txBody>
      </p:sp>
      <p:sp>
        <p:nvSpPr>
          <p:cNvPr id="181" name="Freeform: Shape 180">
            <a:extLst>
              <a:ext uri="{FF2B5EF4-FFF2-40B4-BE49-F238E27FC236}">
                <a16:creationId xmlns:a16="http://schemas.microsoft.com/office/drawing/2014/main" id="{BF547CCD-27AF-45BB-903E-9EBF08A74E24}"/>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endParaRPr lang="en-US"/>
          </a:p>
        </p:txBody>
      </p:sp>
      <p:sp>
        <p:nvSpPr>
          <p:cNvPr id="182" name="Freeform: Shape 181">
            <a:extLst>
              <a:ext uri="{FF2B5EF4-FFF2-40B4-BE49-F238E27FC236}">
                <a16:creationId xmlns:a16="http://schemas.microsoft.com/office/drawing/2014/main" id="{34ECCCE5-BC70-4977-B6CA-F6A77941B159}"/>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endParaRPr lang="en-US"/>
          </a:p>
        </p:txBody>
      </p:sp>
      <p:sp>
        <p:nvSpPr>
          <p:cNvPr id="183" name="Freeform: Shape 182">
            <a:extLst>
              <a:ext uri="{FF2B5EF4-FFF2-40B4-BE49-F238E27FC236}">
                <a16:creationId xmlns:a16="http://schemas.microsoft.com/office/drawing/2014/main" id="{4B507032-4824-4E56-B434-AE058B6BA4ED}"/>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sp>
        <p:nvSpPr>
          <p:cNvPr id="184" name="Freeform: Shape 183">
            <a:extLst>
              <a:ext uri="{FF2B5EF4-FFF2-40B4-BE49-F238E27FC236}">
                <a16:creationId xmlns:a16="http://schemas.microsoft.com/office/drawing/2014/main" id="{436AC108-F5A4-48F6-999B-3A0702E3950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endParaRPr lang="en-US"/>
          </a:p>
        </p:txBody>
      </p:sp>
      <p:sp>
        <p:nvSpPr>
          <p:cNvPr id="185" name="Freeform: Shape 184">
            <a:extLst>
              <a:ext uri="{FF2B5EF4-FFF2-40B4-BE49-F238E27FC236}">
                <a16:creationId xmlns:a16="http://schemas.microsoft.com/office/drawing/2014/main" id="{2F0F331B-EF50-4138-94AE-75536B435B77}"/>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endParaRPr lang="en-US"/>
          </a:p>
        </p:txBody>
      </p:sp>
      <p:sp>
        <p:nvSpPr>
          <p:cNvPr id="186" name="Freeform: Shape 185">
            <a:extLst>
              <a:ext uri="{FF2B5EF4-FFF2-40B4-BE49-F238E27FC236}">
                <a16:creationId xmlns:a16="http://schemas.microsoft.com/office/drawing/2014/main" id="{E04B7891-CDD7-42E2-A0AB-9C774035952F}"/>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endParaRPr lang="en-US"/>
          </a:p>
        </p:txBody>
      </p:sp>
      <p:sp>
        <p:nvSpPr>
          <p:cNvPr id="187" name="Freeform: Shape 186">
            <a:extLst>
              <a:ext uri="{FF2B5EF4-FFF2-40B4-BE49-F238E27FC236}">
                <a16:creationId xmlns:a16="http://schemas.microsoft.com/office/drawing/2014/main" id="{FD790D3A-DA43-41CB-B920-0A66A588656C}"/>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endParaRPr lang="en-US"/>
          </a:p>
        </p:txBody>
      </p:sp>
      <p:sp>
        <p:nvSpPr>
          <p:cNvPr id="188" name="Freeform: Shape 187">
            <a:extLst>
              <a:ext uri="{FF2B5EF4-FFF2-40B4-BE49-F238E27FC236}">
                <a16:creationId xmlns:a16="http://schemas.microsoft.com/office/drawing/2014/main" id="{BCF1934A-3259-4347-A9AA-FC2018A231E1}"/>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endParaRPr lang="en-US"/>
          </a:p>
        </p:txBody>
      </p:sp>
      <p:sp>
        <p:nvSpPr>
          <p:cNvPr id="189" name="Freeform: Shape 188">
            <a:extLst>
              <a:ext uri="{FF2B5EF4-FFF2-40B4-BE49-F238E27FC236}">
                <a16:creationId xmlns:a16="http://schemas.microsoft.com/office/drawing/2014/main" id="{C6EF1AA4-F764-43EA-A031-18123FAAAB91}"/>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endParaRPr lang="en-US"/>
          </a:p>
        </p:txBody>
      </p:sp>
      <p:sp>
        <p:nvSpPr>
          <p:cNvPr id="190" name="Freeform: Shape 189">
            <a:extLst>
              <a:ext uri="{FF2B5EF4-FFF2-40B4-BE49-F238E27FC236}">
                <a16:creationId xmlns:a16="http://schemas.microsoft.com/office/drawing/2014/main" id="{C4C1C9B7-9CA6-4146-A731-CB4EDC13F96F}"/>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endParaRPr lang="en-US"/>
          </a:p>
        </p:txBody>
      </p:sp>
      <p:sp>
        <p:nvSpPr>
          <p:cNvPr id="191" name="Freeform: Shape 190">
            <a:extLst>
              <a:ext uri="{FF2B5EF4-FFF2-40B4-BE49-F238E27FC236}">
                <a16:creationId xmlns:a16="http://schemas.microsoft.com/office/drawing/2014/main" id="{D49A54F0-729B-4A46-831D-4A3C24CECAEB}"/>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endParaRPr lang="en-US"/>
          </a:p>
        </p:txBody>
      </p:sp>
      <p:sp>
        <p:nvSpPr>
          <p:cNvPr id="192" name="Freeform: Shape 191">
            <a:extLst>
              <a:ext uri="{FF2B5EF4-FFF2-40B4-BE49-F238E27FC236}">
                <a16:creationId xmlns:a16="http://schemas.microsoft.com/office/drawing/2014/main" id="{4DF5BC2D-1A37-448A-B8DD-5916D994C14B}"/>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539759"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567363" y="5257897"/>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6060" y="1858312"/>
            <a:ext cx="227028" cy="229320"/>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97367" y="3201092"/>
            <a:ext cx="276260" cy="287772"/>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6021" y="3863578"/>
            <a:ext cx="249580" cy="286450"/>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0895" y="4579144"/>
            <a:ext cx="309391" cy="220324"/>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92893" y="2521744"/>
            <a:ext cx="277922" cy="277922"/>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04601" y="3855244"/>
            <a:ext cx="298261" cy="278929"/>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87646" y="3876366"/>
            <a:ext cx="300907" cy="266594"/>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99553" y="5383791"/>
            <a:ext cx="299391" cy="23857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287646" y="5370566"/>
            <a:ext cx="283018" cy="236238"/>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3"/>
          <a:srcRect t="13129" r="7843"/>
          <a:stretch/>
        </p:blipFill>
        <p:spPr>
          <a:xfrm>
            <a:off x="3715914" y="3260879"/>
            <a:ext cx="236025" cy="222484"/>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98845" y="3947200"/>
            <a:ext cx="261234" cy="189633"/>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5"/>
          <a:srcRect b="30380"/>
          <a:stretch/>
        </p:blipFill>
        <p:spPr>
          <a:xfrm>
            <a:off x="3664810" y="4638388"/>
            <a:ext cx="314520" cy="183803"/>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7177" y="1858312"/>
            <a:ext cx="227028" cy="229320"/>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17865" y="5210837"/>
            <a:ext cx="234032" cy="288638"/>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217463"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59">
            <a:hlinkClick r:id="rId27" action="ppaction://hlinksldjump"/>
            <a:extLst>
              <a:ext uri="{FF2B5EF4-FFF2-40B4-BE49-F238E27FC236}">
                <a16:creationId xmlns:a16="http://schemas.microsoft.com/office/drawing/2014/main" id="{130D2F7B-C0E6-47AA-B08D-EED2D9DA6E30}"/>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3609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149591" y="1328029"/>
            <a:ext cx="827088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Easily run containers on Azure with a single command</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949840" y="571650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211578" y="571650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473314" y="571650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194861" y="4611587"/>
            <a:ext cx="2180344"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509199" y="4611587"/>
            <a:ext cx="2075142"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82727" y="4611587"/>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Start using </a:t>
            </a:r>
            <a:br>
              <a:rPr lang="en-US">
                <a:cs typeface="Segoe UI Semibold" panose="020B0702040204020203" pitchFamily="34" charset="0"/>
              </a:rPr>
            </a:br>
            <a:r>
              <a:rPr lang="en-US">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220045" y="5789959"/>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481782" y="5789959"/>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A6A9806-AC3C-4321-A57E-D4B7AD2ACE38}"/>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Kubernetes Service (AKS)</a:t>
            </a:r>
          </a:p>
        </p:txBody>
      </p: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22" name="Group 121">
            <a:extLst>
              <a:ext uri="{FF2B5EF4-FFF2-40B4-BE49-F238E27FC236}">
                <a16:creationId xmlns:a16="http://schemas.microsoft.com/office/drawing/2014/main" id="{7E9E5CE1-ED93-45D4-9B82-EAC5D18BDADA}"/>
              </a:ext>
            </a:extLst>
          </p:cNvPr>
          <p:cNvGrpSpPr/>
          <p:nvPr/>
        </p:nvGrpSpPr>
        <p:grpSpPr>
          <a:xfrm>
            <a:off x="787315" y="383763"/>
            <a:ext cx="558967" cy="539511"/>
            <a:chOff x="2368476" y="589018"/>
            <a:chExt cx="1012508" cy="977265"/>
          </a:xfrm>
        </p:grpSpPr>
        <p:sp>
          <p:nvSpPr>
            <p:cNvPr id="123" name="Freeform: Shape 122">
              <a:extLst>
                <a:ext uri="{FF2B5EF4-FFF2-40B4-BE49-F238E27FC236}">
                  <a16:creationId xmlns:a16="http://schemas.microsoft.com/office/drawing/2014/main" id="{62C38428-54A2-4625-9B05-50265EBE86A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41D2B17A-9C58-44A6-8154-5436D524868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25" name="Freeform: Shape 124">
              <a:extLst>
                <a:ext uri="{FF2B5EF4-FFF2-40B4-BE49-F238E27FC236}">
                  <a16:creationId xmlns:a16="http://schemas.microsoft.com/office/drawing/2014/main" id="{DA1D6F92-9B13-49C0-B32E-AE5BF5F470D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26" name="Freeform: Shape 125">
              <a:extLst>
                <a:ext uri="{FF2B5EF4-FFF2-40B4-BE49-F238E27FC236}">
                  <a16:creationId xmlns:a16="http://schemas.microsoft.com/office/drawing/2014/main" id="{233EE497-8677-436A-9D89-93DDFEFE68E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6ECA0C40-413B-4376-8F8E-D23AE22AA34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A540C014-7D4D-4CA6-A1EB-2CD1322251F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7157D009-4B08-46CE-8CE3-996CFFE62E6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8695E83A-5E6C-4985-B418-4ED04473F39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DAAB41AB-4162-4B47-8772-F1D6BDA04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32" name="Freeform: Shape 131">
              <a:extLst>
                <a:ext uri="{FF2B5EF4-FFF2-40B4-BE49-F238E27FC236}">
                  <a16:creationId xmlns:a16="http://schemas.microsoft.com/office/drawing/2014/main" id="{E4B449FC-73BD-4875-9299-2A2240822F1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3" name="Freeform: Shape 132">
              <a:extLst>
                <a:ext uri="{FF2B5EF4-FFF2-40B4-BE49-F238E27FC236}">
                  <a16:creationId xmlns:a16="http://schemas.microsoft.com/office/drawing/2014/main" id="{ED8DC8B2-DBB8-4667-BD52-E31402F789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53369C62-0E9A-4DD4-833C-D4D7B538F2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06371ABD-5359-49A8-9EC0-29EF06CCDF9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6" name="Freeform: Shape 135">
              <a:extLst>
                <a:ext uri="{FF2B5EF4-FFF2-40B4-BE49-F238E27FC236}">
                  <a16:creationId xmlns:a16="http://schemas.microsoft.com/office/drawing/2014/main" id="{F6C2DB64-505B-4AD8-A750-F94DDB1C1BA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37" name="Freeform: Shape 136">
              <a:extLst>
                <a:ext uri="{FF2B5EF4-FFF2-40B4-BE49-F238E27FC236}">
                  <a16:creationId xmlns:a16="http://schemas.microsoft.com/office/drawing/2014/main" id="{08DFB8B9-9C48-4C5E-93AF-6844559CA27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20930F80-3B0F-449E-9678-621020396CF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9" name="Freeform: Shape 138">
              <a:extLst>
                <a:ext uri="{FF2B5EF4-FFF2-40B4-BE49-F238E27FC236}">
                  <a16:creationId xmlns:a16="http://schemas.microsoft.com/office/drawing/2014/main" id="{15525E96-2EF2-4BE1-936A-AEEADFFFE1B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40" name="Freeform: Shape 139">
              <a:extLst>
                <a:ext uri="{FF2B5EF4-FFF2-40B4-BE49-F238E27FC236}">
                  <a16:creationId xmlns:a16="http://schemas.microsoft.com/office/drawing/2014/main" id="{BE520F7C-1695-402E-9DE2-86A32A24E92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41" name="Freeform: Shape 140">
              <a:extLst>
                <a:ext uri="{FF2B5EF4-FFF2-40B4-BE49-F238E27FC236}">
                  <a16:creationId xmlns:a16="http://schemas.microsoft.com/office/drawing/2014/main" id="{1FB26398-DC3D-46BB-BA8B-776A495C0D4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42" name="Freeform: Shape 141">
              <a:extLst>
                <a:ext uri="{FF2B5EF4-FFF2-40B4-BE49-F238E27FC236}">
                  <a16:creationId xmlns:a16="http://schemas.microsoft.com/office/drawing/2014/main" id="{979D6F95-694A-40B2-B321-B7C1DB6F0A4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43" name="Freeform: Shape 142">
              <a:extLst>
                <a:ext uri="{FF2B5EF4-FFF2-40B4-BE49-F238E27FC236}">
                  <a16:creationId xmlns:a16="http://schemas.microsoft.com/office/drawing/2014/main" id="{8460072F-512B-40AE-B9BF-D2E89994631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44" name="Group 143">
            <a:extLst>
              <a:ext uri="{FF2B5EF4-FFF2-40B4-BE49-F238E27FC236}">
                <a16:creationId xmlns:a16="http://schemas.microsoft.com/office/drawing/2014/main" id="{B6103B89-9AFF-4C5B-AC23-ECF162F3B229}"/>
              </a:ext>
            </a:extLst>
          </p:cNvPr>
          <p:cNvGrpSpPr/>
          <p:nvPr/>
        </p:nvGrpSpPr>
        <p:grpSpPr>
          <a:xfrm>
            <a:off x="733398" y="1682031"/>
            <a:ext cx="584655" cy="518563"/>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65798" y="5557947"/>
            <a:ext cx="622506" cy="551594"/>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703070" y="2979242"/>
            <a:ext cx="660357" cy="523360"/>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78" name="Rectangle 77">
            <a:hlinkClick r:id="rId5" action="ppaction://hlinksldjump"/>
            <a:extLst>
              <a:ext uri="{FF2B5EF4-FFF2-40B4-BE49-F238E27FC236}">
                <a16:creationId xmlns:a16="http://schemas.microsoft.com/office/drawing/2014/main" id="{7C83731F-3554-4300-B144-1B06FC3A006B}"/>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64C54B03-8F8B-469B-A9F9-7B7C1A0287AF}"/>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3693B592-4837-4C7E-B715-BC947D7BEFF2}"/>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629A8EFE-D633-4011-A3ED-9C61D346F2D7}"/>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hlinkClick r:id="rId9" action="ppaction://hlinksldjump"/>
            <a:extLst>
              <a:ext uri="{FF2B5EF4-FFF2-40B4-BE49-F238E27FC236}">
                <a16:creationId xmlns:a16="http://schemas.microsoft.com/office/drawing/2014/main" id="{51A213CA-EAC8-426A-A0E8-4DE2BF1DABB8}"/>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49616" y="2420060"/>
            <a:ext cx="2594308" cy="1982166"/>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66493" y="2678283"/>
            <a:ext cx="2837080" cy="1465720"/>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43136" y="2365574"/>
            <a:ext cx="2356782" cy="2091139"/>
          </a:xfrm>
          <a:prstGeom prst="rect">
            <a:avLst/>
          </a:prstGeom>
        </p:spPr>
      </p:pic>
    </p:spTree>
    <p:extLst>
      <p:ext uri="{BB962C8B-B14F-4D97-AF65-F5344CB8AC3E}">
        <p14:creationId xmlns:p14="http://schemas.microsoft.com/office/powerpoint/2010/main" val="23302280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149591" y="1328029"/>
            <a:ext cx="827088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909132" y="2201879"/>
            <a:ext cx="8751810" cy="4153643"/>
          </a:xfrm>
          <a:prstGeom prst="rect">
            <a:avLst/>
          </a:prstGeom>
        </p:spPr>
        <p:txBody>
          <a:bodyPr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spcBef>
                <a:spcPts val="0"/>
              </a:spcBef>
              <a:buSzTx/>
              <a:buNone/>
            </a:pPr>
            <a:r>
              <a:rPr lang="mr-IN"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container create --name </a:t>
            </a:r>
            <a:r>
              <a:rPr lang="en-US" sz="1600" b="1" err="1">
                <a:solidFill>
                  <a:schemeClr val="accent1"/>
                </a:solidFill>
                <a:latin typeface="Consolas" charset="0"/>
              </a:rPr>
              <a:t>mycontainer</a:t>
            </a:r>
            <a:r>
              <a:rPr lang="en-US" sz="1600" b="1">
                <a:solidFill>
                  <a:schemeClr val="accent1"/>
                </a:solidFill>
                <a:latin typeface="Consolas" charset="0"/>
              </a:rPr>
              <a:t> --image </a:t>
            </a:r>
            <a:r>
              <a:rPr lang="en-US" sz="1600" b="1" err="1">
                <a:solidFill>
                  <a:schemeClr val="accent1"/>
                </a:solidFill>
                <a:latin typeface="Consolas" charset="0"/>
              </a:rPr>
              <a:t>microsoft</a:t>
            </a:r>
            <a:r>
              <a:rPr lang="en-US" sz="1600" b="1">
                <a:solidFill>
                  <a:schemeClr val="accent1"/>
                </a:solidFill>
                <a:latin typeface="Consolas" charset="0"/>
              </a:rPr>
              <a:t>/</a:t>
            </a:r>
            <a:r>
              <a:rPr lang="en-US" sz="1600" b="1" err="1">
                <a:solidFill>
                  <a:schemeClr val="accent1"/>
                </a:solidFill>
                <a:latin typeface="Consolas" charset="0"/>
              </a:rPr>
              <a:t>aci-helloworld</a:t>
            </a:r>
            <a:r>
              <a:rPr lang="en-US" sz="1600" b="1">
                <a:solidFill>
                  <a:schemeClr val="accent1"/>
                </a:solidFill>
                <a:latin typeface="Consolas" charset="0"/>
              </a:rPr>
              <a:t> --resource-group </a:t>
            </a:r>
            <a:r>
              <a:rPr lang="en-US" sz="1600" b="1" err="1">
                <a:solidFill>
                  <a:schemeClr val="accent1"/>
                </a:solidFill>
                <a:latin typeface="Consolas" charset="0"/>
              </a:rPr>
              <a:t>myResourceGroup</a:t>
            </a:r>
            <a:r>
              <a:rPr lang="en-US" sz="1600" b="1">
                <a:solidFill>
                  <a:schemeClr val="accent1"/>
                </a:solidFill>
                <a:latin typeface="Consolas" charset="0"/>
              </a:rPr>
              <a:t> --</a:t>
            </a:r>
            <a:r>
              <a:rPr lang="en-US" sz="1600" b="1" err="1">
                <a:solidFill>
                  <a:schemeClr val="accent1"/>
                </a:solidFill>
                <a:latin typeface="Consolas" charset="0"/>
              </a:rPr>
              <a:t>ip</a:t>
            </a:r>
            <a:r>
              <a:rPr lang="en-US" sz="1600" b="1">
                <a:solidFill>
                  <a:schemeClr val="accent1"/>
                </a:solidFill>
                <a:latin typeface="Consolas" charset="0"/>
              </a:rPr>
              <a:t>-address public </a:t>
            </a:r>
          </a:p>
          <a:p>
            <a:pPr marL="0" indent="0">
              <a:buNone/>
            </a:pPr>
            <a:r>
              <a:rPr lang="is-IS" sz="1600">
                <a:latin typeface="Consolas" charset="0"/>
                <a:ea typeface="Consolas" charset="0"/>
                <a:cs typeface="Consolas" charset="0"/>
              </a:rPr>
              <a:t>  "ipAddress": {</a:t>
            </a:r>
          </a:p>
          <a:p>
            <a:pPr marL="0" indent="0">
              <a:buNone/>
            </a:pPr>
            <a:r>
              <a:rPr lang="is-IS" sz="1600">
                <a:latin typeface="Consolas" charset="0"/>
                <a:ea typeface="Consolas" charset="0"/>
                <a:cs typeface="Consolas" charset="0"/>
              </a:rPr>
              <a:t>    "ip": "52.168.86.133",</a:t>
            </a:r>
          </a:p>
          <a:p>
            <a:pPr marL="0" indent="0">
              <a:buNone/>
            </a:pPr>
            <a:r>
              <a:rPr lang="is-IS" sz="1600">
                <a:latin typeface="Consolas" charset="0"/>
                <a:ea typeface="Consolas" charset="0"/>
                <a:cs typeface="Consolas" charset="0"/>
              </a:rPr>
              <a:t>    "ports": [...]</a:t>
            </a:r>
          </a:p>
          <a:p>
            <a:pPr marL="0" indent="0">
              <a:buNone/>
            </a:pPr>
            <a:r>
              <a:rPr lang="is-IS" sz="1600">
                <a:latin typeface="Consolas" charset="0"/>
                <a:ea typeface="Consolas" charset="0"/>
                <a:cs typeface="Consolas" charset="0"/>
              </a:rPr>
              <a:t>  },</a:t>
            </a:r>
          </a:p>
          <a:p>
            <a:pPr marL="0" indent="0">
              <a:buNone/>
            </a:pPr>
            <a:r>
              <a:rPr lang="is-IS" sz="1600">
                <a:latin typeface="Consolas" charset="0"/>
                <a:ea typeface="Consolas" charset="0"/>
                <a:cs typeface="Consolas" charset="0"/>
              </a:rPr>
              <a:t>  "location": "eastus",</a:t>
            </a:r>
          </a:p>
          <a:p>
            <a:pPr marL="0" indent="0">
              <a:buNone/>
            </a:pPr>
            <a:r>
              <a:rPr lang="is-IS" sz="1600">
                <a:latin typeface="Consolas" charset="0"/>
                <a:ea typeface="Consolas" charset="0"/>
                <a:cs typeface="Consolas" charset="0"/>
              </a:rPr>
              <a:t>  "name": "mycontainer",</a:t>
            </a:r>
          </a:p>
          <a:p>
            <a:pPr marL="0" indent="0">
              <a:buNone/>
            </a:pPr>
            <a:r>
              <a:rPr lang="is-IS" sz="1600">
                <a:latin typeface="Consolas" charset="0"/>
                <a:ea typeface="Consolas" charset="0"/>
                <a:cs typeface="Consolas" charset="0"/>
              </a:rPr>
              <a:t>  "osType": "Linux",</a:t>
            </a:r>
          </a:p>
          <a:p>
            <a:pPr marL="0" indent="0">
              <a:buNone/>
            </a:pPr>
            <a:r>
              <a:rPr lang="is-IS" sz="1600">
                <a:latin typeface="Consolas" charset="0"/>
                <a:ea typeface="Consolas" charset="0"/>
                <a:cs typeface="Consolas" charset="0"/>
              </a:rPr>
              <a:t>  "provisioningState": "Succeeded",</a:t>
            </a:r>
          </a:p>
          <a:p>
            <a:pPr marL="0" indent="0" defTabSz="914400">
              <a:lnSpc>
                <a:spcPct val="100000"/>
              </a:lnSpc>
              <a:spcBef>
                <a:spcPts val="0"/>
              </a:spcBef>
              <a:buSzTx/>
              <a:buNone/>
            </a:pPr>
            <a:endParaRPr lang="en-US" sz="1600">
              <a:latin typeface="Consolas" charset="0"/>
              <a:ea typeface="Consolas" charset="0"/>
              <a:cs typeface="Consolas" charset="0"/>
            </a:endParaRPr>
          </a:p>
          <a:p>
            <a:pPr marL="0" indent="0" defTabSz="914400">
              <a:lnSpc>
                <a:spcPct val="100000"/>
              </a:lnSpc>
              <a:spcBef>
                <a:spcPts val="0"/>
              </a:spcBef>
              <a:buSzTx/>
              <a:buNone/>
            </a:pPr>
            <a:r>
              <a:rPr lang="en-US" sz="1600" b="1">
                <a:solidFill>
                  <a:schemeClr val="accent1"/>
                </a:solidFill>
                <a:latin typeface="Consolas" charset="0"/>
              </a:rPr>
              <a:t>$ curl 52.168.86.133</a:t>
            </a:r>
          </a:p>
          <a:p>
            <a:pPr marL="0" indent="0">
              <a:buNone/>
            </a:pPr>
            <a:r>
              <a:rPr lang="en-US" sz="1600">
                <a:latin typeface="Consolas" charset="0"/>
                <a:ea typeface="Consolas" charset="0"/>
                <a:cs typeface="Consolas" charset="0"/>
              </a:rPr>
              <a:t>&lt;html&gt;</a:t>
            </a:r>
          </a:p>
          <a:p>
            <a:pPr marL="0" indent="0">
              <a:buNone/>
            </a:pPr>
            <a:r>
              <a:rPr lang="en-US" sz="1600">
                <a:latin typeface="Consolas" charset="0"/>
                <a:ea typeface="Consolas" charset="0"/>
                <a:cs typeface="Consolas" charset="0"/>
              </a:rPr>
              <a:t>&lt;head&gt;</a:t>
            </a:r>
          </a:p>
          <a:p>
            <a:pPr marL="0" indent="0">
              <a:buNone/>
            </a:pPr>
            <a:r>
              <a:rPr lang="en-US" sz="1600">
                <a:latin typeface="Consolas" charset="0"/>
                <a:ea typeface="Consolas" charset="0"/>
                <a:cs typeface="Consolas" charset="0"/>
              </a:rPr>
              <a:t>  &lt;title&gt;Welcome to Azure Container Instances!&lt;/title&gt;</a:t>
            </a:r>
          </a:p>
          <a:p>
            <a:pPr marL="0" indent="0">
              <a:buNone/>
            </a:pPr>
            <a:r>
              <a:rPr lang="en-US" sz="1600">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6B9E8A2C-2739-43AF-832A-F2F7E54B60A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Kubernetes Service (AKS)</a:t>
            </a:r>
          </a:p>
        </p:txBody>
      </p: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03" name="Group 102">
            <a:extLst>
              <a:ext uri="{FF2B5EF4-FFF2-40B4-BE49-F238E27FC236}">
                <a16:creationId xmlns:a16="http://schemas.microsoft.com/office/drawing/2014/main" id="{443B1F0D-B0D6-477A-95B1-1A54E26837AF}"/>
              </a:ext>
            </a:extLst>
          </p:cNvPr>
          <p:cNvGrpSpPr/>
          <p:nvPr/>
        </p:nvGrpSpPr>
        <p:grpSpPr>
          <a:xfrm>
            <a:off x="787315" y="383763"/>
            <a:ext cx="558967" cy="539511"/>
            <a:chOff x="2368476" y="589018"/>
            <a:chExt cx="1012508" cy="977265"/>
          </a:xfrm>
        </p:grpSpPr>
        <p:sp>
          <p:nvSpPr>
            <p:cNvPr id="104" name="Freeform: Shape 103">
              <a:extLst>
                <a:ext uri="{FF2B5EF4-FFF2-40B4-BE49-F238E27FC236}">
                  <a16:creationId xmlns:a16="http://schemas.microsoft.com/office/drawing/2014/main" id="{4CE7C356-6619-490A-A6C5-31582EA5176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3150D87A-509A-471A-9F9C-DA8E4F5D2DA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F3652D3B-ECA6-43F1-A35E-C49C0B89B04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00595472-DD1B-4324-95E4-D396514835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785C0CA3-9B92-4391-B6B8-9457BC2FA7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09" name="Freeform: Shape 108">
              <a:extLst>
                <a:ext uri="{FF2B5EF4-FFF2-40B4-BE49-F238E27FC236}">
                  <a16:creationId xmlns:a16="http://schemas.microsoft.com/office/drawing/2014/main" id="{B605A3DD-517E-419D-8CDE-1E6ED63C29C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01984359-8EE8-4F1C-AC90-9C165B3BA9B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94F63801-B4D9-47C7-97EB-53679C8A244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32FA2B9E-3484-4B1C-964C-7549E76567B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93EFD832-7898-4482-B530-C91CD3058A50}"/>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4" name="Freeform: Shape 113">
              <a:extLst>
                <a:ext uri="{FF2B5EF4-FFF2-40B4-BE49-F238E27FC236}">
                  <a16:creationId xmlns:a16="http://schemas.microsoft.com/office/drawing/2014/main" id="{D1A07A92-F661-4166-8B3A-1F22686F81E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2EDC69B8-0086-458F-AE40-5650F8685A1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B6B16582-3751-49A9-BA47-53716081C24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798769FF-ED5A-4710-8CDC-39E63D06D79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EA34EFED-8A50-4C6B-9ED4-620D44A116F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19" name="Freeform: Shape 118">
              <a:extLst>
                <a:ext uri="{FF2B5EF4-FFF2-40B4-BE49-F238E27FC236}">
                  <a16:creationId xmlns:a16="http://schemas.microsoft.com/office/drawing/2014/main" id="{53459377-AB7D-4CCD-97E9-736216DACC1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0" name="Freeform: Shape 119">
              <a:extLst>
                <a:ext uri="{FF2B5EF4-FFF2-40B4-BE49-F238E27FC236}">
                  <a16:creationId xmlns:a16="http://schemas.microsoft.com/office/drawing/2014/main" id="{8BBD13E1-8231-4E51-BBB8-926F386458E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59A7E9B1-4668-4372-94B5-B5B3AAC20C2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22" name="Freeform: Shape 121">
              <a:extLst>
                <a:ext uri="{FF2B5EF4-FFF2-40B4-BE49-F238E27FC236}">
                  <a16:creationId xmlns:a16="http://schemas.microsoft.com/office/drawing/2014/main" id="{DBC70261-803D-43B7-A4CF-9DAB1665DC9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23" name="Freeform: Shape 122">
              <a:extLst>
                <a:ext uri="{FF2B5EF4-FFF2-40B4-BE49-F238E27FC236}">
                  <a16:creationId xmlns:a16="http://schemas.microsoft.com/office/drawing/2014/main" id="{F5DB950B-9511-40A5-9D2C-1F2F8028FC6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066C5ED7-95C3-47C6-B627-A42E5BB5F2A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25" name="Group 124">
            <a:extLst>
              <a:ext uri="{FF2B5EF4-FFF2-40B4-BE49-F238E27FC236}">
                <a16:creationId xmlns:a16="http://schemas.microsoft.com/office/drawing/2014/main" id="{83273822-DCCF-4CC3-875A-36301C9CBF39}"/>
              </a:ext>
            </a:extLst>
          </p:cNvPr>
          <p:cNvGrpSpPr/>
          <p:nvPr/>
        </p:nvGrpSpPr>
        <p:grpSpPr>
          <a:xfrm>
            <a:off x="733398" y="1682031"/>
            <a:ext cx="584655" cy="518563"/>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65798" y="5557947"/>
            <a:ext cx="622506" cy="551594"/>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703070" y="2979242"/>
            <a:ext cx="660357" cy="523360"/>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65" name="Rectangle 64">
            <a:hlinkClick r:id="rId5" action="ppaction://hlinksldjump"/>
            <a:extLst>
              <a:ext uri="{FF2B5EF4-FFF2-40B4-BE49-F238E27FC236}">
                <a16:creationId xmlns:a16="http://schemas.microsoft.com/office/drawing/2014/main" id="{ECA68A0B-2519-48DB-810C-77E40DE60715}"/>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hlinkClick r:id="rId6" action="ppaction://hlinksldjump"/>
            <a:extLst>
              <a:ext uri="{FF2B5EF4-FFF2-40B4-BE49-F238E27FC236}">
                <a16:creationId xmlns:a16="http://schemas.microsoft.com/office/drawing/2014/main" id="{DE85AD51-FC3E-4AC3-8F88-D9EC7CFCF98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hlinkClick r:id="rId7" action="ppaction://hlinksldjump"/>
            <a:extLst>
              <a:ext uri="{FF2B5EF4-FFF2-40B4-BE49-F238E27FC236}">
                <a16:creationId xmlns:a16="http://schemas.microsoft.com/office/drawing/2014/main" id="{1C556DD5-594A-470C-ADA3-10EDB757544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hlinkClick r:id="rId8" action="ppaction://hlinksldjump"/>
            <a:extLst>
              <a:ext uri="{FF2B5EF4-FFF2-40B4-BE49-F238E27FC236}">
                <a16:creationId xmlns:a16="http://schemas.microsoft.com/office/drawing/2014/main" id="{90071E04-07AB-44FA-8529-8166C59219F6}"/>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hlinkClick r:id="rId9" action="ppaction://hlinksldjump"/>
            <a:extLst>
              <a:ext uri="{FF2B5EF4-FFF2-40B4-BE49-F238E27FC236}">
                <a16:creationId xmlns:a16="http://schemas.microsoft.com/office/drawing/2014/main" id="{36BCFBDA-5BCF-44BD-8D71-538270E6BD0D}"/>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009799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949840"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211578"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473314"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765642" y="4658759"/>
            <a:ext cx="3038782" cy="849463"/>
          </a:xfrm>
          <a:prstGeom prst="rect">
            <a:avLst/>
          </a:prstGeom>
          <a:noFill/>
        </p:spPr>
        <p:txBody>
          <a:bodyPr wrap="square" lIns="146304" tIns="146304" rIns="146304" bIns="146304" rtlCol="0" anchor="t">
            <a:spAutoFit/>
          </a:bodyPr>
          <a:lstStyle/>
          <a:p>
            <a:pPr algn="ctr">
              <a:spcAft>
                <a:spcPts val="600"/>
              </a:spcAft>
            </a:pPr>
            <a:r>
              <a:rPr lang="fr-FR">
                <a:cs typeface="Segoe UI Semibold" panose="020B0702040204020203" pitchFamily="34" charset="0"/>
              </a:rPr>
              <a:t>ACI </a:t>
            </a:r>
            <a:r>
              <a:rPr lang="fr-FR" err="1">
                <a:cs typeface="Segoe UI Semibold" panose="020B0702040204020203" pitchFamily="34" charset="0"/>
              </a:rPr>
              <a:t>provides</a:t>
            </a:r>
            <a:r>
              <a:rPr lang="fr-FR">
                <a:cs typeface="Segoe UI Semibold" panose="020B0702040204020203" pitchFamily="34" charset="0"/>
              </a:rPr>
              <a:t> </a:t>
            </a:r>
            <a:r>
              <a:rPr lang="fr-FR" err="1">
                <a:cs typeface="Segoe UI Semibold" panose="020B0702040204020203" pitchFamily="34" charset="0"/>
              </a:rPr>
              <a:t>infinite</a:t>
            </a:r>
            <a:r>
              <a:rPr lang="fr-FR">
                <a:cs typeface="Segoe UI Semibold" panose="020B0702040204020203" pitchFamily="34" charset="0"/>
              </a:rPr>
              <a:t> container-</a:t>
            </a:r>
            <a:r>
              <a:rPr lang="fr-FR" err="1">
                <a:cs typeface="Segoe UI Semibold" panose="020B0702040204020203" pitchFamily="34" charset="0"/>
              </a:rPr>
              <a:t>based</a:t>
            </a:r>
            <a:r>
              <a:rPr lang="fr-FR">
                <a:cs typeface="Segoe UI Semibold" panose="020B0702040204020203" pitchFamily="34" charset="0"/>
              </a:rPr>
              <a:t> </a:t>
            </a:r>
            <a:r>
              <a:rPr lang="fr-FR" err="1">
                <a:cs typeface="Segoe UI Semibold" panose="020B0702040204020203" pitchFamily="34" charset="0"/>
              </a:rPr>
              <a:t>scale</a:t>
            </a:r>
            <a:endParaRPr lang="en-US">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9119255" y="4658759"/>
            <a:ext cx="2855030"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81874" y="4658759"/>
            <a:ext cx="2882844"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220045"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481782"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447918" y="515178"/>
            <a:ext cx="8728081" cy="87150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149591" y="1328029"/>
            <a:ext cx="827088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ACI Connector for Kubernetes</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1522" y="2219076"/>
            <a:ext cx="2447023" cy="2230921"/>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D4ED0C5A-4867-4D5B-BB76-A2B977DD4056}"/>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Kubernetes Service (AKS)</a:t>
            </a:r>
          </a:p>
        </p:txBody>
      </p: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14" name="Group 113">
            <a:extLst>
              <a:ext uri="{FF2B5EF4-FFF2-40B4-BE49-F238E27FC236}">
                <a16:creationId xmlns:a16="http://schemas.microsoft.com/office/drawing/2014/main" id="{5DCD1C83-78A4-4532-832A-949CD467980B}"/>
              </a:ext>
            </a:extLst>
          </p:cNvPr>
          <p:cNvGrpSpPr/>
          <p:nvPr/>
        </p:nvGrpSpPr>
        <p:grpSpPr>
          <a:xfrm>
            <a:off x="787315" y="383763"/>
            <a:ext cx="558967" cy="539511"/>
            <a:chOff x="2368476" y="589018"/>
            <a:chExt cx="1012508" cy="977265"/>
          </a:xfrm>
        </p:grpSpPr>
        <p:sp>
          <p:nvSpPr>
            <p:cNvPr id="115" name="Freeform: Shape 114">
              <a:extLst>
                <a:ext uri="{FF2B5EF4-FFF2-40B4-BE49-F238E27FC236}">
                  <a16:creationId xmlns:a16="http://schemas.microsoft.com/office/drawing/2014/main" id="{3D3F2479-25AA-4776-A71E-6840130033B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18647704-CD3F-4B7C-A859-ACFBD28B011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8A5A1DDA-7C6C-4886-9A0B-110BFB13CED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22FFADB2-AD5A-4BD1-84CA-168A604CC9F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9" name="Freeform: Shape 118">
              <a:extLst>
                <a:ext uri="{FF2B5EF4-FFF2-40B4-BE49-F238E27FC236}">
                  <a16:creationId xmlns:a16="http://schemas.microsoft.com/office/drawing/2014/main" id="{426C0B48-4E6A-404A-99C9-5F5B2CE8720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20" name="Freeform: Shape 119">
              <a:extLst>
                <a:ext uri="{FF2B5EF4-FFF2-40B4-BE49-F238E27FC236}">
                  <a16:creationId xmlns:a16="http://schemas.microsoft.com/office/drawing/2014/main" id="{F3ABDAD7-E861-4B60-8F45-77FA440D4EC1}"/>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74AE8DCC-58F2-4784-9512-C03E716A309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2" name="Freeform: Shape 121">
              <a:extLst>
                <a:ext uri="{FF2B5EF4-FFF2-40B4-BE49-F238E27FC236}">
                  <a16:creationId xmlns:a16="http://schemas.microsoft.com/office/drawing/2014/main" id="{887199E4-02C4-4EE0-8C0C-96C8B19188A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3" name="Freeform: Shape 122">
              <a:extLst>
                <a:ext uri="{FF2B5EF4-FFF2-40B4-BE49-F238E27FC236}">
                  <a16:creationId xmlns:a16="http://schemas.microsoft.com/office/drawing/2014/main" id="{4B48318D-EACE-4CD6-A20C-CDE3B389C37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3C0F311D-4246-4E6E-98E4-1C0413F23BE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5" name="Freeform: Shape 124">
              <a:extLst>
                <a:ext uri="{FF2B5EF4-FFF2-40B4-BE49-F238E27FC236}">
                  <a16:creationId xmlns:a16="http://schemas.microsoft.com/office/drawing/2014/main" id="{BB0149B5-425E-4B3F-B059-399C4026A30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6" name="Freeform: Shape 125">
              <a:extLst>
                <a:ext uri="{FF2B5EF4-FFF2-40B4-BE49-F238E27FC236}">
                  <a16:creationId xmlns:a16="http://schemas.microsoft.com/office/drawing/2014/main" id="{140EEB5C-8BA7-4408-BA62-4BAF2E75F7C9}"/>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B477FF21-9DC2-4371-AA1D-493B463C938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2685CAF9-1760-4D0D-BF61-099A1FCC4B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837344EA-3309-430A-8B4C-6C74B37258F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BD4A74E9-49A7-4B82-A1D6-0CFD6B981EE6}"/>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3D2196FA-1A4B-46F1-80C6-E501F927F4F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32" name="Freeform: Shape 131">
              <a:extLst>
                <a:ext uri="{FF2B5EF4-FFF2-40B4-BE49-F238E27FC236}">
                  <a16:creationId xmlns:a16="http://schemas.microsoft.com/office/drawing/2014/main" id="{DF0FC667-0AF4-45E0-984A-D88A0B8C43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33" name="Freeform: Shape 132">
              <a:extLst>
                <a:ext uri="{FF2B5EF4-FFF2-40B4-BE49-F238E27FC236}">
                  <a16:creationId xmlns:a16="http://schemas.microsoft.com/office/drawing/2014/main" id="{6EB82152-0053-42C2-90D4-3B0E32C5F97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CD12180F-F163-4B52-B5AB-BFCDF205826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44A42467-E019-48DB-A6A3-E504E2199DE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36" name="Group 135">
            <a:extLst>
              <a:ext uri="{FF2B5EF4-FFF2-40B4-BE49-F238E27FC236}">
                <a16:creationId xmlns:a16="http://schemas.microsoft.com/office/drawing/2014/main" id="{BBD0BFC2-8A68-43A9-BC10-A5881339F126}"/>
              </a:ext>
            </a:extLst>
          </p:cNvPr>
          <p:cNvGrpSpPr/>
          <p:nvPr/>
        </p:nvGrpSpPr>
        <p:grpSpPr>
          <a:xfrm>
            <a:off x="733398" y="1682031"/>
            <a:ext cx="584655" cy="518563"/>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65798" y="5557947"/>
            <a:ext cx="622506" cy="551594"/>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703070" y="2979242"/>
            <a:ext cx="660357" cy="523360"/>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103" y="4179136"/>
            <a:ext cx="607142" cy="613272"/>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31932" y="2246135"/>
            <a:ext cx="2035372" cy="2176802"/>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6524" y="2276487"/>
            <a:ext cx="2140493" cy="2116099"/>
          </a:xfrm>
          <a:prstGeom prst="rect">
            <a:avLst/>
          </a:prstGeom>
        </p:spPr>
      </p:pic>
      <p:sp>
        <p:nvSpPr>
          <p:cNvPr id="77" name="Rectangle 76">
            <a:hlinkClick r:id="rId11" action="ppaction://hlinksldjump"/>
            <a:extLst>
              <a:ext uri="{FF2B5EF4-FFF2-40B4-BE49-F238E27FC236}">
                <a16:creationId xmlns:a16="http://schemas.microsoft.com/office/drawing/2014/main" id="{5E5C4612-DCF5-403D-9B57-698C9DA027F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hlinkClick r:id="rId12" action="ppaction://hlinksldjump"/>
            <a:extLst>
              <a:ext uri="{FF2B5EF4-FFF2-40B4-BE49-F238E27FC236}">
                <a16:creationId xmlns:a16="http://schemas.microsoft.com/office/drawing/2014/main" id="{6951F7FF-3138-4C61-84B3-3D32F7CEC9EC}"/>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hlinkClick r:id="rId13" action="ppaction://hlinksldjump"/>
            <a:extLst>
              <a:ext uri="{FF2B5EF4-FFF2-40B4-BE49-F238E27FC236}">
                <a16:creationId xmlns:a16="http://schemas.microsoft.com/office/drawing/2014/main" id="{65878451-096B-4217-8D36-0CC474DBF4F6}"/>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rId14" action="ppaction://hlinksldjump"/>
            <a:extLst>
              <a:ext uri="{FF2B5EF4-FFF2-40B4-BE49-F238E27FC236}">
                <a16:creationId xmlns:a16="http://schemas.microsoft.com/office/drawing/2014/main" id="{5FB97754-7484-4E50-B790-84E6C3F2CB37}"/>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15" action="ppaction://hlinksldjump"/>
            <a:extLst>
              <a:ext uri="{FF2B5EF4-FFF2-40B4-BE49-F238E27FC236}">
                <a16:creationId xmlns:a16="http://schemas.microsoft.com/office/drawing/2014/main" id="{F66BEBAB-FFFD-4870-AA23-0491A6CB9A3A}"/>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398648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731448" y="3727012"/>
            <a:ext cx="1242016" cy="1242016"/>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72355" y="3091458"/>
            <a:ext cx="375685" cy="623760"/>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81817" y="3798356"/>
            <a:ext cx="1156758" cy="369332"/>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81817" y="5235254"/>
            <a:ext cx="1156758" cy="369332"/>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9012325" y="3155523"/>
            <a:ext cx="2790708" cy="2384994"/>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727165" y="3727012"/>
            <a:ext cx="620698" cy="124201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910473" y="5567158"/>
            <a:ext cx="1162456" cy="758291"/>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245353" y="6431301"/>
            <a:ext cx="492697"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491701" y="6329298"/>
            <a:ext cx="0" cy="102004"/>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631984" y="5567160"/>
            <a:ext cx="1162456" cy="758291"/>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966864" y="6431303"/>
            <a:ext cx="492697"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213212" y="6329300"/>
            <a:ext cx="0" cy="102004"/>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910473" y="2252630"/>
            <a:ext cx="1162456" cy="758291"/>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245353" y="3116773"/>
            <a:ext cx="492697"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491701" y="3014770"/>
            <a:ext cx="0" cy="102004"/>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631984" y="2252630"/>
            <a:ext cx="1162456" cy="758291"/>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966864" y="3116773"/>
            <a:ext cx="492697"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213212" y="3014770"/>
            <a:ext cx="0" cy="102004"/>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991912" y="5644386"/>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991912" y="596674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513555" y="596674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715864" y="5644386"/>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715864" y="596674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237507" y="596674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991912" y="233859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991912" y="2660948"/>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513555" y="2660948"/>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715864" y="233859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715864" y="2660948"/>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237507" y="2660948"/>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904327" y="1965163"/>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637682" y="1965163"/>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904327" y="6531726"/>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637682" y="6531726"/>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517088" y="3025536"/>
            <a:ext cx="536844" cy="86610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651831" y="3026387"/>
            <a:ext cx="536844" cy="864406"/>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664335" y="4792743"/>
            <a:ext cx="511837" cy="864406"/>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529592" y="4791892"/>
            <a:ext cx="511837" cy="86610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828354" y="4590166"/>
            <a:ext cx="805684" cy="246221"/>
          </a:xfrm>
          <a:prstGeom prst="rect">
            <a:avLst/>
          </a:prstGeom>
          <a:noFill/>
        </p:spPr>
        <p:txBody>
          <a:bodyPr wrap="square" lIns="0" tIns="0" rIns="0" bIns="0" rtlCol="0" anchor="t">
            <a:spAutoFit/>
          </a:bodyPr>
          <a:lstStyle/>
          <a:p>
            <a:pPr algn="ctr">
              <a:spcAft>
                <a:spcPts val="600"/>
              </a:spcAft>
            </a:pPr>
            <a:r>
              <a:rPr lang="en-US" sz="800">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973464" y="4348020"/>
            <a:ext cx="203886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9150769" y="3298832"/>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661541" y="3298832"/>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10172313" y="3298832"/>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683085" y="3298832"/>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1193859" y="3298832"/>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9150769" y="366737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661541" y="366737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10172313" y="366737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683085" y="366737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1193859" y="366737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9150769" y="403108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661541" y="403108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10172313" y="403108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683085" y="403108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1193859" y="403108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9150769" y="4399624"/>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661541" y="4399624"/>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10172313" y="4399624"/>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683085" y="4399624"/>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1193859" y="4399624"/>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9150769" y="4763820"/>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661541" y="4763820"/>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10172313" y="4763820"/>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683085" y="4763820"/>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1193859" y="4763820"/>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92588" y="3629572"/>
            <a:ext cx="2038860" cy="1424442"/>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6053707" y="3894790"/>
            <a:ext cx="597498" cy="466761"/>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145583" y="3997489"/>
            <a:ext cx="413740" cy="260179"/>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Rectangle: Rounded Corners 254">
            <a:extLst>
              <a:ext uri="{FF2B5EF4-FFF2-40B4-BE49-F238E27FC236}">
                <a16:creationId xmlns:a16="http://schemas.microsoft.com/office/drawing/2014/main" id="{054E4349-914A-4F44-80BE-ABCA62E50D13}"/>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Kubernetes Service (AKS)</a:t>
            </a:r>
          </a:p>
        </p:txBody>
      </p: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260" name="Group 259">
            <a:extLst>
              <a:ext uri="{FF2B5EF4-FFF2-40B4-BE49-F238E27FC236}">
                <a16:creationId xmlns:a16="http://schemas.microsoft.com/office/drawing/2014/main" id="{7B2FAE51-1CED-4599-B05E-3C7977B2F386}"/>
              </a:ext>
            </a:extLst>
          </p:cNvPr>
          <p:cNvGrpSpPr/>
          <p:nvPr/>
        </p:nvGrpSpPr>
        <p:grpSpPr>
          <a:xfrm>
            <a:off x="787315" y="383763"/>
            <a:ext cx="558967" cy="539511"/>
            <a:chOff x="2368476" y="589018"/>
            <a:chExt cx="1012508" cy="977265"/>
          </a:xfrm>
        </p:grpSpPr>
        <p:sp>
          <p:nvSpPr>
            <p:cNvPr id="261" name="Freeform: Shape 260">
              <a:extLst>
                <a:ext uri="{FF2B5EF4-FFF2-40B4-BE49-F238E27FC236}">
                  <a16:creationId xmlns:a16="http://schemas.microsoft.com/office/drawing/2014/main" id="{E9833A59-D74E-46A2-9569-486F6397DB5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62" name="Freeform: Shape 261">
              <a:extLst>
                <a:ext uri="{FF2B5EF4-FFF2-40B4-BE49-F238E27FC236}">
                  <a16:creationId xmlns:a16="http://schemas.microsoft.com/office/drawing/2014/main" id="{00A9CA38-260B-4146-AE97-14580C461EB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263" name="Freeform: Shape 262">
              <a:extLst>
                <a:ext uri="{FF2B5EF4-FFF2-40B4-BE49-F238E27FC236}">
                  <a16:creationId xmlns:a16="http://schemas.microsoft.com/office/drawing/2014/main" id="{CA2CF305-1C7D-46B8-BA64-10F1387FBC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264" name="Freeform: Shape 263">
              <a:extLst>
                <a:ext uri="{FF2B5EF4-FFF2-40B4-BE49-F238E27FC236}">
                  <a16:creationId xmlns:a16="http://schemas.microsoft.com/office/drawing/2014/main" id="{327409D3-D316-4842-9027-D2F64F3BE3BD}"/>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65" name="Freeform: Shape 264">
              <a:extLst>
                <a:ext uri="{FF2B5EF4-FFF2-40B4-BE49-F238E27FC236}">
                  <a16:creationId xmlns:a16="http://schemas.microsoft.com/office/drawing/2014/main" id="{D9DA4BAA-456D-414F-9713-9E3092993DC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266" name="Freeform: Shape 265">
              <a:extLst>
                <a:ext uri="{FF2B5EF4-FFF2-40B4-BE49-F238E27FC236}">
                  <a16:creationId xmlns:a16="http://schemas.microsoft.com/office/drawing/2014/main" id="{0A76FE2E-074F-4501-BFEF-49CFCD05194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267" name="Freeform: Shape 266">
              <a:extLst>
                <a:ext uri="{FF2B5EF4-FFF2-40B4-BE49-F238E27FC236}">
                  <a16:creationId xmlns:a16="http://schemas.microsoft.com/office/drawing/2014/main" id="{477DFBC3-3D29-40CB-A020-3756F8976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68" name="Freeform: Shape 267">
              <a:extLst>
                <a:ext uri="{FF2B5EF4-FFF2-40B4-BE49-F238E27FC236}">
                  <a16:creationId xmlns:a16="http://schemas.microsoft.com/office/drawing/2014/main" id="{F6E9592E-F461-4C1C-9AC0-ED3E1F5B02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269" name="Freeform: Shape 268">
              <a:extLst>
                <a:ext uri="{FF2B5EF4-FFF2-40B4-BE49-F238E27FC236}">
                  <a16:creationId xmlns:a16="http://schemas.microsoft.com/office/drawing/2014/main" id="{36ABE9BF-8C78-448E-AC9A-E717B6ADFD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270" name="Freeform: Shape 269">
              <a:extLst>
                <a:ext uri="{FF2B5EF4-FFF2-40B4-BE49-F238E27FC236}">
                  <a16:creationId xmlns:a16="http://schemas.microsoft.com/office/drawing/2014/main" id="{49B55C70-A7EA-4168-B9A6-51EA8E862D6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71" name="Freeform: Shape 270">
              <a:extLst>
                <a:ext uri="{FF2B5EF4-FFF2-40B4-BE49-F238E27FC236}">
                  <a16:creationId xmlns:a16="http://schemas.microsoft.com/office/drawing/2014/main" id="{31833294-2529-4218-8D5E-E82D0BCE2D5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272" name="Freeform: Shape 271">
              <a:extLst>
                <a:ext uri="{FF2B5EF4-FFF2-40B4-BE49-F238E27FC236}">
                  <a16:creationId xmlns:a16="http://schemas.microsoft.com/office/drawing/2014/main" id="{A1B1F3D7-21F1-4B10-B8BD-E34239E9E44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273" name="Freeform: Shape 272">
              <a:extLst>
                <a:ext uri="{FF2B5EF4-FFF2-40B4-BE49-F238E27FC236}">
                  <a16:creationId xmlns:a16="http://schemas.microsoft.com/office/drawing/2014/main" id="{9BE0F075-4DB4-4CA2-B4B7-B5EA03CA8B0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74" name="Freeform: Shape 273">
              <a:extLst>
                <a:ext uri="{FF2B5EF4-FFF2-40B4-BE49-F238E27FC236}">
                  <a16:creationId xmlns:a16="http://schemas.microsoft.com/office/drawing/2014/main" id="{9A53D985-970F-4AE9-819A-48E6E7BDAAC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275" name="Freeform: Shape 274">
              <a:extLst>
                <a:ext uri="{FF2B5EF4-FFF2-40B4-BE49-F238E27FC236}">
                  <a16:creationId xmlns:a16="http://schemas.microsoft.com/office/drawing/2014/main" id="{6545C5A8-444A-4BBE-B933-6CED9C97B164}"/>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276" name="Freeform: Shape 275">
              <a:extLst>
                <a:ext uri="{FF2B5EF4-FFF2-40B4-BE49-F238E27FC236}">
                  <a16:creationId xmlns:a16="http://schemas.microsoft.com/office/drawing/2014/main" id="{9D49EE6B-FCBD-4DBC-8A43-44C6D5CC6EC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77" name="Freeform: Shape 276">
              <a:extLst>
                <a:ext uri="{FF2B5EF4-FFF2-40B4-BE49-F238E27FC236}">
                  <a16:creationId xmlns:a16="http://schemas.microsoft.com/office/drawing/2014/main" id="{811F8674-7236-4BD2-A0CD-D1F23717E6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278" name="Freeform: Shape 277">
              <a:extLst>
                <a:ext uri="{FF2B5EF4-FFF2-40B4-BE49-F238E27FC236}">
                  <a16:creationId xmlns:a16="http://schemas.microsoft.com/office/drawing/2014/main" id="{D4A21F63-2712-414A-8398-1E7ED98925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279" name="Freeform: Shape 278">
              <a:extLst>
                <a:ext uri="{FF2B5EF4-FFF2-40B4-BE49-F238E27FC236}">
                  <a16:creationId xmlns:a16="http://schemas.microsoft.com/office/drawing/2014/main" id="{5DEDD26B-3691-4803-BFA5-6325E84695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280" name="Freeform: Shape 279">
              <a:extLst>
                <a:ext uri="{FF2B5EF4-FFF2-40B4-BE49-F238E27FC236}">
                  <a16:creationId xmlns:a16="http://schemas.microsoft.com/office/drawing/2014/main" id="{05B1FB7A-028F-4F27-9000-E12904326E3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281" name="Freeform: Shape 280">
              <a:extLst>
                <a:ext uri="{FF2B5EF4-FFF2-40B4-BE49-F238E27FC236}">
                  <a16:creationId xmlns:a16="http://schemas.microsoft.com/office/drawing/2014/main" id="{E9308D33-6F3F-4A4C-8E6F-0AC76CC4FFF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282" name="Group 281">
            <a:extLst>
              <a:ext uri="{FF2B5EF4-FFF2-40B4-BE49-F238E27FC236}">
                <a16:creationId xmlns:a16="http://schemas.microsoft.com/office/drawing/2014/main" id="{292987F5-DC3D-4BC8-AB4C-F6EFF8109FC8}"/>
              </a:ext>
            </a:extLst>
          </p:cNvPr>
          <p:cNvGrpSpPr/>
          <p:nvPr/>
        </p:nvGrpSpPr>
        <p:grpSpPr>
          <a:xfrm>
            <a:off x="733398" y="1682031"/>
            <a:ext cx="584655" cy="518563"/>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65798" y="5557947"/>
            <a:ext cx="622506" cy="551594"/>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703070" y="2979242"/>
            <a:ext cx="660357" cy="523360"/>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75847" y="4533903"/>
            <a:ext cx="366737" cy="604967"/>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238751" y="2338592"/>
            <a:ext cx="477946" cy="281459"/>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513555" y="2338592"/>
            <a:ext cx="477946" cy="281459"/>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238751" y="5644386"/>
            <a:ext cx="477946" cy="281459"/>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513555" y="5644386"/>
            <a:ext cx="477946" cy="281459"/>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237507" y="5644386"/>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513555" y="5644386"/>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237507" y="233859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513555" y="233859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92" name="Rectangle 191">
            <a:hlinkClick r:id="rId5" action="ppaction://hlinksldjump"/>
            <a:extLst>
              <a:ext uri="{FF2B5EF4-FFF2-40B4-BE49-F238E27FC236}">
                <a16:creationId xmlns:a16="http://schemas.microsoft.com/office/drawing/2014/main" id="{9260A7E8-A587-45A8-A31C-BAAA7B20EEB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hlinkClick r:id="rId6" action="ppaction://hlinksldjump"/>
            <a:extLst>
              <a:ext uri="{FF2B5EF4-FFF2-40B4-BE49-F238E27FC236}">
                <a16:creationId xmlns:a16="http://schemas.microsoft.com/office/drawing/2014/main" id="{6EE51DFC-1874-4429-905A-B0DA1BD04C3A}"/>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hlinkClick r:id="rId7" action="ppaction://hlinksldjump"/>
            <a:extLst>
              <a:ext uri="{FF2B5EF4-FFF2-40B4-BE49-F238E27FC236}">
                <a16:creationId xmlns:a16="http://schemas.microsoft.com/office/drawing/2014/main" id="{B7573816-AD6C-4C25-985D-59E711D39741}"/>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hlinkClick r:id="rId8" action="ppaction://hlinksldjump"/>
            <a:extLst>
              <a:ext uri="{FF2B5EF4-FFF2-40B4-BE49-F238E27FC236}">
                <a16:creationId xmlns:a16="http://schemas.microsoft.com/office/drawing/2014/main" id="{F2A8DF63-F0A2-4F5B-959B-5A88D9B785A2}"/>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hlinkClick r:id="rId9" action="ppaction://hlinksldjump"/>
            <a:extLst>
              <a:ext uri="{FF2B5EF4-FFF2-40B4-BE49-F238E27FC236}">
                <a16:creationId xmlns:a16="http://schemas.microsoft.com/office/drawing/2014/main" id="{2B7367D7-66EA-4B90-AF86-C4754B81C99B}"/>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219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70062" y="2232227"/>
            <a:ext cx="7829949" cy="2842995"/>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virtual </a:t>
              </a:r>
              <a:r>
                <a:rPr lang="en-US" err="1">
                  <a:solidFill>
                    <a:schemeClr val="tx1"/>
                  </a:solidFill>
                  <a:ea typeface="Segoe UI" pitchFamily="34" charset="0"/>
                  <a:cs typeface="Segoe UI" pitchFamily="34" charset="0"/>
                </a:rPr>
                <a:t>kubelet</a:t>
              </a:r>
              <a:endParaRPr lang="en-US">
                <a:solidFill>
                  <a:schemeClr val="tx1"/>
                </a:solidFill>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err="1">
                  <a:solidFill>
                    <a:schemeClr val="tx1"/>
                  </a:solidFill>
                  <a:ea typeface="Segoe UI" pitchFamily="34" charset="0"/>
                  <a:cs typeface="Segoe UI" pitchFamily="34" charset="0"/>
                </a:rPr>
                <a:t>Kubelet</a:t>
              </a:r>
              <a:endParaRPr lang="en-US" sz="1400">
                <a:solidFill>
                  <a:schemeClr val="tx1"/>
                </a:solidFill>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err="1">
                  <a:solidFill>
                    <a:schemeClr val="tx1"/>
                  </a:solidFill>
                  <a:ea typeface="Segoe UI" pitchFamily="34" charset="0"/>
                  <a:cs typeface="Segoe UI" pitchFamily="34" charset="0"/>
                </a:rPr>
                <a:t>Kubelet</a:t>
              </a:r>
              <a:endParaRPr lang="en-US" sz="1400">
                <a:solidFill>
                  <a:schemeClr val="tx1"/>
                </a:solidFill>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err="1">
                  <a:solidFill>
                    <a:schemeClr val="tx1"/>
                  </a:solidFill>
                  <a:ea typeface="Segoe UI" pitchFamily="34" charset="0"/>
                  <a:cs typeface="Segoe UI" pitchFamily="34" charset="0"/>
                </a:rPr>
                <a:t>Kubelet</a:t>
              </a:r>
              <a:endParaRPr lang="en-US" sz="1400">
                <a:solidFill>
                  <a:schemeClr val="tx1"/>
                </a:solidFill>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err="1">
                  <a:solidFill>
                    <a:schemeClr val="tx1"/>
                  </a:solidFill>
                  <a:ea typeface="Segoe UI" pitchFamily="34" charset="0"/>
                  <a:cs typeface="Segoe UI" pitchFamily="34" charset="0"/>
                </a:rPr>
                <a:t>Kubelet</a:t>
              </a:r>
              <a:endParaRPr lang="en-US" sz="1400">
                <a:solidFill>
                  <a:schemeClr val="tx1"/>
                </a:solidFill>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70063" y="5404324"/>
            <a:ext cx="3549352" cy="118180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spcBef>
                <a:spcPts val="0"/>
              </a:spcBef>
              <a:buSzTx/>
              <a:buNone/>
            </a:pPr>
            <a:r>
              <a:rPr lang="en-US" sz="1600">
                <a:solidFill>
                  <a:schemeClr val="accent5">
                    <a:lumMod val="75000"/>
                    <a:lumOff val="25000"/>
                  </a:schemeClr>
                </a:solidFill>
                <a:latin typeface="Consolas" charset="0"/>
                <a:ea typeface="Consolas" charset="0"/>
                <a:cs typeface="Consolas" charset="0"/>
              </a:rPr>
              <a:t>Typical </a:t>
            </a:r>
            <a:r>
              <a:rPr lang="en-US" sz="1600" err="1">
                <a:solidFill>
                  <a:schemeClr val="accent5">
                    <a:lumMod val="75000"/>
                    <a:lumOff val="25000"/>
                  </a:schemeClr>
                </a:solidFill>
                <a:latin typeface="Consolas" charset="0"/>
                <a:ea typeface="Consolas" charset="0"/>
                <a:cs typeface="Consolas" charset="0"/>
              </a:rPr>
              <a:t>kubelets</a:t>
            </a:r>
            <a:r>
              <a:rPr lang="en-US" sz="1600">
                <a:solidFill>
                  <a:schemeClr val="accent5">
                    <a:lumMod val="75000"/>
                    <a:lumOff val="25000"/>
                  </a:scheme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165073" y="5404324"/>
            <a:ext cx="4034929" cy="118180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400">
              <a:lnSpc>
                <a:spcPct val="100000"/>
              </a:lnSpc>
              <a:spcBef>
                <a:spcPts val="0"/>
              </a:spcBef>
              <a:buSzTx/>
              <a:buNone/>
            </a:pPr>
            <a:r>
              <a:rPr lang="en-US" sz="1600">
                <a:solidFill>
                  <a:schemeClr val="tx2"/>
                </a:solidFill>
                <a:latin typeface="Consolas" charset="0"/>
                <a:ea typeface="Consolas" charset="0"/>
                <a:cs typeface="Consolas" charset="0"/>
              </a:rPr>
              <a:t>Virtual kubelet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447918" y="515178"/>
            <a:ext cx="8728081" cy="87150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52BD7E9D-D6CF-4176-97CB-C962F762600B}"/>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Virtual </a:t>
            </a:r>
            <a:r>
              <a:rPr lang="en-US" sz="2400" err="1">
                <a:solidFill>
                  <a:schemeClr val="accent1"/>
                </a:solidFill>
                <a:cs typeface="Segoe UI Semibold" panose="020B0702040204020203" pitchFamily="34" charset="0"/>
              </a:rPr>
              <a:t>Kubelet</a:t>
            </a:r>
            <a:endParaRPr lang="en-US" sz="2400">
              <a:solidFill>
                <a:schemeClr val="accent1"/>
              </a:solidFill>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8D99344A-EBF4-4D62-80A3-7678F0E211F6}"/>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Kubernetes Service (AKS)</a:t>
            </a:r>
          </a:p>
        </p:txBody>
      </p: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13" name="Group 112">
            <a:extLst>
              <a:ext uri="{FF2B5EF4-FFF2-40B4-BE49-F238E27FC236}">
                <a16:creationId xmlns:a16="http://schemas.microsoft.com/office/drawing/2014/main" id="{FC211357-D6A9-4661-B737-CFDAB97ECA5F}"/>
              </a:ext>
            </a:extLst>
          </p:cNvPr>
          <p:cNvGrpSpPr/>
          <p:nvPr/>
        </p:nvGrpSpPr>
        <p:grpSpPr>
          <a:xfrm>
            <a:off x="787315" y="383763"/>
            <a:ext cx="558967" cy="539511"/>
            <a:chOff x="2368476" y="589018"/>
            <a:chExt cx="1012508" cy="977265"/>
          </a:xfrm>
        </p:grpSpPr>
        <p:sp>
          <p:nvSpPr>
            <p:cNvPr id="114" name="Freeform: Shape 113">
              <a:extLst>
                <a:ext uri="{FF2B5EF4-FFF2-40B4-BE49-F238E27FC236}">
                  <a16:creationId xmlns:a16="http://schemas.microsoft.com/office/drawing/2014/main" id="{EBBDC60E-6E53-44DD-A4A4-020FEB18600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4D9599F6-E511-4316-B11A-CA183C363E1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F34B9933-441D-4951-B797-9B8933CA4C8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EDB1AA5A-E67D-49CB-808D-82DB47F7BDA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B3557BF9-62BE-45BA-ACCD-8E729F27818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19" name="Freeform: Shape 118">
              <a:extLst>
                <a:ext uri="{FF2B5EF4-FFF2-40B4-BE49-F238E27FC236}">
                  <a16:creationId xmlns:a16="http://schemas.microsoft.com/office/drawing/2014/main" id="{13954926-2DE3-47F8-AFBA-3D6AC6C0962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20" name="Freeform: Shape 119">
              <a:extLst>
                <a:ext uri="{FF2B5EF4-FFF2-40B4-BE49-F238E27FC236}">
                  <a16:creationId xmlns:a16="http://schemas.microsoft.com/office/drawing/2014/main" id="{64A9F9C9-0DC1-40DB-98E3-D52E3C407B7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8D1E6BA8-363D-476A-A89A-984ED9F24CE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2" name="Freeform: Shape 121">
              <a:extLst>
                <a:ext uri="{FF2B5EF4-FFF2-40B4-BE49-F238E27FC236}">
                  <a16:creationId xmlns:a16="http://schemas.microsoft.com/office/drawing/2014/main" id="{F47AF27E-210E-4262-99A3-E58DA7D6BC1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23" name="Freeform: Shape 122">
              <a:extLst>
                <a:ext uri="{FF2B5EF4-FFF2-40B4-BE49-F238E27FC236}">
                  <a16:creationId xmlns:a16="http://schemas.microsoft.com/office/drawing/2014/main" id="{CA00AE52-BB1F-4211-996F-65D1EAC5251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D9338D74-BD41-4247-9480-0F2629541ED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5" name="Freeform: Shape 124">
              <a:extLst>
                <a:ext uri="{FF2B5EF4-FFF2-40B4-BE49-F238E27FC236}">
                  <a16:creationId xmlns:a16="http://schemas.microsoft.com/office/drawing/2014/main" id="{6FF28CF7-F899-4CDF-8FB0-B7A1340EF4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26" name="Freeform: Shape 125">
              <a:extLst>
                <a:ext uri="{FF2B5EF4-FFF2-40B4-BE49-F238E27FC236}">
                  <a16:creationId xmlns:a16="http://schemas.microsoft.com/office/drawing/2014/main" id="{0C1107E8-91A6-446C-AD8A-4E8D7B69199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679FB535-913D-40DC-B942-27D26CBC303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2F76CC88-29E8-43C3-B2CA-EF788125AAC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490FACD2-3DAF-4857-A886-967EE04F548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E77DD9A9-4D29-4059-A9E9-C385EBE8589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08293D1D-F34A-4D38-87EE-F693E524F30C}"/>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32" name="Freeform: Shape 131">
              <a:extLst>
                <a:ext uri="{FF2B5EF4-FFF2-40B4-BE49-F238E27FC236}">
                  <a16:creationId xmlns:a16="http://schemas.microsoft.com/office/drawing/2014/main" id="{830C7CE6-9536-48AE-97F0-BFAE34C6058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33" name="Freeform: Shape 132">
              <a:extLst>
                <a:ext uri="{FF2B5EF4-FFF2-40B4-BE49-F238E27FC236}">
                  <a16:creationId xmlns:a16="http://schemas.microsoft.com/office/drawing/2014/main" id="{75516BE8-E811-4CC1-8979-FC2E46940E3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1F7ECF68-49ED-49ED-ACFA-EBEEAA8AF8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35" name="Group 134">
            <a:extLst>
              <a:ext uri="{FF2B5EF4-FFF2-40B4-BE49-F238E27FC236}">
                <a16:creationId xmlns:a16="http://schemas.microsoft.com/office/drawing/2014/main" id="{1CD60922-FA78-48AA-95BC-0A29B97F9756}"/>
              </a:ext>
            </a:extLst>
          </p:cNvPr>
          <p:cNvGrpSpPr/>
          <p:nvPr/>
        </p:nvGrpSpPr>
        <p:grpSpPr>
          <a:xfrm>
            <a:off x="733398" y="1682031"/>
            <a:ext cx="584655" cy="518563"/>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65798" y="5557947"/>
            <a:ext cx="622506" cy="551594"/>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703070" y="2979242"/>
            <a:ext cx="660357" cy="523360"/>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77" name="Rectangle 76">
            <a:hlinkClick r:id="rId5" action="ppaction://hlinksldjump"/>
            <a:extLst>
              <a:ext uri="{FF2B5EF4-FFF2-40B4-BE49-F238E27FC236}">
                <a16:creationId xmlns:a16="http://schemas.microsoft.com/office/drawing/2014/main" id="{8AAAC79E-36D7-4725-81F9-F9D2553647BA}"/>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hlinkClick r:id="rId6" action="ppaction://hlinksldjump"/>
            <a:extLst>
              <a:ext uri="{FF2B5EF4-FFF2-40B4-BE49-F238E27FC236}">
                <a16:creationId xmlns:a16="http://schemas.microsoft.com/office/drawing/2014/main" id="{CDA925C2-CBEC-41AB-8F54-46FC4425B084}"/>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hlinkClick r:id="rId7" action="ppaction://hlinksldjump"/>
            <a:extLst>
              <a:ext uri="{FF2B5EF4-FFF2-40B4-BE49-F238E27FC236}">
                <a16:creationId xmlns:a16="http://schemas.microsoft.com/office/drawing/2014/main" id="{50B0159B-0645-4B88-9035-B227B754EC6F}"/>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rId8" action="ppaction://hlinksldjump"/>
            <a:extLst>
              <a:ext uri="{FF2B5EF4-FFF2-40B4-BE49-F238E27FC236}">
                <a16:creationId xmlns:a16="http://schemas.microsoft.com/office/drawing/2014/main" id="{8005BF52-701B-4C9D-B354-8FBC5113C1EA}"/>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9" action="ppaction://hlinksldjump"/>
            <a:extLst>
              <a:ext uri="{FF2B5EF4-FFF2-40B4-BE49-F238E27FC236}">
                <a16:creationId xmlns:a16="http://schemas.microsoft.com/office/drawing/2014/main" id="{42B81C8F-CAE1-4F85-BEA4-D28C5A2CC5D6}"/>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048732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58255FC7-D9BD-4C8B-A741-3379B8576D5D}"/>
              </a:ext>
            </a:extLst>
          </p:cNvPr>
          <p:cNvPicPr>
            <a:picLocks noChangeAspect="1"/>
          </p:cNvPicPr>
          <p:nvPr/>
        </p:nvPicPr>
        <p:blipFill rotWithShape="1">
          <a:blip r:embed="rId4"/>
          <a:srcRect t="9893" b="28536"/>
          <a:stretch/>
        </p:blipFill>
        <p:spPr>
          <a:xfrm>
            <a:off x="7756364" y="4596214"/>
            <a:ext cx="3664112" cy="1504036"/>
          </a:xfrm>
          <a:prstGeom prst="rect">
            <a:avLst/>
          </a:prstGeom>
          <a:ln w="19050">
            <a:solidFill>
              <a:schemeClr val="bg2"/>
            </a:solidFill>
          </a:ln>
        </p:spPr>
      </p:pic>
      <p:pic>
        <p:nvPicPr>
          <p:cNvPr id="2" name="Picture 1">
            <a:hlinkClick r:id="rId5"/>
            <a:extLst>
              <a:ext uri="{FF2B5EF4-FFF2-40B4-BE49-F238E27FC236}">
                <a16:creationId xmlns:a16="http://schemas.microsoft.com/office/drawing/2014/main" id="{CAE1542B-ABF6-45A4-B942-F313DC3F311A}"/>
              </a:ext>
            </a:extLst>
          </p:cNvPr>
          <p:cNvPicPr>
            <a:picLocks noChangeAspect="1"/>
          </p:cNvPicPr>
          <p:nvPr/>
        </p:nvPicPr>
        <p:blipFill rotWithShape="1">
          <a:blip r:embed="rId6"/>
          <a:srcRect t="7094" b="31333"/>
          <a:stretch/>
        </p:blipFill>
        <p:spPr>
          <a:xfrm>
            <a:off x="7756364" y="2600703"/>
            <a:ext cx="3664112" cy="1504037"/>
          </a:xfrm>
          <a:prstGeom prst="rect">
            <a:avLst/>
          </a:prstGeom>
          <a:ln w="19050">
            <a:solidFill>
              <a:schemeClr val="bg2"/>
            </a:solidFill>
          </a:ln>
        </p:spPr>
      </p:pic>
      <p:sp>
        <p:nvSpPr>
          <p:cNvPr id="4" name="TextBox 3">
            <a:extLst>
              <a:ext uri="{FF2B5EF4-FFF2-40B4-BE49-F238E27FC236}">
                <a16:creationId xmlns:a16="http://schemas.microsoft.com/office/drawing/2014/main" id="{40EC4DB3-70CC-4163-8738-B44091FED9B1}"/>
              </a:ext>
            </a:extLst>
          </p:cNvPr>
          <p:cNvSpPr txBox="1"/>
          <p:nvPr/>
        </p:nvSpPr>
        <p:spPr>
          <a:xfrm>
            <a:off x="3149591" y="1328029"/>
            <a:ext cx="827088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Resources</a:t>
            </a:r>
          </a:p>
        </p:txBody>
      </p:sp>
      <p:sp>
        <p:nvSpPr>
          <p:cNvPr id="27" name="TextBox 26">
            <a:extLst>
              <a:ext uri="{FF2B5EF4-FFF2-40B4-BE49-F238E27FC236}">
                <a16:creationId xmlns:a16="http://schemas.microsoft.com/office/drawing/2014/main" id="{FCC2626B-753A-4032-950B-A927E5D679A3}"/>
              </a:ext>
            </a:extLst>
          </p:cNvPr>
          <p:cNvSpPr txBox="1"/>
          <p:nvPr/>
        </p:nvSpPr>
        <p:spPr>
          <a:xfrm>
            <a:off x="7725780" y="2294030"/>
            <a:ext cx="2357373"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Azure Container Instances</a:t>
            </a:r>
          </a:p>
        </p:txBody>
      </p:sp>
      <p:sp>
        <p:nvSpPr>
          <p:cNvPr id="28" name="TextBox 27">
            <a:extLst>
              <a:ext uri="{FF2B5EF4-FFF2-40B4-BE49-F238E27FC236}">
                <a16:creationId xmlns:a16="http://schemas.microsoft.com/office/drawing/2014/main" id="{A35DC6E4-4137-4415-89CC-E02282C2C125}"/>
              </a:ext>
            </a:extLst>
          </p:cNvPr>
          <p:cNvSpPr txBox="1"/>
          <p:nvPr/>
        </p:nvSpPr>
        <p:spPr>
          <a:xfrm>
            <a:off x="7756364" y="4289540"/>
            <a:ext cx="3664111"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Using Kubernetes with Azure Container Instances</a:t>
            </a:r>
          </a:p>
        </p:txBody>
      </p:sp>
      <p:sp>
        <p:nvSpPr>
          <p:cNvPr id="29" name="TextBox 28">
            <a:extLst>
              <a:ext uri="{FF2B5EF4-FFF2-40B4-BE49-F238E27FC236}">
                <a16:creationId xmlns:a16="http://schemas.microsoft.com/office/drawing/2014/main" id="{18CE0B6F-89AB-4C04-8EC7-8EE4FD4DC0B4}"/>
              </a:ext>
            </a:extLst>
          </p:cNvPr>
          <p:cNvSpPr txBox="1"/>
          <p:nvPr/>
        </p:nvSpPr>
        <p:spPr>
          <a:xfrm>
            <a:off x="3012154" y="2309792"/>
            <a:ext cx="3938984" cy="2240613"/>
          </a:xfrm>
          <a:prstGeom prst="rect">
            <a:avLst/>
          </a:prstGeom>
          <a:noFill/>
        </p:spPr>
        <p:txBody>
          <a:bodyPr wrap="square" lIns="146304" tIns="0" rIns="146304" bIns="146304" rtlCol="0" anchor="t">
            <a:spAutoFit/>
          </a:bodyPr>
          <a:lstStyle/>
          <a:p>
            <a:pPr marL="285750" indent="-285750">
              <a:spcAft>
                <a:spcPts val="1200"/>
              </a:spcAft>
              <a:buFont typeface="Arial" panose="020B0604020202020204" pitchFamily="34" charset="0"/>
              <a:buChar char="•"/>
            </a:pPr>
            <a:r>
              <a:rPr lang="en-US" sz="1600">
                <a:cs typeface="Segoe UI Semibold" panose="020B0702040204020203" pitchFamily="34" charset="0"/>
                <a:hlinkClick r:id="rId7"/>
              </a:rPr>
              <a:t>Azure Container Instances (ACI)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8"/>
              </a:rPr>
              <a:t>ACI videos</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9"/>
              </a:rPr>
              <a:t>ACI technical documentation</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10"/>
              </a:rPr>
              <a:t>ACI pricing details </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11"/>
              </a:rPr>
              <a:t>ACI roadmap</a:t>
            </a:r>
            <a:endParaRPr lang="en-US" sz="1600">
              <a:cs typeface="Segoe UI Semibold" panose="020B0702040204020203" pitchFamily="34" charset="0"/>
            </a:endParaRPr>
          </a:p>
        </p:txBody>
      </p:sp>
      <p:sp>
        <p:nvSpPr>
          <p:cNvPr id="32" name="Title 4">
            <a:extLst>
              <a:ext uri="{FF2B5EF4-FFF2-40B4-BE49-F238E27FC236}">
                <a16:creationId xmlns:a16="http://schemas.microsoft.com/office/drawing/2014/main" id="{B76793DA-A7F8-4598-AEB6-92E99754BCCA}"/>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102" name="Rectangle 101">
            <a:extLst>
              <a:ext uri="{FF2B5EF4-FFF2-40B4-BE49-F238E27FC236}">
                <a16:creationId xmlns:a16="http://schemas.microsoft.com/office/drawing/2014/main" id="{ECE39109-1668-4675-9C17-BA15ADC9D270}"/>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4872170E-65C5-4C86-A3F0-7A86FA1E5D26}"/>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2FA587BC-C5A9-4B08-9D4A-22D7B72B49B6}"/>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Kubernetes Service (AKS)</a:t>
            </a:r>
          </a:p>
        </p:txBody>
      </p:sp>
      <p:sp>
        <p:nvSpPr>
          <p:cNvPr id="105" name="Rectangle: Rounded Corners 104">
            <a:extLst>
              <a:ext uri="{FF2B5EF4-FFF2-40B4-BE49-F238E27FC236}">
                <a16:creationId xmlns:a16="http://schemas.microsoft.com/office/drawing/2014/main" id="{CA4ADD66-D540-4F90-AC42-37FFF1C08892}"/>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106" name="Rectangle: Rounded Corners 105">
            <a:extLst>
              <a:ext uri="{FF2B5EF4-FFF2-40B4-BE49-F238E27FC236}">
                <a16:creationId xmlns:a16="http://schemas.microsoft.com/office/drawing/2014/main" id="{27C6F08D-0C91-492E-ADF4-5277DF314C1F}"/>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D96DDAC9-505D-44AD-B663-4DC5FAA0C233}"/>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08" name="Rectangle: Rounded Corners 107">
            <a:extLst>
              <a:ext uri="{FF2B5EF4-FFF2-40B4-BE49-F238E27FC236}">
                <a16:creationId xmlns:a16="http://schemas.microsoft.com/office/drawing/2014/main" id="{2F863F69-9128-443F-AC67-AEFD7BD8713C}"/>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09" name="Group 108">
            <a:extLst>
              <a:ext uri="{FF2B5EF4-FFF2-40B4-BE49-F238E27FC236}">
                <a16:creationId xmlns:a16="http://schemas.microsoft.com/office/drawing/2014/main" id="{43FB3C4C-0745-4F46-92E9-F67E4A876069}"/>
              </a:ext>
            </a:extLst>
          </p:cNvPr>
          <p:cNvGrpSpPr/>
          <p:nvPr/>
        </p:nvGrpSpPr>
        <p:grpSpPr>
          <a:xfrm>
            <a:off x="787315" y="383763"/>
            <a:ext cx="558967" cy="539511"/>
            <a:chOff x="2368476" y="589018"/>
            <a:chExt cx="1012508" cy="977265"/>
          </a:xfrm>
        </p:grpSpPr>
        <p:sp>
          <p:nvSpPr>
            <p:cNvPr id="110" name="Freeform: Shape 109">
              <a:extLst>
                <a:ext uri="{FF2B5EF4-FFF2-40B4-BE49-F238E27FC236}">
                  <a16:creationId xmlns:a16="http://schemas.microsoft.com/office/drawing/2014/main" id="{6FB493C1-6A57-49D6-A9FB-62A86B91B40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CAB2A8D2-79CF-46AB-8C95-5F4F8CA40B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2FD3C218-EB2D-47FD-A13B-611F1848945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217F16CB-9452-4B7F-A18B-AD751A8B5B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4" name="Freeform: Shape 113">
              <a:extLst>
                <a:ext uri="{FF2B5EF4-FFF2-40B4-BE49-F238E27FC236}">
                  <a16:creationId xmlns:a16="http://schemas.microsoft.com/office/drawing/2014/main" id="{87EEBE7E-0F70-4311-A028-62638504056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AC004AB1-6DA9-4E56-927E-308680A4282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891C0039-B9A2-490D-B03D-FF0DF72FE8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C342B0AC-BE10-4351-BFB7-32E95225D67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368305F5-833A-43CE-82FD-ED8BBDDA4C8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19" name="Freeform: Shape 118">
              <a:extLst>
                <a:ext uri="{FF2B5EF4-FFF2-40B4-BE49-F238E27FC236}">
                  <a16:creationId xmlns:a16="http://schemas.microsoft.com/office/drawing/2014/main" id="{DD836C12-5AD8-406F-B343-578CC187C92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0" name="Freeform: Shape 119">
              <a:extLst>
                <a:ext uri="{FF2B5EF4-FFF2-40B4-BE49-F238E27FC236}">
                  <a16:creationId xmlns:a16="http://schemas.microsoft.com/office/drawing/2014/main" id="{112FA444-CF53-4061-9539-73FB1764A74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A3E386DA-A755-41EA-84C0-26371AF61E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22" name="Freeform: Shape 121">
              <a:extLst>
                <a:ext uri="{FF2B5EF4-FFF2-40B4-BE49-F238E27FC236}">
                  <a16:creationId xmlns:a16="http://schemas.microsoft.com/office/drawing/2014/main" id="{7A9529D1-9100-4E45-9471-CEA69E5ABFB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3" name="Freeform: Shape 122">
              <a:extLst>
                <a:ext uri="{FF2B5EF4-FFF2-40B4-BE49-F238E27FC236}">
                  <a16:creationId xmlns:a16="http://schemas.microsoft.com/office/drawing/2014/main" id="{038DE62F-382A-4F62-BE63-9E28AC25B9E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9FF5E21D-1BD0-481F-8129-9D7523BC837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25" name="Freeform: Shape 124">
              <a:extLst>
                <a:ext uri="{FF2B5EF4-FFF2-40B4-BE49-F238E27FC236}">
                  <a16:creationId xmlns:a16="http://schemas.microsoft.com/office/drawing/2014/main" id="{E18D3F47-57D9-4A23-A552-3695E460AEB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6" name="Freeform: Shape 125">
              <a:extLst>
                <a:ext uri="{FF2B5EF4-FFF2-40B4-BE49-F238E27FC236}">
                  <a16:creationId xmlns:a16="http://schemas.microsoft.com/office/drawing/2014/main" id="{E3056B79-E7A7-45D2-B00A-5DA5DF7683D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85244AE2-EE4F-444F-A90C-0F19A7E31E92}"/>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87A1DE3C-FECE-4DF9-ABAD-33261E9F65CC}"/>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2CC38289-7DFE-4C50-A728-C9C0E588BC0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8CF73F01-DB25-46D5-9B73-5C0F133B941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31" name="Group 130">
            <a:extLst>
              <a:ext uri="{FF2B5EF4-FFF2-40B4-BE49-F238E27FC236}">
                <a16:creationId xmlns:a16="http://schemas.microsoft.com/office/drawing/2014/main" id="{C481A005-0356-4F51-A804-EF6CE117964A}"/>
              </a:ext>
            </a:extLst>
          </p:cNvPr>
          <p:cNvGrpSpPr/>
          <p:nvPr/>
        </p:nvGrpSpPr>
        <p:grpSpPr>
          <a:xfrm>
            <a:off x="733398" y="1682031"/>
            <a:ext cx="584655" cy="518563"/>
            <a:chOff x="2878931" y="2940843"/>
            <a:chExt cx="1095375" cy="971550"/>
          </a:xfrm>
        </p:grpSpPr>
        <p:sp>
          <p:nvSpPr>
            <p:cNvPr id="132" name="Freeform: Shape 131">
              <a:extLst>
                <a:ext uri="{FF2B5EF4-FFF2-40B4-BE49-F238E27FC236}">
                  <a16:creationId xmlns:a16="http://schemas.microsoft.com/office/drawing/2014/main" id="{9065488A-1ABB-48E5-9DA2-BC20B62590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33" name="Freeform: Shape 132">
              <a:extLst>
                <a:ext uri="{FF2B5EF4-FFF2-40B4-BE49-F238E27FC236}">
                  <a16:creationId xmlns:a16="http://schemas.microsoft.com/office/drawing/2014/main" id="{5E830341-850D-4496-8EB7-5F3835A6527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5B008EE9-6D40-421F-AA48-882B367805D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650E839B-76C9-452D-941C-10564ED5228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36" name="Freeform: Shape 135">
              <a:extLst>
                <a:ext uri="{FF2B5EF4-FFF2-40B4-BE49-F238E27FC236}">
                  <a16:creationId xmlns:a16="http://schemas.microsoft.com/office/drawing/2014/main" id="{8AD7DB32-3DD2-482A-9CC8-479A2AE5A5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7" name="Freeform: Shape 136">
              <a:extLst>
                <a:ext uri="{FF2B5EF4-FFF2-40B4-BE49-F238E27FC236}">
                  <a16:creationId xmlns:a16="http://schemas.microsoft.com/office/drawing/2014/main" id="{2FDC2816-029D-4AF4-BEC1-BAF7217024C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F007887A-B07B-4204-AD34-67FA73A994E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39" name="Group 138">
            <a:extLst>
              <a:ext uri="{FF2B5EF4-FFF2-40B4-BE49-F238E27FC236}">
                <a16:creationId xmlns:a16="http://schemas.microsoft.com/office/drawing/2014/main" id="{81938A98-604F-49EB-9B08-9FC45313E1E4}"/>
              </a:ext>
            </a:extLst>
          </p:cNvPr>
          <p:cNvGrpSpPr/>
          <p:nvPr/>
        </p:nvGrpSpPr>
        <p:grpSpPr>
          <a:xfrm>
            <a:off x="765798" y="5557947"/>
            <a:ext cx="622506" cy="551594"/>
            <a:chOff x="4360069" y="2943701"/>
            <a:chExt cx="1095375" cy="970597"/>
          </a:xfrm>
        </p:grpSpPr>
        <p:sp>
          <p:nvSpPr>
            <p:cNvPr id="140" name="Freeform: Shape 139">
              <a:extLst>
                <a:ext uri="{FF2B5EF4-FFF2-40B4-BE49-F238E27FC236}">
                  <a16:creationId xmlns:a16="http://schemas.microsoft.com/office/drawing/2014/main" id="{BE4A86F2-5843-4EB8-AB33-A3328E791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41" name="Freeform: Shape 140">
              <a:extLst>
                <a:ext uri="{FF2B5EF4-FFF2-40B4-BE49-F238E27FC236}">
                  <a16:creationId xmlns:a16="http://schemas.microsoft.com/office/drawing/2014/main" id="{1DD0E197-086E-46D5-BC5D-5FAE9500F0B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42" name="Freeform: Shape 141">
              <a:extLst>
                <a:ext uri="{FF2B5EF4-FFF2-40B4-BE49-F238E27FC236}">
                  <a16:creationId xmlns:a16="http://schemas.microsoft.com/office/drawing/2014/main" id="{1A20A5A4-A2FD-4541-A9D8-DAC4C066D44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43" name="Freeform: Shape 142">
              <a:extLst>
                <a:ext uri="{FF2B5EF4-FFF2-40B4-BE49-F238E27FC236}">
                  <a16:creationId xmlns:a16="http://schemas.microsoft.com/office/drawing/2014/main" id="{D32E4CD4-7BDF-4E40-A48A-97C82919825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44" name="Freeform: Shape 143">
              <a:extLst>
                <a:ext uri="{FF2B5EF4-FFF2-40B4-BE49-F238E27FC236}">
                  <a16:creationId xmlns:a16="http://schemas.microsoft.com/office/drawing/2014/main" id="{E3611BC9-30F8-4F1B-81BA-7A4187EE756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45" name="Freeform: Shape 144">
              <a:extLst>
                <a:ext uri="{FF2B5EF4-FFF2-40B4-BE49-F238E27FC236}">
                  <a16:creationId xmlns:a16="http://schemas.microsoft.com/office/drawing/2014/main" id="{B4AE6B55-B48F-43AA-96E0-8BB218863AF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46" name="Group 145">
            <a:extLst>
              <a:ext uri="{FF2B5EF4-FFF2-40B4-BE49-F238E27FC236}">
                <a16:creationId xmlns:a16="http://schemas.microsoft.com/office/drawing/2014/main" id="{C525F5E5-DD20-4407-895D-9D0385C5E057}"/>
              </a:ext>
            </a:extLst>
          </p:cNvPr>
          <p:cNvGrpSpPr/>
          <p:nvPr/>
        </p:nvGrpSpPr>
        <p:grpSpPr>
          <a:xfrm>
            <a:off x="703070" y="2979242"/>
            <a:ext cx="660357" cy="523360"/>
            <a:chOff x="3517678" y="3062050"/>
            <a:chExt cx="1225868" cy="971550"/>
          </a:xfrm>
        </p:grpSpPr>
        <p:sp>
          <p:nvSpPr>
            <p:cNvPr id="147" name="Freeform: Shape 146">
              <a:extLst>
                <a:ext uri="{FF2B5EF4-FFF2-40B4-BE49-F238E27FC236}">
                  <a16:creationId xmlns:a16="http://schemas.microsoft.com/office/drawing/2014/main" id="{FED8196B-F4DD-4908-91CE-19B5506552A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68589EBC-8810-45DB-B829-C98D183DA7BF}"/>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E59E3C17-D7B1-40B0-88F9-B539422CB33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6BB670B4-9853-4801-B8DA-BFEC3ACC86F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FD50F78F-BF5D-48DB-B088-E3D13D84089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52" name="Freeform: Shape 151">
              <a:extLst>
                <a:ext uri="{FF2B5EF4-FFF2-40B4-BE49-F238E27FC236}">
                  <a16:creationId xmlns:a16="http://schemas.microsoft.com/office/drawing/2014/main" id="{DDC86F7B-D85B-4E25-972E-DF45BDEA234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53" name="Freeform: Shape 152">
              <a:extLst>
                <a:ext uri="{FF2B5EF4-FFF2-40B4-BE49-F238E27FC236}">
                  <a16:creationId xmlns:a16="http://schemas.microsoft.com/office/drawing/2014/main" id="{8C161080-615C-45ED-BA91-F9226653E62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54" name="Freeform: Shape 153">
              <a:extLst>
                <a:ext uri="{FF2B5EF4-FFF2-40B4-BE49-F238E27FC236}">
                  <a16:creationId xmlns:a16="http://schemas.microsoft.com/office/drawing/2014/main" id="{9020928E-68A0-4CE5-B377-DF9D6D0D1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55" name="Freeform: Shape 154">
              <a:extLst>
                <a:ext uri="{FF2B5EF4-FFF2-40B4-BE49-F238E27FC236}">
                  <a16:creationId xmlns:a16="http://schemas.microsoft.com/office/drawing/2014/main" id="{2307FE4D-2F8B-4ADE-9F87-27A8509C0FE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56" name="Freeform: Shape 155">
              <a:extLst>
                <a:ext uri="{FF2B5EF4-FFF2-40B4-BE49-F238E27FC236}">
                  <a16:creationId xmlns:a16="http://schemas.microsoft.com/office/drawing/2014/main" id="{DB884385-AEB2-4F02-820A-85CF834D8FE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57" name="Freeform: Shape 156">
              <a:extLst>
                <a:ext uri="{FF2B5EF4-FFF2-40B4-BE49-F238E27FC236}">
                  <a16:creationId xmlns:a16="http://schemas.microsoft.com/office/drawing/2014/main" id="{784DE70D-8E3C-4989-945D-52ED2380284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F16393A8-92CC-43B4-9341-4CA96816772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59" name="Freeform: Shape 158">
              <a:extLst>
                <a:ext uri="{FF2B5EF4-FFF2-40B4-BE49-F238E27FC236}">
                  <a16:creationId xmlns:a16="http://schemas.microsoft.com/office/drawing/2014/main" id="{6EF8E2EC-C5D6-4EB2-92A7-5B5ADE7F6BA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60" name="Graphic 159">
            <a:extLst>
              <a:ext uri="{FF2B5EF4-FFF2-40B4-BE49-F238E27FC236}">
                <a16:creationId xmlns:a16="http://schemas.microsoft.com/office/drawing/2014/main" id="{03F27B4A-4F3B-4BE6-BDA0-E9DED4844A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6103" y="4179136"/>
            <a:ext cx="607142" cy="613272"/>
          </a:xfrm>
          <a:prstGeom prst="rect">
            <a:avLst/>
          </a:prstGeom>
        </p:spPr>
      </p:pic>
      <p:sp>
        <p:nvSpPr>
          <p:cNvPr id="69" name="Rectangle 68">
            <a:hlinkClick r:id="rId14" action="ppaction://hlinksldjump"/>
            <a:extLst>
              <a:ext uri="{FF2B5EF4-FFF2-40B4-BE49-F238E27FC236}">
                <a16:creationId xmlns:a16="http://schemas.microsoft.com/office/drawing/2014/main" id="{479A2B89-59F6-4B8A-96EA-DC787E858D74}"/>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hlinkClick r:id="rId15" action="ppaction://hlinksldjump"/>
            <a:extLst>
              <a:ext uri="{FF2B5EF4-FFF2-40B4-BE49-F238E27FC236}">
                <a16:creationId xmlns:a16="http://schemas.microsoft.com/office/drawing/2014/main" id="{7E0541FA-4DBA-4A58-B94E-0AE8DFA9D0ED}"/>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hlinkClick r:id="rId16" action="ppaction://hlinksldjump"/>
            <a:extLst>
              <a:ext uri="{FF2B5EF4-FFF2-40B4-BE49-F238E27FC236}">
                <a16:creationId xmlns:a16="http://schemas.microsoft.com/office/drawing/2014/main" id="{F3DD495F-4FCC-4A6A-8ADB-D1D8F925D4D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hlinkClick r:id="rId17" action="ppaction://hlinksldjump"/>
            <a:extLst>
              <a:ext uri="{FF2B5EF4-FFF2-40B4-BE49-F238E27FC236}">
                <a16:creationId xmlns:a16="http://schemas.microsoft.com/office/drawing/2014/main" id="{303D5C61-8B6E-4293-8A91-574D4F145258}"/>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hlinkClick r:id="rId18" action="ppaction://hlinksldjump"/>
            <a:extLst>
              <a:ext uri="{FF2B5EF4-FFF2-40B4-BE49-F238E27FC236}">
                <a16:creationId xmlns:a16="http://schemas.microsoft.com/office/drawing/2014/main" id="{A7B7094E-0A96-4894-BC0E-AF5F3ECA7115}"/>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02185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2A516-8BF7-4E36-8CA1-9D51AE415523}"/>
              </a:ext>
            </a:extLst>
          </p:cNvPr>
          <p:cNvSpPr>
            <a:spLocks noGrp="1"/>
          </p:cNvSpPr>
          <p:nvPr>
            <p:ph type="title"/>
          </p:nvPr>
        </p:nvSpPr>
        <p:spPr/>
        <p:txBody>
          <a:bodyPr/>
          <a:lstStyle/>
          <a:p>
            <a:r>
              <a:rPr lang="en-US"/>
              <a:t>Demo</a:t>
            </a:r>
          </a:p>
        </p:txBody>
      </p:sp>
      <p:sp>
        <p:nvSpPr>
          <p:cNvPr id="6" name="Content Placeholder 5">
            <a:extLst>
              <a:ext uri="{FF2B5EF4-FFF2-40B4-BE49-F238E27FC236}">
                <a16:creationId xmlns:a16="http://schemas.microsoft.com/office/drawing/2014/main" id="{FA57C6B0-3F72-462A-837C-D8B64DA85E9E}"/>
              </a:ext>
            </a:extLst>
          </p:cNvPr>
          <p:cNvSpPr>
            <a:spLocks noGrp="1"/>
          </p:cNvSpPr>
          <p:nvPr>
            <p:ph idx="1"/>
          </p:nvPr>
        </p:nvSpPr>
        <p:spPr>
          <a:xfrm>
            <a:off x="274641" y="1212851"/>
            <a:ext cx="11887198" cy="738536"/>
          </a:xfrm>
        </p:spPr>
        <p:txBody>
          <a:bodyPr/>
          <a:lstStyle/>
          <a:p>
            <a:r>
              <a:rPr lang="en-US" dirty="0"/>
              <a:t>ACI Deployment</a:t>
            </a:r>
          </a:p>
        </p:txBody>
      </p:sp>
    </p:spTree>
    <p:extLst>
      <p:ext uri="{BB962C8B-B14F-4D97-AF65-F5344CB8AC3E}">
        <p14:creationId xmlns:p14="http://schemas.microsoft.com/office/powerpoint/2010/main" val="19892717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6016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962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5469"/>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7236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7243"/>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5152"/>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9288"/>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4970"/>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62045"/>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41565"/>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Azure </a:t>
            </a:r>
            <a:br>
              <a:rPr lang="en-US" sz="1200">
                <a:latin typeface="Segoe UI Semibold" panose="020B0702040204020203" pitchFamily="34" charset="0"/>
                <a:cs typeface="Segoe UI Semibold" panose="020B0702040204020203" pitchFamily="34" charset="0"/>
              </a:rPr>
            </a:br>
            <a:r>
              <a:rPr lang="en-US" sz="1200">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7391"/>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71584"/>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91226"/>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51418"/>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21592"/>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20323"/>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417660" y="4798500"/>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4916"/>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6176"/>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80781"/>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82738"/>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8756"/>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4338"/>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4443"/>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8113"/>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8420"/>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8554970E-2BAE-46EF-A24D-A7C9B1354A71}"/>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9A0180CF-8811-4AEC-A2F9-948B27F34B36}"/>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3A3611F4-4388-4B5E-9894-99D9051ACFF3}"/>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39E8E785-91B5-48C1-8E8B-3655AE1E5FBE}"/>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BE890412-3C6B-4A9B-8F4E-A49E687C54A8}"/>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4425F243-9EDF-4A95-BF66-384F3833008E}"/>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E0350D2C-9991-4D91-BC3E-4D0299881F19}"/>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8A79262E-9978-4216-8EAF-9127BA739423}"/>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Hexagon 120">
            <a:hlinkClick r:id="rId9" action="ppaction://hlinksldjump"/>
            <a:extLst>
              <a:ext uri="{FF2B5EF4-FFF2-40B4-BE49-F238E27FC236}">
                <a16:creationId xmlns:a16="http://schemas.microsoft.com/office/drawing/2014/main" id="{0C443CEA-8BCF-4A8F-93EC-51DAF2F80897}"/>
              </a:ext>
            </a:extLst>
          </p:cNvPr>
          <p:cNvSpPr/>
          <p:nvPr/>
        </p:nvSpPr>
        <p:spPr bwMode="auto">
          <a:xfrm>
            <a:off x="10047282" y="29754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hlinkClick r:id="rId10" action="ppaction://hlinksldjump"/>
            <a:extLst>
              <a:ext uri="{FF2B5EF4-FFF2-40B4-BE49-F238E27FC236}">
                <a16:creationId xmlns:a16="http://schemas.microsoft.com/office/drawing/2014/main" id="{3E9BD5B6-B0CF-44B9-84FC-8CFE0D444A14}"/>
              </a:ext>
            </a:extLst>
          </p:cNvPr>
          <p:cNvSpPr/>
          <p:nvPr/>
        </p:nvSpPr>
        <p:spPr bwMode="auto">
          <a:xfrm>
            <a:off x="8481019" y="38562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hlinkClick r:id="rId11" action="ppaction://hlinksldjump"/>
            <a:extLst>
              <a:ext uri="{FF2B5EF4-FFF2-40B4-BE49-F238E27FC236}">
                <a16:creationId xmlns:a16="http://schemas.microsoft.com/office/drawing/2014/main" id="{16B4D15A-1B94-47D7-B401-5AA24CECE7CB}"/>
              </a:ext>
            </a:extLst>
          </p:cNvPr>
          <p:cNvSpPr/>
          <p:nvPr/>
        </p:nvSpPr>
        <p:spPr bwMode="auto">
          <a:xfrm>
            <a:off x="8481019" y="21183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Hexagon 123">
            <a:hlinkClick r:id="rId12" action="ppaction://hlinksldjump"/>
            <a:extLst>
              <a:ext uri="{FF2B5EF4-FFF2-40B4-BE49-F238E27FC236}">
                <a16:creationId xmlns:a16="http://schemas.microsoft.com/office/drawing/2014/main" id="{311CD521-CD88-4B50-AD57-1F61F387093B}"/>
              </a:ext>
            </a:extLst>
          </p:cNvPr>
          <p:cNvSpPr/>
          <p:nvPr/>
        </p:nvSpPr>
        <p:spPr bwMode="auto">
          <a:xfrm>
            <a:off x="6993754" y="29754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479131" y="21183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480078" y="38562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971911" y="47592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B3306-AE32-4530-867C-48B5AD62C268}"/>
              </a:ext>
            </a:extLst>
          </p:cNvPr>
          <p:cNvSpPr/>
          <p:nvPr/>
        </p:nvSpPr>
        <p:spPr bwMode="auto">
          <a:xfrm>
            <a:off x="3971911" y="29754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351A0A31-5D67-497C-A70C-9B3089D9B24D}"/>
              </a:ext>
            </a:extLst>
          </p:cNvPr>
          <p:cNvSpPr/>
          <p:nvPr/>
        </p:nvSpPr>
        <p:spPr bwMode="auto">
          <a:xfrm>
            <a:off x="2478038" y="38562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485B7A94-D810-474D-A435-B2D7B666325C}"/>
              </a:ext>
            </a:extLst>
          </p:cNvPr>
          <p:cNvSpPr/>
          <p:nvPr/>
        </p:nvSpPr>
        <p:spPr bwMode="auto">
          <a:xfrm>
            <a:off x="984942" y="47592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Hexagon 130">
            <a:hlinkClick r:id="rId19" action="ppaction://hlinksldjump"/>
            <a:extLst>
              <a:ext uri="{FF2B5EF4-FFF2-40B4-BE49-F238E27FC236}">
                <a16:creationId xmlns:a16="http://schemas.microsoft.com/office/drawing/2014/main" id="{8BAFF905-89A3-4FEF-A407-E1AA793A22D1}"/>
              </a:ext>
            </a:extLst>
          </p:cNvPr>
          <p:cNvSpPr/>
          <p:nvPr/>
        </p:nvSpPr>
        <p:spPr bwMode="auto">
          <a:xfrm>
            <a:off x="984942" y="30130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2891466"/>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5.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6.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7.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18.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9.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2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21.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22.xml><?xml version="1.0" encoding="utf-8"?>
<a:theme xmlns:a="http://schemas.openxmlformats.org/drawingml/2006/main" name="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6ABB2DC5009C48BB3B1D53A0BA601E" ma:contentTypeVersion="9" ma:contentTypeDescription="Create a new document." ma:contentTypeScope="" ma:versionID="d219f3fe48862fb7f46a9d646b0e0430">
  <xsd:schema xmlns:xsd="http://www.w3.org/2001/XMLSchema" xmlns:xs="http://www.w3.org/2001/XMLSchema" xmlns:p="http://schemas.microsoft.com/office/2006/metadata/properties" xmlns:ns1="http://schemas.microsoft.com/sharepoint/v3" xmlns:ns2="f7b5c842-712e-491b-a9cc-8b9de0d51422" xmlns:ns3="4e604796-bcb0-44a1-bb6f-f8349754056c" targetNamespace="http://schemas.microsoft.com/office/2006/metadata/properties" ma:root="true" ma:fieldsID="8ae6771c33dc047303dcaafbcda41c62" ns1:_="" ns2:_="" ns3:_="">
    <xsd:import namespace="http://schemas.microsoft.com/sharepoint/v3"/>
    <xsd:import namespace="f7b5c842-712e-491b-a9cc-8b9de0d51422"/>
    <xsd:import namespace="4e604796-bcb0-44a1-bb6f-f8349754056c"/>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description="" ma:hidden="true" ma:internalName="_ip_UnifiedCompliancePolicyProperties">
      <xsd:simpleType>
        <xsd:restriction base="dms:Note"/>
      </xsd:simpleType>
    </xsd:element>
    <xsd:element name="_ip_UnifiedCompliancePolicyUIAction" ma:index="13"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b5c842-712e-491b-a9cc-8b9de0d514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e604796-bcb0-44a1-bb6f-f8349754056c"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f7b5c842-712e-491b-a9cc-8b9de0d51422">thfalgou@microsoft.com</LastSharedByUser>
    <SharedWithUsers xmlns="f7b5c842-712e-491b-a9cc-8b9de0d51422">
      <UserInfo>
        <DisplayName>Gino Filicetti</DisplayName>
        <AccountId>550</AccountId>
        <AccountType/>
      </UserInfo>
    </SharedWithUsers>
    <LastSharedByTime xmlns="f7b5c842-712e-491b-a9cc-8b9de0d51422">2018-04-05T21:59:21+00:00</LastSharedByTim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CAE9C0D-B3C3-44B6-BE09-F5967BB3DC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b5c842-712e-491b-a9cc-8b9de0d51422"/>
    <ds:schemaRef ds:uri="4e604796-bcb0-44a1-bb6f-f834975405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0DC3B41-9475-44BD-AC10-F8180C307326}">
  <ds:schemaRefs>
    <ds:schemaRef ds:uri="http://schemas.microsoft.com/office/2006/documentManagement/types"/>
    <ds:schemaRef ds:uri="4e604796-bcb0-44a1-bb6f-f8349754056c"/>
    <ds:schemaRef ds:uri="http://purl.org/dc/elements/1.1/"/>
    <ds:schemaRef ds:uri="http://schemas.microsoft.com/office/infopath/2007/PartnerControls"/>
    <ds:schemaRef ds:uri="http://schemas.openxmlformats.org/package/2006/metadata/core-properties"/>
    <ds:schemaRef ds:uri="http://purl.org/dc/terms/"/>
    <ds:schemaRef ds:uri="f7b5c842-712e-491b-a9cc-8b9de0d51422"/>
    <ds:schemaRef ds:uri="http://schemas.microsoft.com/sharepoint/v3"/>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TotalTime>
  <Words>15937</Words>
  <Application>Microsoft Office PowerPoint</Application>
  <PresentationFormat>Custom</PresentationFormat>
  <Paragraphs>1967</Paragraphs>
  <Slides>155</Slides>
  <Notes>154</Notes>
  <HiddenSlides>25</HiddenSlides>
  <MMClips>1</MMClips>
  <ScaleCrop>false</ScaleCrop>
  <HeadingPairs>
    <vt:vector size="6" baseType="variant">
      <vt:variant>
        <vt:lpstr>Fonts Used</vt:lpstr>
      </vt:variant>
      <vt:variant>
        <vt:i4>14</vt:i4>
      </vt:variant>
      <vt:variant>
        <vt:lpstr>Theme</vt:lpstr>
      </vt:variant>
      <vt:variant>
        <vt:i4>23</vt:i4>
      </vt:variant>
      <vt:variant>
        <vt:lpstr>Slide Titles</vt:lpstr>
      </vt:variant>
      <vt:variant>
        <vt:i4>155</vt:i4>
      </vt:variant>
    </vt:vector>
  </HeadingPairs>
  <TitlesOfParts>
    <vt:vector size="192" baseType="lpstr">
      <vt:lpstr>ＭＳ Ｐゴシック</vt:lpstr>
      <vt:lpstr>Arial</vt:lpstr>
      <vt:lpstr>Calibri</vt:lpstr>
      <vt:lpstr>Calibri Light</vt:lpstr>
      <vt:lpstr>Consolas</vt:lpstr>
      <vt:lpstr>Courier New</vt:lpstr>
      <vt:lpstr>Quattrocento Sans</vt:lpstr>
      <vt:lpstr>Segoe Pro</vt:lpstr>
      <vt:lpstr>Segoe Pro Light</vt:lpstr>
      <vt:lpstr>Segoe UI</vt:lpstr>
      <vt:lpstr>Segoe UI Light</vt:lpstr>
      <vt:lpstr>Segoe UI Semibold</vt:lpstr>
      <vt:lpstr>Segoe UI Semilight</vt:lpstr>
      <vt:lpstr>Wingdings</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1_Office Theme</vt:lpstr>
      <vt:lpstr>1_Server and Cloud 2013</vt:lpstr>
      <vt:lpstr>2_5-50113_Microsoft_Ready_Light_Template</vt:lpstr>
      <vt:lpstr>EBC_2017</vt:lpstr>
      <vt:lpstr>3_5-50113_Microsoft_Ready_Light_Template</vt:lpstr>
      <vt:lpstr>2_5-30660_TR21_BO_CT_Template</vt:lpstr>
      <vt:lpstr>1_Azure 2015</vt:lpstr>
      <vt:lpstr>WHITE TEMPLATE</vt:lpstr>
      <vt:lpstr>1_DARK GRAY TEMPLATE</vt:lpstr>
      <vt:lpstr>Office Theme</vt:lpstr>
      <vt:lpstr>2_Office Theme</vt:lpstr>
      <vt:lpstr>Azure Kubernetes Hackfest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traditional app to modern app</vt:lpstr>
      <vt:lpstr>Modernization with microservices</vt:lpstr>
      <vt:lpstr>Microservices Benefits</vt:lpstr>
      <vt:lpstr>Microservices – The Hard Part</vt:lpstr>
      <vt:lpstr>PowerPoint Presentation</vt:lpstr>
      <vt:lpstr>12-Factor Apps (1-5)</vt:lpstr>
      <vt:lpstr>12-Factor Apps (6-12)</vt:lpstr>
      <vt:lpstr>Microservices, Containers &amp; Serverless</vt:lpstr>
      <vt:lpstr>eShopOnContainers Reference App</vt:lpstr>
      <vt:lpstr>Table of Contents</vt:lpstr>
      <vt:lpstr>Containers 101</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Docker, Docker, Docker</vt:lpstr>
      <vt:lpstr>Docker Container Anatomy</vt:lpstr>
      <vt:lpstr>Docker Architecture</vt:lpstr>
      <vt:lpstr>Demo</vt:lpstr>
      <vt:lpstr>Labs: 1, 2 https://github.com/OSSCanada/aks_partnerworkshop </vt:lpstr>
      <vt:lpstr>Container orchestration</vt:lpstr>
      <vt:lpstr>PowerPoint Presentation</vt:lpstr>
      <vt:lpstr>PowerPoint Presentation</vt:lpstr>
      <vt:lpstr>The elements of orchestration</vt:lpstr>
      <vt:lpstr>Kubernetes: the de-facto orchestrator</vt:lpstr>
      <vt:lpstr>Kubernetes: empowering you to do more</vt:lpstr>
      <vt:lpstr>Azure container technology</vt:lpstr>
      <vt:lpstr>PowerPoint Presentation</vt:lpstr>
      <vt:lpstr>PowerPoint Presentation</vt:lpstr>
      <vt:lpstr>If you have a preferred container platform Pivotal Cloud Foundry  Kubernetes  Docker Enterprise Edition  Red Hat OpenShift  Mesosphere DC/OS </vt:lpstr>
      <vt:lpstr>If you are without a preferred container platform…</vt:lpstr>
      <vt:lpstr>Azure Kubernetes Service (AKS)</vt:lpstr>
      <vt:lpstr>Azure Kubernetes Service (AKS)</vt:lpstr>
      <vt:lpstr>Azure Kubernetes Service (AKS)</vt:lpstr>
      <vt:lpstr>Azure Kubernetes Service (AKS)</vt:lpstr>
      <vt:lpstr>Azure Kubernetes Service (AKS)</vt:lpstr>
      <vt:lpstr>Azure Kubernetes Service (AKS)</vt:lpstr>
      <vt:lpstr>Features in Public Preview</vt:lpstr>
      <vt:lpstr>  AKS Roadmap: H1 2018</vt:lpstr>
      <vt:lpstr>  AKS Roadmap: H2 2018 and beyond</vt:lpstr>
      <vt:lpstr>PowerPoint Presentation</vt:lpstr>
      <vt:lpstr>Azure Kubernetes Service (AKS)</vt:lpstr>
      <vt:lpstr>Azure Kubernetes Service (AKS)</vt:lpstr>
      <vt:lpstr>Demo</vt:lpstr>
      <vt:lpstr>Labs: 3, 4, 5 https://github.com/OSSCanada/aks_partnerworkshop</vt:lpstr>
      <vt:lpstr>Kubernetes Concepts</vt:lpstr>
      <vt:lpstr>Kubernetes Architecture</vt:lpstr>
      <vt:lpstr>Kubernetes Architecture Components</vt:lpstr>
      <vt:lpstr>Kubernetes Architecture Components</vt:lpstr>
      <vt:lpstr>kubectl: CLI to run commands against a Kubernetes cluster </vt:lpstr>
      <vt:lpstr>Kubernetes Resources</vt:lpstr>
      <vt:lpstr>Kubernetes Resources</vt:lpstr>
      <vt:lpstr>What is a Pod? </vt:lpstr>
      <vt:lpstr>What is a Deployment?</vt:lpstr>
      <vt:lpstr>What is a Service?</vt:lpstr>
      <vt:lpstr>Kubernetes manifest: Pod </vt:lpstr>
      <vt:lpstr>Interact with pods</vt:lpstr>
      <vt:lpstr>Kubernetes manifest: Deployment </vt:lpstr>
      <vt:lpstr>Service Types</vt:lpstr>
      <vt:lpstr>Kubernetes manifest: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 Events</vt:lpstr>
      <vt:lpstr>Demo</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Instances (ACI)</vt:lpstr>
      <vt:lpstr>Demo</vt:lpstr>
      <vt:lpstr>Azure Container Registry</vt:lpstr>
      <vt:lpstr>Azure Container Registry</vt:lpstr>
      <vt:lpstr>Azure Container Registry</vt:lpstr>
      <vt:lpstr>Azure Container Registry</vt:lpstr>
      <vt:lpstr>Monitoring </vt:lpstr>
      <vt:lpstr>PowerPoint Presentation</vt:lpstr>
      <vt:lpstr>Need to monitor for dynamic environments</vt:lpstr>
      <vt:lpstr>Application Health and Readiness </vt:lpstr>
      <vt:lpstr>Monitoring: What indicators matter in Kubernetes</vt:lpstr>
      <vt:lpstr>Logging</vt:lpstr>
      <vt:lpstr>Scaling Applications</vt:lpstr>
      <vt:lpstr>Application Scaling Strategies</vt:lpstr>
      <vt:lpstr>Scaling Pods</vt:lpstr>
      <vt:lpstr>Scaling Host</vt:lpstr>
      <vt:lpstr>Scaling the ACS Cluster</vt:lpstr>
      <vt:lpstr>Demo</vt:lpstr>
      <vt:lpstr>Labs: 6, 7 https://github.com/OSSCanada/aks_partnerworkshop</vt:lpstr>
      <vt:lpstr>Managing Storage and State</vt:lpstr>
      <vt:lpstr>Managing State For Containers</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Upgrading Kubernetes in AKS</vt:lpstr>
      <vt:lpstr>Demo</vt:lpstr>
      <vt:lpstr>Labs: 8, 9, 10 https://github.com/OSSCanada/aks_partnerworkshop</vt:lpstr>
      <vt:lpstr>Release automation tools</vt:lpstr>
      <vt:lpstr>Release automation tools</vt:lpstr>
      <vt:lpstr>Release automation workflow</vt:lpstr>
      <vt:lpstr>Release automation workflow</vt:lpstr>
      <vt:lpstr>Release automation workflow</vt:lpstr>
      <vt:lpstr>Draft</vt:lpstr>
      <vt:lpstr>Helm</vt:lpstr>
      <vt:lpstr>Helm</vt:lpstr>
      <vt:lpstr>Helm Charts</vt:lpstr>
      <vt:lpstr>Chart structure</vt:lpstr>
      <vt:lpstr>Helm values.yaml</vt:lpstr>
      <vt:lpstr>Brigade</vt:lpstr>
      <vt:lpstr>Brigade</vt:lpstr>
      <vt:lpstr>Kashti</vt:lpstr>
      <vt:lpstr>Kashti</vt:lpstr>
      <vt:lpstr>Release automation tools</vt:lpstr>
      <vt:lpstr>Demo</vt:lpstr>
      <vt:lpstr>Open source community</vt:lpstr>
      <vt:lpstr>Community culture</vt:lpstr>
      <vt:lpstr>PowerPoint Presentation</vt:lpstr>
      <vt:lpstr>Customer success stories</vt:lpstr>
      <vt:lpstr>Rapidly growing software company attracts customers with seamless cloud demo experience </vt:lpstr>
      <vt:lpstr>Altair Engineering democratizes HPC access using the cloud </vt:lpstr>
      <vt:lpstr>PowerPoint Presentation</vt:lpstr>
      <vt:lpstr>PowerPoint Presentation</vt:lpstr>
      <vt:lpstr>Getting started</vt:lpstr>
      <vt:lpstr>PowerPoint Presentation</vt:lpstr>
      <vt:lpstr>Reminder about Day2 Tomorrow</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technologies</dc:title>
  <dc:creator>Walter Myers</dc:creator>
  <cp:lastModifiedBy>Mathieu Benoit</cp:lastModifiedBy>
  <cp:revision>2</cp:revision>
  <dcterms:modified xsi:type="dcterms:W3CDTF">2018-06-07T12:00:27Z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0x010100196ABB2DC5009C48BB3B1D53A0BA601E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SIP_Label_f42aa342-8706-4288-bd11-ebb85995028c_Enabled">
    <vt:lpwstr>True</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Owner">
    <vt:lpwstr>anachand@microsoft.com</vt:lpwstr>
  </property>
  <property fmtid="{D5CDD505-2E9C-101B-9397-08002B2CF9AE}" pid="9" name="MSIP_Label_f42aa342-8706-4288-bd11-ebb85995028c_SetDate">
    <vt:lpwstr>2018-01-29T18:53:38.8358652Z</vt:lpwstr>
  </property>
  <property fmtid="{D5CDD505-2E9C-101B-9397-08002B2CF9AE}" pid="10" name="MSIP_Label_f42aa342-8706-4288-bd11-ebb85995028c_Name">
    <vt:lpwstr>General</vt:lpwstr>
  </property>
  <property fmtid="{D5CDD505-2E9C-101B-9397-08002B2CF9AE}" pid="11" name="MSIP_Label_f42aa342-8706-4288-bd11-ebb85995028c_Application">
    <vt:lpwstr>Microsoft Azure Information Protection</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ies>
</file>